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2014/06/09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2014/06/09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17381/help/library/graphics/help/p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1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Getting HELP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0" y="5763471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09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be brave and do 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Vignettes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packages come with vignettes. They are essentially additionally documentations.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install the package “ape”,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Library(ape)</a:t>
            </a:r>
          </a:p>
          <a:p>
            <a:pPr marL="0" indent="0">
              <a:buNone/>
            </a:pPr>
            <a:r>
              <a:rPr lang="en-US" dirty="0" smtClean="0"/>
              <a:t>Then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To see a list of </a:t>
            </a:r>
            <a:r>
              <a:rPr lang="en-US" dirty="0"/>
              <a:t>all available </a:t>
            </a:r>
            <a:r>
              <a:rPr lang="en-US" dirty="0" smtClean="0"/>
              <a:t>vignettes on your computer. To view one, enter: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vignette("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MoranI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package="ape")</a:t>
            </a:r>
          </a:p>
        </p:txBody>
      </p:sp>
    </p:spTree>
    <p:extLst>
      <p:ext uri="{BB962C8B-B14F-4D97-AF65-F5344CB8AC3E}">
        <p14:creationId xmlns:p14="http://schemas.microsoft.com/office/powerpoint/2010/main" val="301009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85"/>
            <a:ext cx="8229600" cy="533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	Install </a:t>
            </a:r>
            <a:r>
              <a:rPr lang="en-US" dirty="0"/>
              <a:t>the following packages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ggplot2
foreign
</a:t>
            </a:r>
            <a:r>
              <a:rPr lang="en-US" dirty="0" err="1" smtClean="0"/>
              <a:t>Hmisc</a:t>
            </a:r>
            <a:r>
              <a:rPr lang="en-US" dirty="0" smtClean="0"/>
              <a:t>
</a:t>
            </a:r>
            <a:r>
              <a:rPr lang="en-US" dirty="0" err="1" smtClean="0"/>
              <a:t>plyr</a:t>
            </a:r>
            <a:r>
              <a:rPr lang="en-US" dirty="0" smtClean="0"/>
              <a:t>
</a:t>
            </a:r>
            <a:r>
              <a:rPr lang="en-US" dirty="0" err="1" smtClean="0"/>
              <a:t>colorspace</a:t>
            </a:r>
            <a:r>
              <a:rPr lang="en-US" dirty="0" smtClean="0"/>
              <a:t>
</a:t>
            </a:r>
            <a:r>
              <a:rPr lang="en-US" dirty="0" err="1" smtClean="0"/>
              <a:t>lubridate</a:t>
            </a:r>
            <a:r>
              <a:rPr lang="en-US" dirty="0" smtClean="0"/>
              <a:t>
ape
</a:t>
            </a:r>
            <a:r>
              <a:rPr lang="en-US" dirty="0" err="1" smtClean="0"/>
              <a:t>knitr</a:t>
            </a:r>
            <a:endParaRPr lang="en-US" dirty="0" smtClean="0"/>
          </a:p>
          <a:p>
            <a:r>
              <a:rPr lang="en-US" dirty="0" smtClean="0"/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55411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2) Try find help for ggplot2.</a:t>
            </a:r>
          </a:p>
          <a:p>
            <a:pPr marL="393192" lvl="1" indent="0">
              <a:buNone/>
            </a:pPr>
            <a:r>
              <a:rPr lang="en-US" dirty="0" smtClean="0"/>
              <a:t>2.1 If you cannot find help in R, where else can you look?</a:t>
            </a:r>
          </a:p>
          <a:p>
            <a:pPr marL="393192" lvl="1" indent="0">
              <a:buNone/>
            </a:pPr>
            <a:r>
              <a:rPr lang="en-US" dirty="0" smtClean="0"/>
              <a:t>2.2 Find help for ggplot2.</a:t>
            </a:r>
          </a:p>
          <a:p>
            <a:pPr marL="393192" lvl="1" indent="0">
              <a:buNone/>
            </a:pPr>
            <a:r>
              <a:rPr lang="en-US" dirty="0" smtClean="0"/>
              <a:t>2.3 Find the documentation for ggplot2.</a:t>
            </a:r>
          </a:p>
          <a:p>
            <a:pPr marL="0" indent="0">
              <a:buNone/>
            </a:pPr>
            <a:r>
              <a:rPr lang="en-US" dirty="0" smtClean="0"/>
              <a:t>3) When was the first version of </a:t>
            </a:r>
            <a:r>
              <a:rPr lang="en-US" dirty="0"/>
              <a:t>foreign available on CRAN</a:t>
            </a:r>
            <a:r>
              <a:rPr lang="en-US" dirty="0" smtClean="0"/>
              <a:t>?</a:t>
            </a:r>
          </a:p>
          <a:p>
            <a:pPr marL="393192" lvl="1" indent="0">
              <a:buNone/>
            </a:pPr>
            <a:r>
              <a:rPr lang="en-US" dirty="0" smtClean="0"/>
              <a:t>3.1 What is the Title in the help for foreign?</a:t>
            </a:r>
          </a:p>
          <a:p>
            <a:pPr marL="0" indent="0">
              <a:buNone/>
            </a:pPr>
            <a:r>
              <a:rPr lang="en-US" dirty="0" smtClean="0"/>
              <a:t>4) For “</a:t>
            </a:r>
            <a:r>
              <a:rPr lang="en-US" dirty="0" err="1"/>
              <a:t>Hmisc</a:t>
            </a:r>
            <a:r>
              <a:rPr lang="en-US" dirty="0"/>
              <a:t> </a:t>
            </a:r>
            <a:r>
              <a:rPr lang="en-US" dirty="0" smtClean="0"/>
              <a:t>“, what is the description from the help?</a:t>
            </a:r>
          </a:p>
          <a:p>
            <a:pPr marL="0" indent="0">
              <a:buNone/>
            </a:pPr>
            <a:r>
              <a:rPr lang="en-US" dirty="0" smtClean="0"/>
              <a:t>5) From the description in the help, what pattern does </a:t>
            </a:r>
            <a:r>
              <a:rPr lang="en-US" dirty="0" err="1" smtClean="0"/>
              <a:t>plyr</a:t>
            </a:r>
            <a:r>
              <a:rPr lang="en-US" dirty="0" smtClean="0"/>
              <a:t> make use of? And, what does this mean?</a:t>
            </a:r>
          </a:p>
          <a:p>
            <a:pPr marL="0" indent="0">
              <a:buNone/>
            </a:pPr>
            <a:r>
              <a:rPr lang="en-US" dirty="0" smtClean="0"/>
              <a:t>6) Besides RGB, give two other sets of </a:t>
            </a:r>
            <a:r>
              <a:rPr lang="en-US" dirty="0" err="1" smtClean="0"/>
              <a:t>colours</a:t>
            </a:r>
            <a:r>
              <a:rPr lang="en-US" dirty="0" smtClean="0"/>
              <a:t> from </a:t>
            </a:r>
            <a:r>
              <a:rPr lang="en-US" dirty="0" err="1" smtClean="0"/>
              <a:t>colorspace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7) What does the package “</a:t>
            </a:r>
            <a:r>
              <a:rPr lang="en-US" dirty="0" err="1" smtClean="0"/>
              <a:t>lubridate</a:t>
            </a:r>
            <a:r>
              <a:rPr lang="en-US" dirty="0" smtClean="0"/>
              <a:t>” deal with?</a:t>
            </a:r>
          </a:p>
          <a:p>
            <a:pPr marL="0" indent="0">
              <a:buNone/>
            </a:pPr>
            <a:r>
              <a:rPr lang="en-US" dirty="0" smtClean="0"/>
              <a:t>8) From the help section, what does “ape” stand for?</a:t>
            </a:r>
          </a:p>
          <a:p>
            <a:pPr marL="0" indent="0">
              <a:buNone/>
            </a:pPr>
            <a:r>
              <a:rPr lang="en-US" dirty="0" smtClean="0"/>
              <a:t>9) From the help section, what is </a:t>
            </a:r>
            <a:r>
              <a:rPr lang="en-US" dirty="0" err="1" smtClean="0"/>
              <a:t>knitr</a:t>
            </a:r>
            <a:r>
              <a:rPr lang="en-US" dirty="0" smtClean="0"/>
              <a:t> an alternative to? And, how would you explain what it can be used for to someone else?</a:t>
            </a:r>
          </a:p>
          <a:p>
            <a:pPr marL="0" indent="0">
              <a:buNone/>
            </a:pPr>
            <a:r>
              <a:rPr lang="en-US" dirty="0" smtClean="0"/>
              <a:t>10)From the help section, give two datasets, and two functions from the package “MASS”.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40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http://ggplot2.org/ </a:t>
            </a:r>
            <a:r>
              <a:rPr lang="en-US" dirty="0" smtClean="0"/>
              <a:t>and http</a:t>
            </a:r>
            <a:r>
              <a:rPr lang="en-US" dirty="0"/>
              <a:t>://docs.ggplot2.org/current/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17-Dec-1999</a:t>
            </a:r>
          </a:p>
          <a:p>
            <a:pPr marL="0" indent="0">
              <a:buNone/>
            </a:pPr>
            <a:r>
              <a:rPr lang="en-US" dirty="0" smtClean="0"/>
              <a:t>3.1) </a:t>
            </a:r>
            <a:r>
              <a:rPr lang="en-US" dirty="0"/>
              <a:t>from: library(help="foreign")</a:t>
            </a:r>
          </a:p>
          <a:p>
            <a:pPr marL="0" indent="0">
              <a:buNone/>
            </a:pPr>
            <a:r>
              <a:rPr lang="en-US" dirty="0" smtClean="0"/>
              <a:t>“Read </a:t>
            </a:r>
            <a:r>
              <a:rPr lang="en-US" dirty="0"/>
              <a:t>Data Stored by Minitab, S, SAS, SPSS,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Systat</a:t>
            </a:r>
            <a:r>
              <a:rPr lang="en-US" dirty="0"/>
              <a:t>, </a:t>
            </a:r>
            <a:r>
              <a:rPr lang="en-US" dirty="0" err="1"/>
              <a:t>Weka</a:t>
            </a:r>
            <a:r>
              <a:rPr lang="en-US" dirty="0"/>
              <a:t>, dBase, ...”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from: library(help="</a:t>
            </a:r>
            <a:r>
              <a:rPr lang="en-US" dirty="0" err="1" smtClean="0"/>
              <a:t>Hmisc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 err="1"/>
              <a:t>Hmisc</a:t>
            </a:r>
            <a:r>
              <a:rPr lang="en-US" dirty="0"/>
              <a:t> package contains many functions useful for data analysis, high-level graphics, </a:t>
            </a:r>
            <a:r>
              <a:rPr lang="en-US" dirty="0" smtClean="0"/>
              <a:t>utility operations</a:t>
            </a:r>
            <a:r>
              <a:rPr lang="en-US" dirty="0"/>
              <a:t>, functions for computing sample size and power, importing datasets, imputing missing values</a:t>
            </a:r>
            <a:r>
              <a:rPr lang="en-US" dirty="0" smtClean="0"/>
              <a:t>, advanced </a:t>
            </a:r>
            <a:r>
              <a:rPr lang="en-US" dirty="0"/>
              <a:t>table making, variable clustering, character string manipulation, conversion of R objects to </a:t>
            </a:r>
            <a:r>
              <a:rPr lang="en-US" dirty="0" err="1" smtClean="0"/>
              <a:t>LaTeX</a:t>
            </a:r>
            <a:r>
              <a:rPr lang="en-US" dirty="0" smtClean="0"/>
              <a:t> code</a:t>
            </a:r>
            <a:r>
              <a:rPr lang="en-US" dirty="0"/>
              <a:t>, and recoding </a:t>
            </a:r>
            <a:r>
              <a:rPr lang="en-US" dirty="0" smtClean="0"/>
              <a:t>variables.”</a:t>
            </a:r>
          </a:p>
          <a:p>
            <a:pPr marL="0" indent="0">
              <a:buNone/>
            </a:pPr>
            <a:r>
              <a:rPr lang="en-US" dirty="0"/>
              <a:t>5) the split-apply-combine pattern in 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6) HLS, HSV, LAB, LUV.</a:t>
            </a:r>
          </a:p>
          <a:p>
            <a:pPr marL="0" indent="0">
              <a:buNone/>
            </a:pPr>
            <a:r>
              <a:rPr lang="en-US" dirty="0"/>
              <a:t>7) Time. “</a:t>
            </a:r>
            <a:r>
              <a:rPr lang="en-US" dirty="0" err="1"/>
              <a:t>Lubridate</a:t>
            </a:r>
            <a:r>
              <a:rPr lang="en-US" dirty="0"/>
              <a:t> provides tools that make it easier to parse and manipulate dates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/>
              <a:t>8) Analyses of </a:t>
            </a:r>
            <a:r>
              <a:rPr lang="en-US" dirty="0" err="1"/>
              <a:t>Phylogenetics</a:t>
            </a:r>
            <a:r>
              <a:rPr lang="en-US" dirty="0"/>
              <a:t> and </a:t>
            </a:r>
            <a:r>
              <a:rPr lang="en-US" dirty="0" smtClean="0"/>
              <a:t>Evolution.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) alternative tool to </a:t>
            </a:r>
            <a:r>
              <a:rPr lang="en-US" dirty="0" err="1" smtClean="0"/>
              <a:t>Sweave</a:t>
            </a:r>
            <a:r>
              <a:rPr lang="en-US" dirty="0"/>
              <a:t>. “The </a:t>
            </a:r>
            <a:r>
              <a:rPr lang="en-US" dirty="0" err="1"/>
              <a:t>knitr</a:t>
            </a:r>
            <a:r>
              <a:rPr lang="en-US" dirty="0"/>
              <a:t> package was designed to be a transparent engine for dynamic report generation with </a:t>
            </a:r>
            <a:r>
              <a:rPr lang="en-US" dirty="0" smtClean="0"/>
              <a:t>R”</a:t>
            </a:r>
          </a:p>
          <a:p>
            <a:pPr marL="0" indent="0">
              <a:buNone/>
            </a:pPr>
            <a:r>
              <a:rPr lang="en-US" dirty="0"/>
              <a:t>10) library(help="MASS")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965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Type a keyword in the search block. Say you want to find out how to make a scatter plot: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9" y="2000251"/>
            <a:ext cx="7443101" cy="467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076163" y="2400300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94" y="3048000"/>
            <a:ext cx="1571625" cy="51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word scatter: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1" y="1624014"/>
            <a:ext cx="7287534" cy="505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To illustrate the navigation of the Help files, I will use the basic scatterplot function. 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027748"/>
            <a:ext cx="7177087" cy="473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“cars”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R </a:t>
            </a:r>
            <a:r>
              <a:rPr lang="en-ZA" dirty="0">
                <a:solidFill>
                  <a:srgbClr val="0070C0"/>
                </a:solidFill>
              </a:rPr>
              <a:t>has some build in datasets for illustrative purposes. Let's use the data set they use to illustrate the 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Z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ZA" dirty="0" smtClean="0">
                <a:solidFill>
                  <a:srgbClr val="0070C0"/>
                </a:solidFill>
              </a:rPr>
              <a:t>function</a:t>
            </a: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Load </a:t>
            </a:r>
            <a:r>
              <a:rPr lang="en-ZA" dirty="0">
                <a:solidFill>
                  <a:srgbClr val="0070C0"/>
                </a:solidFill>
              </a:rPr>
              <a:t>the cars dataset into your R session: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b="1" dirty="0" smtClean="0">
                <a:solidFill>
                  <a:srgbClr val="0070C0"/>
                </a:solidFill>
              </a:rPr>
              <a:t> </a:t>
            </a: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data(cars)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View </a:t>
            </a:r>
            <a:r>
              <a:rPr lang="en-ZA" dirty="0">
                <a:solidFill>
                  <a:srgbClr val="0070C0"/>
                </a:solidFill>
              </a:rPr>
              <a:t>the dataset cars by clicking on it in the Environment window. The dataset has two variables </a:t>
            </a:r>
            <a:r>
              <a:rPr lang="en-ZA" dirty="0" smtClean="0">
                <a:solidFill>
                  <a:srgbClr val="0070C0"/>
                </a:solidFill>
              </a:rPr>
              <a:t>called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The arguments of </a:t>
            </a: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ZA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ZA" dirty="0" smtClean="0">
                <a:solidFill>
                  <a:srgbClr val="0070C0"/>
                </a:solidFill>
              </a:rPr>
              <a:t>are </a:t>
            </a:r>
            <a:r>
              <a:rPr lang="en-ZA" dirty="0">
                <a:solidFill>
                  <a:srgbClr val="0070C0"/>
                </a:solidFill>
              </a:rPr>
              <a:t>the </a:t>
            </a:r>
            <a:r>
              <a:rPr lang="en-ZA" dirty="0" smtClean="0">
                <a:solidFill>
                  <a:srgbClr val="0070C0"/>
                </a:solidFill>
              </a:rPr>
              <a:t>values </a:t>
            </a: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For the cars dataset, we have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x</a:t>
            </a:r>
            <a:r>
              <a:rPr lang="en-ZA" dirty="0" smtClean="0">
                <a:solidFill>
                  <a:srgbClr val="0070C0"/>
                </a:solidFill>
              </a:rPr>
              <a:t> = speed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/>
              <a:t>y</a:t>
            </a:r>
            <a:r>
              <a:rPr lang="en-ZA" dirty="0" smtClean="0">
                <a:solidFill>
                  <a:srgbClr val="0070C0"/>
                </a:solidFill>
              </a:rPr>
              <a:t> = </a:t>
            </a:r>
            <a:r>
              <a:rPr lang="en-ZA" dirty="0" err="1" smtClean="0">
                <a:solidFill>
                  <a:srgbClr val="0070C0"/>
                </a:solidFill>
              </a:rPr>
              <a:t>dist</a:t>
            </a:r>
            <a:endParaRPr lang="en-ZA" dirty="0" smtClean="0">
              <a:solidFill>
                <a:srgbClr val="0070C0"/>
              </a:solidFill>
            </a:endParaRPr>
          </a:p>
          <a:p>
            <a:pPr lvl="1">
              <a:buClr>
                <a:schemeClr val="tx2"/>
              </a:buClr>
              <a:buSzPct val="110000"/>
            </a:pPr>
            <a:r>
              <a:rPr lang="en-ZA" dirty="0"/>
              <a:t>…</a:t>
            </a:r>
            <a:r>
              <a:rPr lang="en-ZA" dirty="0" smtClean="0">
                <a:solidFill>
                  <a:srgbClr val="0070C0"/>
                </a:solidFill>
              </a:rPr>
              <a:t> = ???</a:t>
            </a: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839" y="2204500"/>
            <a:ext cx="8419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x</a:t>
            </a:r>
            <a:r>
              <a:rPr lang="en-ZA" dirty="0"/>
              <a:t>	</a:t>
            </a:r>
            <a:r>
              <a:rPr lang="en-ZA" dirty="0" smtClean="0"/>
              <a:t>	the </a:t>
            </a:r>
            <a:r>
              <a:rPr lang="en-ZA" dirty="0"/>
              <a:t>coordinates of points in the plot. Alternatively, a single plotting </a:t>
            </a:r>
            <a:r>
              <a:rPr lang="en-ZA" dirty="0" smtClean="0"/>
              <a:t>				structure</a:t>
            </a:r>
            <a:r>
              <a:rPr lang="en-ZA" dirty="0"/>
              <a:t>, function or any R object with a plot method can be provided.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y	</a:t>
            </a:r>
            <a:r>
              <a:rPr lang="en-ZA" dirty="0" smtClean="0"/>
              <a:t>	the </a:t>
            </a:r>
            <a:r>
              <a:rPr lang="en-ZA" dirty="0"/>
              <a:t>y coordinates of points in the plot, optional if x is an appropriate </a:t>
            </a:r>
            <a:r>
              <a:rPr lang="en-ZA" dirty="0" smtClean="0"/>
              <a:t>				structure.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…	</a:t>
            </a:r>
            <a:r>
              <a:rPr lang="en-ZA" dirty="0"/>
              <a:t>	Arguments to be passed to methods, such as graphical </a:t>
            </a:r>
            <a:r>
              <a:rPr lang="en-ZA" dirty="0" smtClean="0"/>
              <a:t>parameters				(</a:t>
            </a:r>
            <a:r>
              <a:rPr lang="en-ZA" dirty="0"/>
              <a:t>see par).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 rot="10800000" flipV="1">
            <a:off x="2955235" y="1684895"/>
            <a:ext cx="1643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plot(x, y, ...)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The “</a:t>
            </a:r>
            <a:r>
              <a:rPr lang="en-ZA" sz="2800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r>
              <a:rPr lang="en-ZA" dirty="0" smtClean="0">
                <a:solidFill>
                  <a:srgbClr val="0070C0"/>
                </a:solidFill>
              </a:rPr>
              <a:t>” are additional arguments that we use to complete our graph/plot. These include: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type:	the type of plot to be drawn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main:	</a:t>
            </a:r>
            <a:r>
              <a:rPr lang="en-ZA" dirty="0"/>
              <a:t>an overall title for the plot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sub:	</a:t>
            </a:r>
            <a:r>
              <a:rPr lang="en-ZA" dirty="0"/>
              <a:t>a sub title for the plot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err="1" smtClean="0"/>
              <a:t>xlab</a:t>
            </a:r>
            <a:r>
              <a:rPr lang="en-ZA" dirty="0" smtClean="0"/>
              <a:t>:	</a:t>
            </a:r>
            <a:r>
              <a:rPr lang="en-ZA" dirty="0"/>
              <a:t>a title for the x axis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err="1" smtClean="0"/>
              <a:t>ylab</a:t>
            </a:r>
            <a:r>
              <a:rPr lang="en-ZA" dirty="0" smtClean="0"/>
              <a:t>:	</a:t>
            </a:r>
            <a:r>
              <a:rPr lang="en-ZA" dirty="0"/>
              <a:t>a title for the y axis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asp:	</a:t>
            </a:r>
            <a:r>
              <a:rPr lang="en-ZA" dirty="0"/>
              <a:t>the </a:t>
            </a:r>
            <a:r>
              <a:rPr lang="en-ZA" i="1" dirty="0"/>
              <a:t>y/x</a:t>
            </a:r>
            <a:r>
              <a:rPr lang="en-ZA" dirty="0"/>
              <a:t> aspect </a:t>
            </a:r>
            <a:r>
              <a:rPr lang="en-ZA" dirty="0" smtClean="0"/>
              <a:t>ratio</a:t>
            </a: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For more graphical parameters, search “</a:t>
            </a:r>
            <a:r>
              <a:rPr lang="en-ZA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2"/>
              </a:rPr>
              <a:t>par</a:t>
            </a:r>
            <a:r>
              <a:rPr lang="en-ZA" dirty="0" smtClean="0">
                <a:solidFill>
                  <a:srgbClr val="0070C0"/>
                </a:solidFill>
              </a:rPr>
              <a:t>”</a:t>
            </a:r>
          </a:p>
          <a:p>
            <a:pPr>
              <a:buClr>
                <a:schemeClr val="tx2"/>
              </a:buClr>
              <a:buSzPct val="110000"/>
            </a:pPr>
            <a:r>
              <a:rPr lang="en-ZA" dirty="0">
                <a:solidFill>
                  <a:srgbClr val="0070C0"/>
                </a:solidFill>
              </a:rPr>
              <a:t> </a:t>
            </a:r>
            <a:r>
              <a:rPr lang="en-ZA" dirty="0" smtClean="0">
                <a:solidFill>
                  <a:srgbClr val="0070C0"/>
                </a:solidFill>
              </a:rPr>
              <a:t>All the above is found in the help section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39" y="1151377"/>
            <a:ext cx="8229600" cy="2291964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70C0"/>
                </a:solidFill>
              </a:rPr>
              <a:t>Load </a:t>
            </a:r>
            <a:r>
              <a:rPr lang="en-ZA" dirty="0">
                <a:solidFill>
                  <a:srgbClr val="0070C0"/>
                </a:solidFill>
              </a:rPr>
              <a:t>the cars dataset into your R </a:t>
            </a:r>
            <a:r>
              <a:rPr lang="en-ZA" dirty="0" smtClean="0">
                <a:solidFill>
                  <a:srgbClr val="0070C0"/>
                </a:solidFill>
              </a:rPr>
              <a:t>session:</a:t>
            </a:r>
          </a:p>
          <a:p>
            <a:pPr marL="393192" lvl="1" indent="0">
              <a:buNone/>
            </a:pPr>
            <a:r>
              <a:rPr lang="en-ZA" sz="1800" dirty="0">
                <a:latin typeface="+mn-lt"/>
              </a:rPr>
              <a:t>data(cars)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Plot </a:t>
            </a:r>
            <a:r>
              <a:rPr lang="en-ZA" dirty="0">
                <a:solidFill>
                  <a:srgbClr val="0070C0"/>
                </a:solidFill>
              </a:rPr>
              <a:t>speed on the x-axis and distance on the y-axis</a:t>
            </a:r>
          </a:p>
          <a:p>
            <a:pPr marL="393192" lvl="1" indent="0">
              <a:buNone/>
            </a:pPr>
            <a:r>
              <a:rPr lang="en-ZA" sz="1800" dirty="0">
                <a:latin typeface="+mn-lt"/>
              </a:rPr>
              <a:t>plot(</a:t>
            </a:r>
            <a:r>
              <a:rPr lang="en-ZA" sz="1800" dirty="0" err="1">
                <a:latin typeface="+mn-lt"/>
              </a:rPr>
              <a:t>cars$speed</a:t>
            </a:r>
            <a:r>
              <a:rPr lang="en-ZA" sz="1800" dirty="0">
                <a:latin typeface="+mn-lt"/>
              </a:rPr>
              <a:t>, </a:t>
            </a:r>
            <a:r>
              <a:rPr lang="en-ZA" sz="1800" dirty="0" err="1">
                <a:latin typeface="+mn-lt"/>
              </a:rPr>
              <a:t>cars$dist</a:t>
            </a:r>
            <a:r>
              <a:rPr lang="en-ZA" sz="1800" dirty="0">
                <a:latin typeface="+mn-lt"/>
              </a:rPr>
              <a:t>)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Add </a:t>
            </a:r>
            <a:r>
              <a:rPr lang="en-ZA" dirty="0">
                <a:solidFill>
                  <a:srgbClr val="0070C0"/>
                </a:solidFill>
              </a:rPr>
              <a:t>graphical </a:t>
            </a:r>
            <a:r>
              <a:rPr lang="en-ZA" dirty="0" smtClean="0">
                <a:solidFill>
                  <a:srgbClr val="0070C0"/>
                </a:solidFill>
              </a:rPr>
              <a:t>parameters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4840" y="2421"/>
            <a:ext cx="84193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dirty="0" smtClean="0"/>
              <a:t>Example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" y="3449967"/>
            <a:ext cx="4518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en-ZA" dirty="0"/>
              <a:t>plot(x=</a:t>
            </a:r>
            <a:r>
              <a:rPr lang="en-ZA" dirty="0" err="1"/>
              <a:t>cars$speed</a:t>
            </a:r>
            <a:r>
              <a:rPr lang="en-ZA" dirty="0"/>
              <a:t>, y=</a:t>
            </a:r>
            <a:r>
              <a:rPr lang="en-ZA" dirty="0" err="1"/>
              <a:t>cars$dist</a:t>
            </a:r>
            <a:r>
              <a:rPr lang="en-ZA" dirty="0"/>
              <a:t>,</a:t>
            </a:r>
          </a:p>
          <a:p>
            <a:pPr marL="393192" lvl="1" indent="0">
              <a:buNone/>
            </a:pPr>
            <a:r>
              <a:rPr lang="en-ZA" dirty="0"/>
              <a:t>	type = “l”</a:t>
            </a:r>
          </a:p>
          <a:p>
            <a:pPr marL="393192" lvl="1" indent="0">
              <a:buNone/>
            </a:pPr>
            <a:r>
              <a:rPr lang="en-ZA" dirty="0"/>
              <a:t>	 </a:t>
            </a:r>
            <a:r>
              <a:rPr lang="en-ZA" dirty="0" err="1"/>
              <a:t>xlab</a:t>
            </a:r>
            <a:r>
              <a:rPr lang="en-ZA" dirty="0"/>
              <a:t>="speed", </a:t>
            </a:r>
            <a:r>
              <a:rPr lang="en-ZA" dirty="0" err="1"/>
              <a:t>ylab</a:t>
            </a:r>
            <a:r>
              <a:rPr lang="en-ZA" dirty="0"/>
              <a:t>="distance“,</a:t>
            </a:r>
          </a:p>
          <a:p>
            <a:pPr marL="393192" lvl="1" indent="0">
              <a:buNone/>
            </a:pPr>
            <a:r>
              <a:rPr lang="en-ZA" dirty="0"/>
              <a:t>	 main = “Distance vs Speed”)</a:t>
            </a:r>
          </a:p>
          <a:p>
            <a:pPr marL="393192" lvl="1" indent="0">
              <a:buNone/>
            </a:pP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05" y="3203485"/>
            <a:ext cx="535238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25460</TotalTime>
  <Words>772</Words>
  <Application>Microsoft Office PowerPoint</Application>
  <PresentationFormat>On-screen Show (4:3)</PresentationFormat>
  <Paragraphs>206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“cars” dataset</vt:lpstr>
      <vt:lpstr>The plot() function</vt:lpstr>
      <vt:lpstr>The plot() function</vt:lpstr>
      <vt:lpstr>PowerPoint Presentation</vt:lpstr>
      <vt:lpstr>R-project.org</vt:lpstr>
      <vt:lpstr>R-project.org</vt:lpstr>
      <vt:lpstr>R-project.org</vt:lpstr>
      <vt:lpstr>Google Search</vt:lpstr>
      <vt:lpstr>stackoverflow.com</vt:lpstr>
      <vt:lpstr>Vignettes</vt:lpstr>
      <vt:lpstr>Tutorial</vt:lpstr>
      <vt:lpstr>PowerPoint Presentation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dave</cp:lastModifiedBy>
  <cp:revision>133</cp:revision>
  <dcterms:created xsi:type="dcterms:W3CDTF">2014-02-14T07:28:14Z</dcterms:created>
  <dcterms:modified xsi:type="dcterms:W3CDTF">2014-06-09T15:33:41Z</dcterms:modified>
</cp:coreProperties>
</file>