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70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6" d="100"/>
          <a:sy n="96" d="100"/>
        </p:scale>
        <p:origin x="-72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34AEB-C3F1-452F-8A11-92E10FFE9BEE}" type="datetimeFigureOut">
              <a:rPr lang="en-ZA" smtClean="0"/>
              <a:t>2014/06/09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0C6AE-CCA3-481F-B6BD-5FAA7A3709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3129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09B68-0014-4D29-ABC1-A81882B82D75}" type="datetimeFigureOut">
              <a:rPr lang="en-ZA" smtClean="0"/>
              <a:t>2014/06/09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FF8E7-8349-4243-B80C-356BB1ABAD7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185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B20A-81E8-C944-A0DE-B0DB94049484}" type="datetimeFigureOut">
              <a:t>5/20/2014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38EB26-B52B-C24E-83CC-A2E17E0529B8}" type="slidenum"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D012B20A-81E8-C944-A0DE-B0DB94049484}" type="datetimeFigureOut">
              <a:rPr lang="en-US" smtClean="0"/>
              <a:pPr/>
              <a:t>6/9/2014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/>
              </a:defRPr>
            </a:lvl1pPr>
          </a:lstStyle>
          <a:p>
            <a:fld id="{6B38EB26-B52B-C24E-83CC-A2E17E0529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>
                <a:latin typeface="Calibri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Calibri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Calibri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17381/help/library/graphics/help/p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23951"/>
            <a:ext cx="7654255" cy="327929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effectLst/>
              </a:rPr>
              <a:t>      and          :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 </a:t>
            </a:r>
            <a:br>
              <a:rPr lang="en-US" dirty="0" smtClean="0">
                <a:solidFill>
                  <a:schemeClr val="bg1"/>
                </a:solidFill>
                <a:effectLst/>
              </a:rPr>
            </a:br>
            <a:r>
              <a:rPr lang="en-US" dirty="0" smtClean="0">
                <a:solidFill>
                  <a:schemeClr val="bg1"/>
                </a:solidFill>
                <a:effectLst/>
              </a:rPr>
              <a:t>Getting HELP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7" descr="SACEM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650" y="5763471"/>
            <a:ext cx="3151350" cy="1096222"/>
          </a:xfrm>
          <a:prstGeom prst="rect">
            <a:avLst/>
          </a:prstGeom>
        </p:spPr>
      </p:pic>
      <p:pic>
        <p:nvPicPr>
          <p:cNvPr id="5" name="Picture 4" descr="R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56" y="1758328"/>
            <a:ext cx="1585069" cy="10567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09" y="1758328"/>
            <a:ext cx="1056026" cy="105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If you cannot find what you are looking for in the help files, go to the R website’s “Search” tab at:  </a:t>
            </a:r>
            <a:r>
              <a:rPr lang="en-ZA" dirty="0">
                <a:solidFill>
                  <a:srgbClr val="0070C0"/>
                </a:solidFill>
              </a:rPr>
              <a:t>	</a:t>
            </a:r>
            <a:r>
              <a:rPr lang="en-ZA" dirty="0">
                <a:solidFill>
                  <a:srgbClr val="0070C0"/>
                </a:solidFill>
                <a:hlinkClick r:id="rId2"/>
              </a:rPr>
              <a:t>http://www.r-project.org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/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From here you can search in any of the four links provided, or you can perform a Google search.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2613025"/>
            <a:ext cx="857885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05" y="5841499"/>
            <a:ext cx="3902985" cy="7115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6146" idx="0"/>
          </p:cNvCxnSpPr>
          <p:nvPr/>
        </p:nvCxnSpPr>
        <p:spPr>
          <a:xfrm flipH="1" flipV="1">
            <a:off x="5743576" y="5495925"/>
            <a:ext cx="1168622" cy="345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1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R-project.org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This will do a Google like search within the R-project website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0" y="2133601"/>
            <a:ext cx="8598480" cy="38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4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Google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also be brave and do a Google search, but be sure to add “in R” at the end of what ever you want to search.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178050"/>
            <a:ext cx="669925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0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stackoverflow.com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You can search or ask a R related question in the forum </a:t>
            </a:r>
            <a:r>
              <a:rPr lang="en-ZA" dirty="0" smtClean="0">
                <a:solidFill>
                  <a:srgbClr val="0070C0"/>
                </a:solidFill>
                <a:hlinkClick r:id="rId2"/>
              </a:rPr>
              <a:t>www.stackoverflow.com</a:t>
            </a: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 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070102"/>
            <a:ext cx="6780251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9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985"/>
            <a:ext cx="8229600" cy="533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	Install </a:t>
            </a:r>
            <a:r>
              <a:rPr lang="en-US" dirty="0"/>
              <a:t>the following packages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ggplot2
foreign
</a:t>
            </a:r>
            <a:r>
              <a:rPr lang="en-US" dirty="0" err="1" smtClean="0"/>
              <a:t>Hmisc</a:t>
            </a:r>
            <a:r>
              <a:rPr lang="en-US" dirty="0" smtClean="0"/>
              <a:t>
</a:t>
            </a:r>
            <a:r>
              <a:rPr lang="en-US" dirty="0" err="1" smtClean="0"/>
              <a:t>plyr</a:t>
            </a:r>
            <a:r>
              <a:rPr lang="en-US" dirty="0" smtClean="0"/>
              <a:t>
</a:t>
            </a:r>
            <a:r>
              <a:rPr lang="en-US" dirty="0" err="1" smtClean="0"/>
              <a:t>colorspace</a:t>
            </a:r>
            <a:r>
              <a:rPr lang="en-US" dirty="0" smtClean="0"/>
              <a:t>
</a:t>
            </a:r>
            <a:r>
              <a:rPr lang="en-US" dirty="0" err="1" smtClean="0"/>
              <a:t>lubridate</a:t>
            </a:r>
            <a:r>
              <a:rPr lang="en-US" dirty="0" smtClean="0"/>
              <a:t>
ape
</a:t>
            </a:r>
            <a:r>
              <a:rPr lang="en-US" dirty="0" err="1" smtClean="0"/>
              <a:t>knitr</a:t>
            </a:r>
            <a:endParaRPr lang="en-US" dirty="0" smtClean="0"/>
          </a:p>
          <a:p>
            <a:r>
              <a:rPr lang="en-US" dirty="0" smtClean="0"/>
              <a:t>MASS</a:t>
            </a:r>
          </a:p>
        </p:txBody>
      </p:sp>
    </p:spTree>
    <p:extLst>
      <p:ext uri="{BB962C8B-B14F-4D97-AF65-F5344CB8AC3E}">
        <p14:creationId xmlns:p14="http://schemas.microsoft.com/office/powerpoint/2010/main" val="355411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2) Try find help for ggplot2.</a:t>
            </a:r>
          </a:p>
          <a:p>
            <a:pPr marL="393192" lvl="1" indent="0">
              <a:buNone/>
            </a:pPr>
            <a:r>
              <a:rPr lang="en-US" dirty="0" smtClean="0"/>
              <a:t>2.1 If you cannot find help in R, where else can you look?</a:t>
            </a:r>
          </a:p>
          <a:p>
            <a:pPr marL="393192" lvl="1" indent="0">
              <a:buNone/>
            </a:pPr>
            <a:r>
              <a:rPr lang="en-US" dirty="0" smtClean="0"/>
              <a:t>2.2 Find help for ggplot2.</a:t>
            </a:r>
          </a:p>
          <a:p>
            <a:pPr marL="393192" lvl="1" indent="0">
              <a:buNone/>
            </a:pPr>
            <a:r>
              <a:rPr lang="en-US" dirty="0" smtClean="0"/>
              <a:t>2.3 Find the documentation for ggplot2.</a:t>
            </a:r>
          </a:p>
          <a:p>
            <a:pPr marL="0" indent="0">
              <a:buNone/>
            </a:pPr>
            <a:r>
              <a:rPr lang="en-US" dirty="0" smtClean="0"/>
              <a:t>3) When was the first version of </a:t>
            </a:r>
            <a:r>
              <a:rPr lang="en-US" dirty="0"/>
              <a:t>foreign available on CRAN</a:t>
            </a:r>
            <a:r>
              <a:rPr lang="en-US" dirty="0" smtClean="0"/>
              <a:t>?</a:t>
            </a:r>
          </a:p>
          <a:p>
            <a:pPr marL="393192" lvl="1" indent="0">
              <a:buNone/>
            </a:pPr>
            <a:r>
              <a:rPr lang="en-US" dirty="0" smtClean="0"/>
              <a:t>3.1 What is the Title in the help for foreign?</a:t>
            </a:r>
          </a:p>
          <a:p>
            <a:pPr marL="0" indent="0">
              <a:buNone/>
            </a:pPr>
            <a:r>
              <a:rPr lang="en-US" dirty="0" smtClean="0"/>
              <a:t>4) For “</a:t>
            </a:r>
            <a:r>
              <a:rPr lang="en-US" dirty="0" err="1"/>
              <a:t>Hmisc</a:t>
            </a:r>
            <a:r>
              <a:rPr lang="en-US" dirty="0"/>
              <a:t> </a:t>
            </a:r>
            <a:r>
              <a:rPr lang="en-US" dirty="0" smtClean="0"/>
              <a:t>“, what is the description from the help?</a:t>
            </a:r>
          </a:p>
          <a:p>
            <a:pPr marL="0" indent="0">
              <a:buNone/>
            </a:pPr>
            <a:r>
              <a:rPr lang="en-US" dirty="0" smtClean="0"/>
              <a:t>5) From the description in the help, what pattern does </a:t>
            </a:r>
            <a:r>
              <a:rPr lang="en-US" dirty="0" err="1" smtClean="0"/>
              <a:t>plyr</a:t>
            </a:r>
            <a:r>
              <a:rPr lang="en-US" dirty="0" smtClean="0"/>
              <a:t> make use of? And, what does this mean?</a:t>
            </a:r>
          </a:p>
          <a:p>
            <a:pPr marL="0" indent="0">
              <a:buNone/>
            </a:pPr>
            <a:r>
              <a:rPr lang="en-US" dirty="0" smtClean="0"/>
              <a:t>6) Besides RGB, give two other sets of </a:t>
            </a:r>
            <a:r>
              <a:rPr lang="en-US" dirty="0" err="1" smtClean="0"/>
              <a:t>colours</a:t>
            </a:r>
            <a:r>
              <a:rPr lang="en-US" dirty="0" smtClean="0"/>
              <a:t> from </a:t>
            </a:r>
            <a:r>
              <a:rPr lang="en-US" dirty="0" err="1" smtClean="0"/>
              <a:t>colorspace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7) What does the package “</a:t>
            </a:r>
            <a:r>
              <a:rPr lang="en-US" dirty="0" err="1" smtClean="0"/>
              <a:t>lubridate</a:t>
            </a:r>
            <a:r>
              <a:rPr lang="en-US" dirty="0" smtClean="0"/>
              <a:t>” deal with?</a:t>
            </a:r>
          </a:p>
          <a:p>
            <a:pPr marL="0" indent="0">
              <a:buNone/>
            </a:pPr>
            <a:r>
              <a:rPr lang="en-US" dirty="0" smtClean="0"/>
              <a:t>8) From the help section, what does “ape” stand for?</a:t>
            </a:r>
          </a:p>
          <a:p>
            <a:pPr marL="0" indent="0">
              <a:buNone/>
            </a:pPr>
            <a:r>
              <a:rPr lang="en-US" dirty="0" smtClean="0"/>
              <a:t>9) From the help section, what is </a:t>
            </a:r>
            <a:r>
              <a:rPr lang="en-US" dirty="0" err="1" smtClean="0"/>
              <a:t>knitr</a:t>
            </a:r>
            <a:r>
              <a:rPr lang="en-US" dirty="0" smtClean="0"/>
              <a:t> an alternative to? And, how would you explain what it can be used for to someone else?</a:t>
            </a:r>
          </a:p>
          <a:p>
            <a:pPr marL="0" indent="0">
              <a:buNone/>
            </a:pPr>
            <a:r>
              <a:rPr lang="en-US" dirty="0" smtClean="0"/>
              <a:t>10)From the help section, give two datasets, and two functions from the package “MASS”.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40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1) 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http://ggplot2.org/ </a:t>
            </a:r>
            <a:r>
              <a:rPr lang="en-US" dirty="0" smtClean="0"/>
              <a:t>and http</a:t>
            </a:r>
            <a:r>
              <a:rPr lang="en-US" dirty="0"/>
              <a:t>://docs.ggplot2.org/current/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smtClean="0"/>
              <a:t>17-Dec-1999</a:t>
            </a:r>
          </a:p>
          <a:p>
            <a:pPr marL="0" indent="0">
              <a:buNone/>
            </a:pPr>
            <a:r>
              <a:rPr lang="en-US" dirty="0" smtClean="0"/>
              <a:t>3.1) </a:t>
            </a:r>
            <a:r>
              <a:rPr lang="en-US" dirty="0"/>
              <a:t>from: library(help="foreign")</a:t>
            </a:r>
          </a:p>
          <a:p>
            <a:pPr marL="0" indent="0">
              <a:buNone/>
            </a:pPr>
            <a:r>
              <a:rPr lang="en-US" dirty="0" smtClean="0"/>
              <a:t>“Read </a:t>
            </a:r>
            <a:r>
              <a:rPr lang="en-US" dirty="0"/>
              <a:t>Data Stored by Minitab, S, SAS, SPSS, </a:t>
            </a:r>
            <a:r>
              <a:rPr lang="en-US" dirty="0" err="1"/>
              <a:t>Stata</a:t>
            </a:r>
            <a:r>
              <a:rPr lang="en-US" dirty="0"/>
              <a:t>, </a:t>
            </a:r>
            <a:r>
              <a:rPr lang="en-US" dirty="0" err="1"/>
              <a:t>Systat</a:t>
            </a:r>
            <a:r>
              <a:rPr lang="en-US" dirty="0"/>
              <a:t>, </a:t>
            </a:r>
            <a:r>
              <a:rPr lang="en-US" dirty="0" err="1"/>
              <a:t>Weka</a:t>
            </a:r>
            <a:r>
              <a:rPr lang="en-US" dirty="0"/>
              <a:t>, dBase, ...”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dirty="0" smtClean="0"/>
              <a:t>from: library(help="</a:t>
            </a:r>
            <a:r>
              <a:rPr lang="en-US" dirty="0" err="1" smtClean="0"/>
              <a:t>Hmisc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 err="1"/>
              <a:t>Hmisc</a:t>
            </a:r>
            <a:r>
              <a:rPr lang="en-US" dirty="0"/>
              <a:t> package contains many functions useful for data analysis, high-level graphics, </a:t>
            </a:r>
            <a:r>
              <a:rPr lang="en-US" dirty="0" smtClean="0"/>
              <a:t>utility operations</a:t>
            </a:r>
            <a:r>
              <a:rPr lang="en-US" dirty="0"/>
              <a:t>, functions for computing sample size and power, importing datasets, imputing missing values</a:t>
            </a:r>
            <a:r>
              <a:rPr lang="en-US" dirty="0" smtClean="0"/>
              <a:t>, advanced </a:t>
            </a:r>
            <a:r>
              <a:rPr lang="en-US" dirty="0"/>
              <a:t>table making, variable clustering, character string manipulation, conversion of R objects to </a:t>
            </a:r>
            <a:r>
              <a:rPr lang="en-US" dirty="0" err="1" smtClean="0"/>
              <a:t>LaTeX</a:t>
            </a:r>
            <a:r>
              <a:rPr lang="en-US" dirty="0" smtClean="0"/>
              <a:t> code</a:t>
            </a:r>
            <a:r>
              <a:rPr lang="en-US" dirty="0"/>
              <a:t>, and recoding </a:t>
            </a:r>
            <a:r>
              <a:rPr lang="en-US" dirty="0" smtClean="0"/>
              <a:t>variables.”</a:t>
            </a:r>
          </a:p>
          <a:p>
            <a:pPr marL="0" indent="0">
              <a:buNone/>
            </a:pPr>
            <a:r>
              <a:rPr lang="en-US" dirty="0"/>
              <a:t>5) the split-apply-combine pattern in 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6) HLS, HSV, LAB, LUV.</a:t>
            </a:r>
          </a:p>
          <a:p>
            <a:pPr marL="0" indent="0">
              <a:buNone/>
            </a:pPr>
            <a:r>
              <a:rPr lang="en-US" dirty="0"/>
              <a:t>7) Time. “</a:t>
            </a:r>
            <a:r>
              <a:rPr lang="en-US" dirty="0" err="1"/>
              <a:t>Lubridate</a:t>
            </a:r>
            <a:r>
              <a:rPr lang="en-US" dirty="0"/>
              <a:t> provides tools that make it easier to parse and manipulate dates</a:t>
            </a:r>
            <a:r>
              <a:rPr lang="en-US" dirty="0" smtClean="0"/>
              <a:t>.“</a:t>
            </a:r>
          </a:p>
          <a:p>
            <a:pPr marL="0" indent="0">
              <a:buNone/>
            </a:pPr>
            <a:r>
              <a:rPr lang="en-US" dirty="0"/>
              <a:t>8) Analyses of </a:t>
            </a:r>
            <a:r>
              <a:rPr lang="en-US" dirty="0" err="1"/>
              <a:t>Phylogenetics</a:t>
            </a:r>
            <a:r>
              <a:rPr lang="en-US" dirty="0"/>
              <a:t> and </a:t>
            </a:r>
            <a:r>
              <a:rPr lang="en-US" dirty="0" smtClean="0"/>
              <a:t>Evolution.</a:t>
            </a:r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/>
              <a:t>) alternative tool to </a:t>
            </a:r>
            <a:r>
              <a:rPr lang="en-US" dirty="0" err="1" smtClean="0"/>
              <a:t>Sweave</a:t>
            </a:r>
            <a:r>
              <a:rPr lang="en-US" dirty="0"/>
              <a:t>. “The </a:t>
            </a:r>
            <a:r>
              <a:rPr lang="en-US" dirty="0" err="1"/>
              <a:t>knitr</a:t>
            </a:r>
            <a:r>
              <a:rPr lang="en-US" dirty="0"/>
              <a:t> package was designed to be a transparent engine for dynamic report generation with </a:t>
            </a:r>
            <a:r>
              <a:rPr lang="en-US" dirty="0" smtClean="0"/>
              <a:t>R”</a:t>
            </a:r>
          </a:p>
          <a:p>
            <a:pPr marL="0" indent="0">
              <a:buNone/>
            </a:pPr>
            <a:r>
              <a:rPr lang="en-US" dirty="0"/>
              <a:t>10) library(help="MASS")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5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Go to the Help window in R Studio 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" y="1815548"/>
            <a:ext cx="9000759" cy="47604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99652" y="3525078"/>
            <a:ext cx="3644348" cy="31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Type a keyword in the search block. Say you want to find out how to make a scatter plot: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39" y="2000251"/>
            <a:ext cx="7443101" cy="467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076163" y="2400300"/>
            <a:ext cx="969168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94" y="3048000"/>
            <a:ext cx="1571625" cy="514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This will return a list of all help files that contain the word scatter: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41" y="1624014"/>
            <a:ext cx="7287534" cy="505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R help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US" dirty="0" smtClean="0">
                <a:solidFill>
                  <a:srgbClr val="0070C0"/>
                </a:solidFill>
              </a:rPr>
              <a:t>To illustrate the navigation of the Help files, I will use the basic scatterplot function.  </a:t>
            </a: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027748"/>
            <a:ext cx="7177087" cy="473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9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“cars”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R </a:t>
            </a:r>
            <a:r>
              <a:rPr lang="en-ZA" dirty="0">
                <a:solidFill>
                  <a:srgbClr val="0070C0"/>
                </a:solidFill>
              </a:rPr>
              <a:t>has some build in datasets for illustrative purposes. Let's use the data set they use to illustrate the </a:t>
            </a:r>
            <a:r>
              <a:rPr lang="en-Z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Z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ZA" dirty="0" smtClean="0">
                <a:solidFill>
                  <a:srgbClr val="0070C0"/>
                </a:solidFill>
              </a:rPr>
              <a:t>function</a:t>
            </a: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Load </a:t>
            </a:r>
            <a:r>
              <a:rPr lang="en-ZA" dirty="0">
                <a:solidFill>
                  <a:srgbClr val="0070C0"/>
                </a:solidFill>
              </a:rPr>
              <a:t>the cars dataset into your R session:</a:t>
            </a:r>
          </a:p>
          <a:p>
            <a:pPr marL="0" indent="0">
              <a:buClr>
                <a:schemeClr val="tx2"/>
              </a:buClr>
              <a:buSzPct val="110000"/>
              <a:buNone/>
            </a:pPr>
            <a:r>
              <a:rPr lang="en-ZA" b="1" dirty="0" smtClean="0">
                <a:solidFill>
                  <a:srgbClr val="0070C0"/>
                </a:solidFill>
              </a:rPr>
              <a:t> </a:t>
            </a:r>
            <a:r>
              <a:rPr lang="en-ZA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data(cars)</a:t>
            </a: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View </a:t>
            </a:r>
            <a:r>
              <a:rPr lang="en-ZA" dirty="0">
                <a:solidFill>
                  <a:srgbClr val="0070C0"/>
                </a:solidFill>
              </a:rPr>
              <a:t>the dataset cars by clicking on it in the Environment window. The dataset has two variables </a:t>
            </a:r>
            <a:r>
              <a:rPr lang="en-ZA" dirty="0" smtClean="0">
                <a:solidFill>
                  <a:srgbClr val="0070C0"/>
                </a:solidFill>
              </a:rPr>
              <a:t>called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 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The arguments of </a:t>
            </a:r>
            <a:r>
              <a:rPr lang="en-ZA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n-ZA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ZA" dirty="0" smtClean="0">
                <a:solidFill>
                  <a:srgbClr val="0070C0"/>
                </a:solidFill>
              </a:rPr>
              <a:t>are </a:t>
            </a:r>
            <a:r>
              <a:rPr lang="en-ZA" dirty="0">
                <a:solidFill>
                  <a:srgbClr val="0070C0"/>
                </a:solidFill>
              </a:rPr>
              <a:t>the </a:t>
            </a:r>
            <a:r>
              <a:rPr lang="en-ZA" dirty="0" smtClean="0">
                <a:solidFill>
                  <a:srgbClr val="0070C0"/>
                </a:solidFill>
              </a:rPr>
              <a:t>values </a:t>
            </a: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For the cars dataset, we have 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x</a:t>
            </a:r>
            <a:r>
              <a:rPr lang="en-ZA" dirty="0" smtClean="0">
                <a:solidFill>
                  <a:srgbClr val="0070C0"/>
                </a:solidFill>
              </a:rPr>
              <a:t> = speed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/>
              <a:t>y</a:t>
            </a:r>
            <a:r>
              <a:rPr lang="en-ZA" dirty="0" smtClean="0">
                <a:solidFill>
                  <a:srgbClr val="0070C0"/>
                </a:solidFill>
              </a:rPr>
              <a:t> = </a:t>
            </a:r>
            <a:r>
              <a:rPr lang="en-ZA" dirty="0" err="1" smtClean="0">
                <a:solidFill>
                  <a:srgbClr val="0070C0"/>
                </a:solidFill>
              </a:rPr>
              <a:t>dist</a:t>
            </a:r>
            <a:endParaRPr lang="en-ZA" dirty="0" smtClean="0">
              <a:solidFill>
                <a:srgbClr val="0070C0"/>
              </a:solidFill>
            </a:endParaRPr>
          </a:p>
          <a:p>
            <a:pPr lvl="1">
              <a:buClr>
                <a:schemeClr val="tx2"/>
              </a:buClr>
              <a:buSzPct val="110000"/>
            </a:pPr>
            <a:r>
              <a:rPr lang="en-ZA" dirty="0"/>
              <a:t>…</a:t>
            </a:r>
            <a:r>
              <a:rPr lang="en-ZA" dirty="0" smtClean="0">
                <a:solidFill>
                  <a:srgbClr val="0070C0"/>
                </a:solidFill>
              </a:rPr>
              <a:t> = ???</a:t>
            </a:r>
            <a:endParaRPr lang="en-ZA" dirty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839" y="2204500"/>
            <a:ext cx="84193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x</a:t>
            </a:r>
            <a:r>
              <a:rPr lang="en-ZA" dirty="0"/>
              <a:t>	</a:t>
            </a:r>
            <a:r>
              <a:rPr lang="en-ZA" dirty="0" smtClean="0"/>
              <a:t>	the </a:t>
            </a:r>
            <a:r>
              <a:rPr lang="en-ZA" dirty="0"/>
              <a:t>coordinates of points in the plot. Alternatively, a single plotting </a:t>
            </a:r>
            <a:r>
              <a:rPr lang="en-ZA" dirty="0" smtClean="0"/>
              <a:t>				structure</a:t>
            </a:r>
            <a:r>
              <a:rPr lang="en-ZA" dirty="0"/>
              <a:t>, function or any R object with a plot method can be provided.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y	</a:t>
            </a:r>
            <a:r>
              <a:rPr lang="en-ZA" dirty="0" smtClean="0"/>
              <a:t>	the </a:t>
            </a:r>
            <a:r>
              <a:rPr lang="en-ZA" dirty="0"/>
              <a:t>y coordinates of points in the plot, optional if x is an appropriate </a:t>
            </a:r>
            <a:r>
              <a:rPr lang="en-ZA" dirty="0" smtClean="0"/>
              <a:t>				structure.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…	</a:t>
            </a:r>
            <a:r>
              <a:rPr lang="en-ZA" dirty="0"/>
              <a:t>	Arguments to be passed to methods, such as graphical </a:t>
            </a:r>
            <a:r>
              <a:rPr lang="en-ZA" dirty="0" smtClean="0"/>
              <a:t>parameters				(</a:t>
            </a:r>
            <a:r>
              <a:rPr lang="en-ZA" dirty="0"/>
              <a:t>see par).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 rot="10800000" flipV="1">
            <a:off x="2955235" y="1684895"/>
            <a:ext cx="1643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Arial" panose="020B0604020202020204" pitchFamily="34" charset="0"/>
              </a:rPr>
              <a:t>plot(x, y, ...)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840" y="2421"/>
            <a:ext cx="84193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30" y="1158328"/>
            <a:ext cx="8419343" cy="5038930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  <a:buSzPct val="110000"/>
            </a:pPr>
            <a:endParaRPr lang="en-ZA" dirty="0" smtClean="0">
              <a:solidFill>
                <a:srgbClr val="0070C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r>
              <a:rPr lang="en-ZA" dirty="0" smtClean="0">
                <a:solidFill>
                  <a:srgbClr val="0070C0"/>
                </a:solidFill>
              </a:rPr>
              <a:t>The “</a:t>
            </a:r>
            <a:r>
              <a:rPr lang="en-ZA" sz="2800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</a:t>
            </a:r>
            <a:r>
              <a:rPr lang="en-ZA" dirty="0" smtClean="0">
                <a:solidFill>
                  <a:srgbClr val="0070C0"/>
                </a:solidFill>
              </a:rPr>
              <a:t>” are additional arguments that we use to complete our graph/plot. These include: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type:	the type of plot to be drawn</a:t>
            </a:r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main:	</a:t>
            </a:r>
            <a:r>
              <a:rPr lang="en-ZA" dirty="0"/>
              <a:t>an overall title for the plot</a:t>
            </a:r>
            <a:endParaRPr lang="en-ZA" dirty="0" smtClean="0"/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sub:	</a:t>
            </a:r>
            <a:r>
              <a:rPr lang="en-ZA" dirty="0"/>
              <a:t>a sub title for the plot</a:t>
            </a:r>
            <a:endParaRPr lang="en-ZA" dirty="0" smtClean="0"/>
          </a:p>
          <a:p>
            <a:pPr lvl="1">
              <a:buClr>
                <a:schemeClr val="tx2"/>
              </a:buClr>
              <a:buSzPct val="110000"/>
            </a:pPr>
            <a:r>
              <a:rPr lang="en-ZA" dirty="0" err="1" smtClean="0"/>
              <a:t>xlab</a:t>
            </a:r>
            <a:r>
              <a:rPr lang="en-ZA" dirty="0" smtClean="0"/>
              <a:t>:	</a:t>
            </a:r>
            <a:r>
              <a:rPr lang="en-ZA" dirty="0"/>
              <a:t>a title for the x axis</a:t>
            </a:r>
            <a:endParaRPr lang="en-ZA" dirty="0" smtClean="0"/>
          </a:p>
          <a:p>
            <a:pPr lvl="1">
              <a:buClr>
                <a:schemeClr val="tx2"/>
              </a:buClr>
              <a:buSzPct val="110000"/>
            </a:pPr>
            <a:r>
              <a:rPr lang="en-ZA" dirty="0" err="1" smtClean="0"/>
              <a:t>ylab</a:t>
            </a:r>
            <a:r>
              <a:rPr lang="en-ZA" dirty="0" smtClean="0"/>
              <a:t>:	</a:t>
            </a:r>
            <a:r>
              <a:rPr lang="en-ZA" dirty="0"/>
              <a:t>a title for the y axis</a:t>
            </a:r>
            <a:endParaRPr lang="en-ZA" dirty="0" smtClean="0"/>
          </a:p>
          <a:p>
            <a:pPr lvl="1">
              <a:buClr>
                <a:schemeClr val="tx2"/>
              </a:buClr>
              <a:buSzPct val="110000"/>
            </a:pPr>
            <a:r>
              <a:rPr lang="en-ZA" dirty="0" smtClean="0"/>
              <a:t>asp:	</a:t>
            </a:r>
            <a:r>
              <a:rPr lang="en-ZA" dirty="0"/>
              <a:t>the </a:t>
            </a:r>
            <a:r>
              <a:rPr lang="en-ZA" i="1" dirty="0"/>
              <a:t>y/x</a:t>
            </a:r>
            <a:r>
              <a:rPr lang="en-ZA" dirty="0"/>
              <a:t> aspect </a:t>
            </a:r>
            <a:r>
              <a:rPr lang="en-ZA" dirty="0" smtClean="0"/>
              <a:t>ratio</a:t>
            </a:r>
          </a:p>
          <a:p>
            <a:pPr>
              <a:buClr>
                <a:schemeClr val="tx2"/>
              </a:buClr>
              <a:buSzPct val="110000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For more graphical parameters, search “</a:t>
            </a:r>
            <a:r>
              <a:rPr lang="en-ZA" sz="2400" b="1" dirty="0">
                <a:solidFill>
                  <a:schemeClr val="tx2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  <a:hlinkClick r:id="rId2"/>
              </a:rPr>
              <a:t>par</a:t>
            </a:r>
            <a:r>
              <a:rPr lang="en-ZA" dirty="0" smtClean="0">
                <a:solidFill>
                  <a:srgbClr val="0070C0"/>
                </a:solidFill>
              </a:rPr>
              <a:t>”</a:t>
            </a:r>
          </a:p>
          <a:p>
            <a:pPr>
              <a:buClr>
                <a:schemeClr val="tx2"/>
              </a:buClr>
              <a:buSzPct val="110000"/>
            </a:pPr>
            <a:r>
              <a:rPr lang="en-ZA" dirty="0">
                <a:solidFill>
                  <a:srgbClr val="0070C0"/>
                </a:solidFill>
              </a:rPr>
              <a:t> </a:t>
            </a:r>
            <a:r>
              <a:rPr lang="en-ZA" dirty="0" smtClean="0">
                <a:solidFill>
                  <a:srgbClr val="0070C0"/>
                </a:solidFill>
              </a:rPr>
              <a:t>All the above is found in the help section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Clr>
                <a:schemeClr val="tx2"/>
              </a:buClr>
              <a:buSzPct val="110000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buClr>
                <a:schemeClr val="tx2"/>
              </a:buClr>
              <a:buSzPct val="110000"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39" y="1151377"/>
            <a:ext cx="8229600" cy="2291964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rgbClr val="0070C0"/>
                </a:solidFill>
              </a:rPr>
              <a:t>Load </a:t>
            </a:r>
            <a:r>
              <a:rPr lang="en-ZA" dirty="0">
                <a:solidFill>
                  <a:srgbClr val="0070C0"/>
                </a:solidFill>
              </a:rPr>
              <a:t>the cars dataset into your R </a:t>
            </a:r>
            <a:r>
              <a:rPr lang="en-ZA" dirty="0" smtClean="0">
                <a:solidFill>
                  <a:srgbClr val="0070C0"/>
                </a:solidFill>
              </a:rPr>
              <a:t>session:</a:t>
            </a:r>
          </a:p>
          <a:p>
            <a:pPr marL="393192" lvl="1" indent="0">
              <a:buNone/>
            </a:pPr>
            <a:r>
              <a:rPr lang="en-ZA" sz="1800" dirty="0">
                <a:latin typeface="+mn-lt"/>
              </a:rPr>
              <a:t>data(cars)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Plot </a:t>
            </a:r>
            <a:r>
              <a:rPr lang="en-ZA" dirty="0">
                <a:solidFill>
                  <a:srgbClr val="0070C0"/>
                </a:solidFill>
              </a:rPr>
              <a:t>speed on the x-axis and distance on the y-axis</a:t>
            </a:r>
          </a:p>
          <a:p>
            <a:pPr marL="393192" lvl="1" indent="0">
              <a:buNone/>
            </a:pPr>
            <a:r>
              <a:rPr lang="en-ZA" sz="1800" dirty="0">
                <a:latin typeface="+mn-lt"/>
              </a:rPr>
              <a:t>plot(</a:t>
            </a:r>
            <a:r>
              <a:rPr lang="en-ZA" sz="1800" dirty="0" err="1">
                <a:latin typeface="+mn-lt"/>
              </a:rPr>
              <a:t>cars$speed</a:t>
            </a:r>
            <a:r>
              <a:rPr lang="en-ZA" sz="1800" dirty="0">
                <a:latin typeface="+mn-lt"/>
              </a:rPr>
              <a:t>, </a:t>
            </a:r>
            <a:r>
              <a:rPr lang="en-ZA" sz="1800" dirty="0" err="1">
                <a:latin typeface="+mn-lt"/>
              </a:rPr>
              <a:t>cars$dist</a:t>
            </a:r>
            <a:r>
              <a:rPr lang="en-ZA" sz="1800" dirty="0">
                <a:latin typeface="+mn-lt"/>
              </a:rPr>
              <a:t>)</a:t>
            </a:r>
          </a:p>
          <a:p>
            <a:r>
              <a:rPr lang="en-ZA" dirty="0" smtClean="0">
                <a:solidFill>
                  <a:srgbClr val="0070C0"/>
                </a:solidFill>
              </a:rPr>
              <a:t>Add </a:t>
            </a:r>
            <a:r>
              <a:rPr lang="en-ZA" dirty="0">
                <a:solidFill>
                  <a:srgbClr val="0070C0"/>
                </a:solidFill>
              </a:rPr>
              <a:t>graphical </a:t>
            </a:r>
            <a:r>
              <a:rPr lang="en-ZA" dirty="0" smtClean="0">
                <a:solidFill>
                  <a:srgbClr val="0070C0"/>
                </a:solidFill>
              </a:rPr>
              <a:t>parameters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84840" y="2421"/>
            <a:ext cx="8419343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dirty="0" smtClean="0"/>
              <a:t>Example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" y="3449967"/>
            <a:ext cx="45189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192" lvl="1" indent="0">
              <a:buNone/>
            </a:pPr>
            <a:r>
              <a:rPr lang="en-ZA" dirty="0"/>
              <a:t>plot(x=</a:t>
            </a:r>
            <a:r>
              <a:rPr lang="en-ZA" dirty="0" err="1"/>
              <a:t>cars$speed</a:t>
            </a:r>
            <a:r>
              <a:rPr lang="en-ZA" dirty="0"/>
              <a:t>, y=</a:t>
            </a:r>
            <a:r>
              <a:rPr lang="en-ZA" dirty="0" err="1"/>
              <a:t>cars$dist</a:t>
            </a:r>
            <a:r>
              <a:rPr lang="en-ZA" dirty="0"/>
              <a:t>,</a:t>
            </a:r>
          </a:p>
          <a:p>
            <a:pPr marL="393192" lvl="1" indent="0">
              <a:buNone/>
            </a:pPr>
            <a:r>
              <a:rPr lang="en-ZA" dirty="0"/>
              <a:t>	type = “l”</a:t>
            </a:r>
          </a:p>
          <a:p>
            <a:pPr marL="393192" lvl="1" indent="0">
              <a:buNone/>
            </a:pPr>
            <a:r>
              <a:rPr lang="en-ZA" dirty="0"/>
              <a:t>	 </a:t>
            </a:r>
            <a:r>
              <a:rPr lang="en-ZA" dirty="0" err="1"/>
              <a:t>xlab</a:t>
            </a:r>
            <a:r>
              <a:rPr lang="en-ZA" dirty="0"/>
              <a:t>="speed", </a:t>
            </a:r>
            <a:r>
              <a:rPr lang="en-ZA" dirty="0" err="1"/>
              <a:t>ylab</a:t>
            </a:r>
            <a:r>
              <a:rPr lang="en-ZA" dirty="0"/>
              <a:t>="distance“,</a:t>
            </a:r>
          </a:p>
          <a:p>
            <a:pPr marL="393192" lvl="1" indent="0">
              <a:buNone/>
            </a:pPr>
            <a:r>
              <a:rPr lang="en-ZA" dirty="0"/>
              <a:t>	 main = “Distance vs Speed”)</a:t>
            </a:r>
          </a:p>
          <a:p>
            <a:pPr marL="393192" lvl="1" indent="0">
              <a:buNone/>
            </a:pP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105" y="3203485"/>
            <a:ext cx="5352381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5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ＭＳ Ｐ明朝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25451</TotalTime>
  <Words>718</Words>
  <Application>Microsoft Office PowerPoint</Application>
  <PresentationFormat>On-screen Show (4:3)</PresentationFormat>
  <Paragraphs>197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      and          :   Getting HELP</vt:lpstr>
      <vt:lpstr>The R help files</vt:lpstr>
      <vt:lpstr>The R help files</vt:lpstr>
      <vt:lpstr>The R help files</vt:lpstr>
      <vt:lpstr>The R help files</vt:lpstr>
      <vt:lpstr>The “cars” dataset</vt:lpstr>
      <vt:lpstr>The plot() function</vt:lpstr>
      <vt:lpstr>The plot() function</vt:lpstr>
      <vt:lpstr>PowerPoint Presentation</vt:lpstr>
      <vt:lpstr>R-project.org</vt:lpstr>
      <vt:lpstr>R-project.org</vt:lpstr>
      <vt:lpstr>R-project.org</vt:lpstr>
      <vt:lpstr>Google Search</vt:lpstr>
      <vt:lpstr>stackoverflow.com</vt:lpstr>
      <vt:lpstr>Tutorial</vt:lpstr>
      <vt:lpstr>PowerPoint Presentation</vt:lpstr>
      <vt:lpstr>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and Visualisation in R</dc:title>
  <dc:creator>Roxanne Beauclair</dc:creator>
  <cp:lastModifiedBy>dave</cp:lastModifiedBy>
  <cp:revision>132</cp:revision>
  <dcterms:created xsi:type="dcterms:W3CDTF">2014-02-14T07:28:14Z</dcterms:created>
  <dcterms:modified xsi:type="dcterms:W3CDTF">2014-06-09T15:21:37Z</dcterms:modified>
</cp:coreProperties>
</file>