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261" r:id="rId5"/>
    <p:sldId id="259" r:id="rId6"/>
    <p:sldId id="263" r:id="rId7"/>
    <p:sldId id="272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514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34AEB-C3F1-452F-8A11-92E10FFE9BEE}" type="datetimeFigureOut">
              <a:rPr lang="en-ZA" smtClean="0"/>
              <a:t>2014/06/10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C6AE-CCA3-481F-B6BD-5FAA7A3709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2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9B68-0014-4D29-ABC1-A81882B82D75}" type="datetimeFigureOut">
              <a:rPr lang="en-ZA" smtClean="0"/>
              <a:t>2014/06/10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F8E7-8349-4243-B80C-356BB1ABAD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8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6/10/2014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D012B20A-81E8-C944-A0DE-B0DB94049484}" type="datetimeFigureOut">
              <a:rPr lang="en-US" smtClean="0"/>
              <a:pPr/>
              <a:t>6/10/2014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6B38EB26-B52B-C24E-83CC-A2E17E0529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Calibri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Calibri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1"/>
            <a:ext cx="7654255" cy="3279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      and          :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Getting HELP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50" y="5763471"/>
            <a:ext cx="3151350" cy="1096222"/>
          </a:xfrm>
          <a:prstGeom prst="rect">
            <a:avLst/>
          </a:prstGeom>
        </p:spPr>
      </p:pic>
      <p:pic>
        <p:nvPicPr>
          <p:cNvPr id="5" name="Picture 4" descr="R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6" y="1758328"/>
            <a:ext cx="1585069" cy="1056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09" y="1758328"/>
            <a:ext cx="1056026" cy="10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This will do a Google like search within the R-project website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" y="2133601"/>
            <a:ext cx="8598480" cy="3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also </a:t>
            </a:r>
            <a:r>
              <a:rPr lang="en-ZA" dirty="0" smtClean="0">
                <a:solidFill>
                  <a:srgbClr val="0070C0"/>
                </a:solidFill>
              </a:rPr>
              <a:t>do </a:t>
            </a:r>
            <a:r>
              <a:rPr lang="en-ZA" dirty="0" smtClean="0">
                <a:solidFill>
                  <a:srgbClr val="0070C0"/>
                </a:solidFill>
              </a:rPr>
              <a:t>a Google search, but be sure to add “in R” at the end of what ever you want to search.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178050"/>
            <a:ext cx="6699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stackoverflow.com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search or ask a R related question in the forum 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www.stackoverflow.com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070102"/>
            <a:ext cx="6780251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r-bloggers.com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US" dirty="0">
                <a:solidFill>
                  <a:srgbClr val="0070C0"/>
                </a:solidFill>
              </a:rPr>
              <a:t>R-Bloggers.com is a central hub (</a:t>
            </a:r>
            <a:r>
              <a:rPr lang="en-US" dirty="0" err="1">
                <a:solidFill>
                  <a:srgbClr val="0070C0"/>
                </a:solidFill>
              </a:rPr>
              <a:t>e.g</a:t>
            </a:r>
            <a:r>
              <a:rPr lang="en-US" dirty="0">
                <a:solidFill>
                  <a:srgbClr val="0070C0"/>
                </a:solidFill>
              </a:rPr>
              <a:t>: A blog aggregator) of content collected from bloggers who write about R (in English).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82" y="1990455"/>
            <a:ext cx="6982691" cy="48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packages come with vignettes. They are essentially additionally documentations.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install the package “ape”,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Library(ape)</a:t>
            </a:r>
          </a:p>
          <a:p>
            <a:pPr marL="0" indent="0">
              <a:buNone/>
            </a:pPr>
            <a:r>
              <a:rPr lang="en-US" dirty="0" smtClean="0"/>
              <a:t>Then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To see a list of </a:t>
            </a:r>
            <a:r>
              <a:rPr lang="en-US" dirty="0"/>
              <a:t>all available </a:t>
            </a:r>
            <a:r>
              <a:rPr lang="en-US" dirty="0" smtClean="0"/>
              <a:t>vignettes on your computer. To view one,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MoranI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package="ape")</a:t>
            </a:r>
          </a:p>
        </p:txBody>
      </p:sp>
    </p:spTree>
    <p:extLst>
      <p:ext uri="{BB962C8B-B14F-4D97-AF65-F5344CB8AC3E}">
        <p14:creationId xmlns:p14="http://schemas.microsoft.com/office/powerpoint/2010/main" val="137637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985"/>
            <a:ext cx="8229600" cy="533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	Install </a:t>
            </a:r>
            <a:r>
              <a:rPr lang="en-US" dirty="0"/>
              <a:t>the following packages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ggplot2
foreign
</a:t>
            </a:r>
            <a:r>
              <a:rPr lang="en-US" dirty="0" err="1" smtClean="0"/>
              <a:t>Hmisc</a:t>
            </a:r>
            <a:r>
              <a:rPr lang="en-US" dirty="0" smtClean="0"/>
              <a:t>
</a:t>
            </a:r>
            <a:r>
              <a:rPr lang="en-US" dirty="0" err="1" smtClean="0"/>
              <a:t>plyr</a:t>
            </a:r>
            <a:r>
              <a:rPr lang="en-US" dirty="0" smtClean="0"/>
              <a:t>
</a:t>
            </a:r>
            <a:r>
              <a:rPr lang="en-US" dirty="0" err="1" smtClean="0"/>
              <a:t>colorspace</a:t>
            </a:r>
            <a:r>
              <a:rPr lang="en-US" dirty="0" smtClean="0"/>
              <a:t>
</a:t>
            </a:r>
            <a:r>
              <a:rPr lang="en-US" dirty="0" err="1" smtClean="0"/>
              <a:t>lubridate</a:t>
            </a:r>
            <a:r>
              <a:rPr lang="en-US" dirty="0" smtClean="0"/>
              <a:t>
ape
</a:t>
            </a:r>
            <a:r>
              <a:rPr lang="en-US" dirty="0" err="1" smtClean="0"/>
              <a:t>knitr</a:t>
            </a:r>
            <a:endParaRPr lang="en-US" dirty="0" smtClean="0"/>
          </a:p>
          <a:p>
            <a:r>
              <a:rPr lang="en-US" dirty="0" smtClean="0"/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79552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2) Try find help for ggplot2.</a:t>
            </a:r>
          </a:p>
          <a:p>
            <a:pPr marL="393192" lvl="1" indent="0">
              <a:buNone/>
            </a:pPr>
            <a:r>
              <a:rPr lang="en-US" dirty="0" smtClean="0"/>
              <a:t>2.1 If you cannot find help in R, where else can you look?</a:t>
            </a:r>
          </a:p>
          <a:p>
            <a:pPr marL="393192" lvl="1" indent="0">
              <a:buNone/>
            </a:pPr>
            <a:r>
              <a:rPr lang="en-US" dirty="0" smtClean="0"/>
              <a:t>2.2 Find help for ggplot2.</a:t>
            </a:r>
          </a:p>
          <a:p>
            <a:pPr marL="393192" lvl="1" indent="0">
              <a:buNone/>
            </a:pPr>
            <a:r>
              <a:rPr lang="en-US" dirty="0" smtClean="0"/>
              <a:t>2.3 Find the documentation for ggplot2.</a:t>
            </a:r>
          </a:p>
          <a:p>
            <a:pPr marL="0" indent="0">
              <a:buNone/>
            </a:pPr>
            <a:r>
              <a:rPr lang="en-US" dirty="0" smtClean="0"/>
              <a:t>3) When was the first version of </a:t>
            </a:r>
            <a:r>
              <a:rPr lang="en-US" dirty="0"/>
              <a:t>foreign available on CRAN</a:t>
            </a:r>
            <a:r>
              <a:rPr lang="en-US" dirty="0" smtClean="0"/>
              <a:t>?</a:t>
            </a:r>
          </a:p>
          <a:p>
            <a:pPr marL="393192" lvl="1" indent="0">
              <a:buNone/>
            </a:pPr>
            <a:r>
              <a:rPr lang="en-US" dirty="0" smtClean="0"/>
              <a:t>3.1 What is the Title in the help for foreign?</a:t>
            </a:r>
          </a:p>
          <a:p>
            <a:pPr marL="0" indent="0">
              <a:buNone/>
            </a:pPr>
            <a:r>
              <a:rPr lang="en-US" dirty="0" smtClean="0"/>
              <a:t>4) For “</a:t>
            </a:r>
            <a:r>
              <a:rPr lang="en-US" dirty="0" err="1"/>
              <a:t>Hmisc</a:t>
            </a:r>
            <a:r>
              <a:rPr lang="en-US" dirty="0"/>
              <a:t> </a:t>
            </a:r>
            <a:r>
              <a:rPr lang="en-US" dirty="0" smtClean="0"/>
              <a:t>“, what is the description from the help?</a:t>
            </a:r>
          </a:p>
          <a:p>
            <a:pPr marL="0" indent="0">
              <a:buNone/>
            </a:pPr>
            <a:r>
              <a:rPr lang="en-US" dirty="0" smtClean="0"/>
              <a:t>5) From the description in the help, what pattern does </a:t>
            </a:r>
            <a:r>
              <a:rPr lang="en-US" dirty="0" err="1" smtClean="0"/>
              <a:t>plyr</a:t>
            </a:r>
            <a:r>
              <a:rPr lang="en-US" dirty="0" smtClean="0"/>
              <a:t> make use of? And, what does this mean?</a:t>
            </a:r>
          </a:p>
          <a:p>
            <a:pPr marL="0" indent="0">
              <a:buNone/>
            </a:pPr>
            <a:r>
              <a:rPr lang="en-US" dirty="0" smtClean="0"/>
              <a:t>6) Besides RGB, give two other sets of </a:t>
            </a:r>
            <a:r>
              <a:rPr lang="en-US" dirty="0" err="1" smtClean="0"/>
              <a:t>colours</a:t>
            </a:r>
            <a:r>
              <a:rPr lang="en-US" dirty="0" smtClean="0"/>
              <a:t> from </a:t>
            </a:r>
            <a:r>
              <a:rPr lang="en-US" dirty="0" err="1" smtClean="0"/>
              <a:t>colorspace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7) What does the package “</a:t>
            </a:r>
            <a:r>
              <a:rPr lang="en-US" dirty="0" err="1" smtClean="0"/>
              <a:t>lubridate</a:t>
            </a:r>
            <a:r>
              <a:rPr lang="en-US" dirty="0" smtClean="0"/>
              <a:t>” deal with?</a:t>
            </a:r>
          </a:p>
          <a:p>
            <a:pPr marL="0" indent="0">
              <a:buNone/>
            </a:pPr>
            <a:r>
              <a:rPr lang="en-US" dirty="0" smtClean="0"/>
              <a:t>8) From the help section, what does “ape” stand for?</a:t>
            </a:r>
          </a:p>
          <a:p>
            <a:pPr marL="0" indent="0">
              <a:buNone/>
            </a:pPr>
            <a:r>
              <a:rPr lang="en-US" dirty="0" smtClean="0"/>
              <a:t>9) From the help section, what is </a:t>
            </a:r>
            <a:r>
              <a:rPr lang="en-US" dirty="0" err="1" smtClean="0"/>
              <a:t>knitr</a:t>
            </a:r>
            <a:r>
              <a:rPr lang="en-US" dirty="0" smtClean="0"/>
              <a:t> an alternative to? And, how would you explain what it can be used for to someone else?</a:t>
            </a:r>
          </a:p>
          <a:p>
            <a:pPr marL="0" indent="0">
              <a:buNone/>
            </a:pPr>
            <a:r>
              <a:rPr lang="en-US" dirty="0" smtClean="0"/>
              <a:t>10)From the help section, give two datasets, and two functions from the package “MASS”.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08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http://ggplot2.org/ </a:t>
            </a:r>
            <a:r>
              <a:rPr lang="en-US" dirty="0" smtClean="0"/>
              <a:t>and http</a:t>
            </a:r>
            <a:r>
              <a:rPr lang="en-US" dirty="0"/>
              <a:t>://docs.ggplot2.org/current/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17-Dec-1999</a:t>
            </a:r>
          </a:p>
          <a:p>
            <a:pPr marL="0" indent="0">
              <a:buNone/>
            </a:pPr>
            <a:r>
              <a:rPr lang="en-US" dirty="0" smtClean="0"/>
              <a:t>3.1) </a:t>
            </a:r>
            <a:r>
              <a:rPr lang="en-US" dirty="0"/>
              <a:t>from: library(help="foreign")</a:t>
            </a:r>
          </a:p>
          <a:p>
            <a:pPr marL="0" indent="0">
              <a:buNone/>
            </a:pPr>
            <a:r>
              <a:rPr lang="en-US" dirty="0" smtClean="0"/>
              <a:t>“Read </a:t>
            </a:r>
            <a:r>
              <a:rPr lang="en-US" dirty="0"/>
              <a:t>Data Stored by Minitab, S, SAS, SPSS, </a:t>
            </a:r>
            <a:r>
              <a:rPr lang="en-US" dirty="0" err="1"/>
              <a:t>Stata</a:t>
            </a:r>
            <a:r>
              <a:rPr lang="en-US" dirty="0"/>
              <a:t>, </a:t>
            </a:r>
            <a:r>
              <a:rPr lang="en-US" dirty="0" err="1"/>
              <a:t>Systat</a:t>
            </a:r>
            <a:r>
              <a:rPr lang="en-US" dirty="0"/>
              <a:t>, </a:t>
            </a:r>
            <a:r>
              <a:rPr lang="en-US" dirty="0" err="1"/>
              <a:t>Weka</a:t>
            </a:r>
            <a:r>
              <a:rPr lang="en-US" dirty="0"/>
              <a:t>, dBase, ...”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smtClean="0"/>
              <a:t>from: library(help="</a:t>
            </a:r>
            <a:r>
              <a:rPr lang="en-US" dirty="0" err="1" smtClean="0"/>
              <a:t>Hmisc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 err="1"/>
              <a:t>Hmisc</a:t>
            </a:r>
            <a:r>
              <a:rPr lang="en-US" dirty="0"/>
              <a:t> package contains many functions useful for data analysis, high-level graphics, </a:t>
            </a:r>
            <a:r>
              <a:rPr lang="en-US" dirty="0" smtClean="0"/>
              <a:t>utility operations</a:t>
            </a:r>
            <a:r>
              <a:rPr lang="en-US" dirty="0"/>
              <a:t>, functions for computing sample size and power, importing datasets, imputing missing values</a:t>
            </a:r>
            <a:r>
              <a:rPr lang="en-US" dirty="0" smtClean="0"/>
              <a:t>, advanced </a:t>
            </a:r>
            <a:r>
              <a:rPr lang="en-US" dirty="0"/>
              <a:t>table making, variable clustering, character string manipulation, conversion of R objects to </a:t>
            </a:r>
            <a:r>
              <a:rPr lang="en-US" dirty="0" err="1" smtClean="0"/>
              <a:t>LaTeX</a:t>
            </a:r>
            <a:r>
              <a:rPr lang="en-US" dirty="0" smtClean="0"/>
              <a:t> code</a:t>
            </a:r>
            <a:r>
              <a:rPr lang="en-US" dirty="0"/>
              <a:t>, and recoding </a:t>
            </a:r>
            <a:r>
              <a:rPr lang="en-US" dirty="0" smtClean="0"/>
              <a:t>variables.”</a:t>
            </a:r>
          </a:p>
          <a:p>
            <a:pPr marL="0" indent="0">
              <a:buNone/>
            </a:pPr>
            <a:r>
              <a:rPr lang="en-US" dirty="0"/>
              <a:t>5) the split-apply-combine pattern in 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6) HLS, HSV, LAB, LUV.</a:t>
            </a:r>
          </a:p>
          <a:p>
            <a:pPr marL="0" indent="0">
              <a:buNone/>
            </a:pPr>
            <a:r>
              <a:rPr lang="en-US" dirty="0"/>
              <a:t>7) Time. “</a:t>
            </a:r>
            <a:r>
              <a:rPr lang="en-US" dirty="0" err="1"/>
              <a:t>Lubridate</a:t>
            </a:r>
            <a:r>
              <a:rPr lang="en-US" dirty="0"/>
              <a:t> provides tools that make it easier to parse and manipulate dates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/>
              <a:t>8) Analyses of </a:t>
            </a:r>
            <a:r>
              <a:rPr lang="en-US" dirty="0" err="1"/>
              <a:t>Phylogenetics</a:t>
            </a:r>
            <a:r>
              <a:rPr lang="en-US" dirty="0"/>
              <a:t> and </a:t>
            </a:r>
            <a:r>
              <a:rPr lang="en-US" dirty="0" smtClean="0"/>
              <a:t>Evolution.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/>
              <a:t>) alternative tool to </a:t>
            </a:r>
            <a:r>
              <a:rPr lang="en-US" dirty="0" err="1" smtClean="0"/>
              <a:t>Sweave</a:t>
            </a:r>
            <a:r>
              <a:rPr lang="en-US" dirty="0"/>
              <a:t>. “The </a:t>
            </a:r>
            <a:r>
              <a:rPr lang="en-US" dirty="0" err="1"/>
              <a:t>knitr</a:t>
            </a:r>
            <a:r>
              <a:rPr lang="en-US" dirty="0"/>
              <a:t> package was designed to be a transparent engine for dynamic report generation with </a:t>
            </a:r>
            <a:r>
              <a:rPr lang="en-US" dirty="0" smtClean="0"/>
              <a:t>R”</a:t>
            </a:r>
          </a:p>
          <a:p>
            <a:pPr marL="0" indent="0">
              <a:buNone/>
            </a:pPr>
            <a:r>
              <a:rPr lang="en-US" dirty="0"/>
              <a:t>10) library(help="MASS")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Go to the Help window in R Studio (click on home button)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" y="1815548"/>
            <a:ext cx="9000759" cy="4760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8032" y="3525078"/>
            <a:ext cx="3644348" cy="31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The R 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are presented with this problem: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Draw a random sample of 20 from a list of 100 participants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sz="2400" dirty="0" smtClean="0">
                <a:solidFill>
                  <a:srgbClr val="0070C0"/>
                </a:solidFill>
              </a:rPr>
              <a:t>“random sample” is a </a:t>
            </a:r>
            <a:r>
              <a:rPr lang="en-US" sz="2400" dirty="0">
                <a:solidFill>
                  <a:srgbClr val="0070C0"/>
                </a:solidFill>
              </a:rPr>
              <a:t>key phrase to search for: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4" y="2670772"/>
            <a:ext cx="6037662" cy="37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80282" y="2990754"/>
            <a:ext cx="969168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50" y="3439089"/>
            <a:ext cx="14001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This will return a list of all help files that contain the phrase “random sample”: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486213"/>
            <a:ext cx="86772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Click on the page that looks the most appropriate: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2" y="1158328"/>
            <a:ext cx="7274805" cy="56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639468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Say you have a list of 100 participants and their </a:t>
            </a:r>
            <a:r>
              <a:rPr lang="en-US" dirty="0" smtClean="0">
                <a:solidFill>
                  <a:srgbClr val="0070C0"/>
                </a:solidFill>
              </a:rPr>
              <a:t>unique </a:t>
            </a:r>
            <a:r>
              <a:rPr lang="en-US" dirty="0">
                <a:solidFill>
                  <a:srgbClr val="0070C0"/>
                </a:solidFill>
              </a:rPr>
              <a:t>identifiers are simply 1 to 100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participants </a:t>
            </a:r>
            <a:r>
              <a:rPr lang="en-ZA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Randomly select 20 of the </a:t>
            </a:r>
            <a:r>
              <a:rPr lang="en-US" dirty="0" smtClean="0">
                <a:solidFill>
                  <a:srgbClr val="0070C0"/>
                </a:solidFill>
              </a:rPr>
              <a:t>100: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76 57 56 50 53 28 34 20 49 22 96 70 100 73 79 92 62 38 94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75 27 32 70 60 68 100 88 29 2 38 74 93 61 81 26 15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14 100 10 51 37 75 30 81 15 57 17 61 45 83 25 65 41 6 36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7"/>
            <a:ext cx="8639468" cy="555934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What else can the 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>
                <a:solidFill>
                  <a:srgbClr val="0070C0"/>
                </a:solidFill>
              </a:rPr>
              <a:t>function do?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65 52 40 30 74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 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83 88 89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97 69 2 84 60 14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en-Z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pt-BR" sz="2000" dirty="0" smtClean="0"/>
              <a:t>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90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97 75 17 99 16 22 74 95 48 71 91 14 60 29 56 63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pt-B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 &lt;- </a:t>
            </a:r>
            <a:r>
              <a:rPr lang="en-Z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c(rep(2,50),rep(1,50</a:t>
            </a: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73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92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6 12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87 52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93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60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78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03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If you cannot find what you are looking for in the help files, go to the R website’s “Search” tab at:  </a:t>
            </a: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>
                <a:solidFill>
                  <a:srgbClr val="0070C0"/>
                </a:solidFill>
                <a:hlinkClick r:id="rId2"/>
              </a:rPr>
              <a:t>http://www.r-project.org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/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From here you can search in any of the four links provided, or you can perform a Google search.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5" y="5841499"/>
            <a:ext cx="3902985" cy="7115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146" idx="0"/>
          </p:cNvCxnSpPr>
          <p:nvPr/>
        </p:nvCxnSpPr>
        <p:spPr>
          <a:xfrm flipH="1" flipV="1">
            <a:off x="5743576" y="5495925"/>
            <a:ext cx="1168622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31292</TotalTime>
  <Words>908</Words>
  <Application>Microsoft Office PowerPoint</Application>
  <PresentationFormat>On-screen Show (4:3)</PresentationFormat>
  <Paragraphs>187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      and          :   Getting HELP</vt:lpstr>
      <vt:lpstr>The R help files</vt:lpstr>
      <vt:lpstr>The R help files</vt:lpstr>
      <vt:lpstr>The R help files</vt:lpstr>
      <vt:lpstr>The R help files</vt:lpstr>
      <vt:lpstr>The sample() function</vt:lpstr>
      <vt:lpstr>The sample() function</vt:lpstr>
      <vt:lpstr>R-project.org</vt:lpstr>
      <vt:lpstr>R-project.org</vt:lpstr>
      <vt:lpstr>R-project.org</vt:lpstr>
      <vt:lpstr>Google Search</vt:lpstr>
      <vt:lpstr>stackoverflow.com</vt:lpstr>
      <vt:lpstr>r-bloggers.com</vt:lpstr>
      <vt:lpstr>Vignettes</vt:lpstr>
      <vt:lpstr>Tutorial</vt:lpstr>
      <vt:lpstr>PowerPoint Presentation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Visualisation in R</dc:title>
  <dc:creator>Roxanne Beauclair</dc:creator>
  <cp:lastModifiedBy>dave</cp:lastModifiedBy>
  <cp:revision>141</cp:revision>
  <dcterms:created xsi:type="dcterms:W3CDTF">2014-02-14T07:28:14Z</dcterms:created>
  <dcterms:modified xsi:type="dcterms:W3CDTF">2014-06-10T09:23:31Z</dcterms:modified>
</cp:coreProperties>
</file>