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536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62" r:id="rId4"/>
    <p:sldId id="261" r:id="rId5"/>
    <p:sldId id="259" r:id="rId6"/>
    <p:sldId id="263" r:id="rId7"/>
    <p:sldId id="272" r:id="rId8"/>
    <p:sldId id="265" r:id="rId9"/>
    <p:sldId id="266" r:id="rId10"/>
    <p:sldId id="267" r:id="rId11"/>
    <p:sldId id="268" r:id="rId12"/>
    <p:sldId id="269" r:id="rId13"/>
    <p:sldId id="271" r:id="rId14"/>
    <p:sldId id="273" r:id="rId15"/>
    <p:sldId id="274" r:id="rId16"/>
    <p:sldId id="275" r:id="rId17"/>
    <p:sldId id="276" r:id="rId18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259" autoAdjust="0"/>
  </p:normalViewPr>
  <p:slideViewPr>
    <p:cSldViewPr snapToGrid="0" snapToObjects="1">
      <p:cViewPr>
        <p:scale>
          <a:sx n="100" d="100"/>
          <a:sy n="100" d="100"/>
        </p:scale>
        <p:origin x="-1888" y="8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734AEB-C3F1-452F-8A11-92E10FFE9BEE}" type="datetimeFigureOut">
              <a:rPr lang="en-ZA" smtClean="0"/>
              <a:t>12/06/14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70C6AE-CCA3-481F-B6BD-5FAA7A3709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231296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309B68-0014-4D29-ABC1-A81882B82D75}" type="datetimeFigureOut">
              <a:rPr lang="en-ZA" smtClean="0"/>
              <a:t>12/06/14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5FF8E7-8349-4243-B80C-356BB1ABAD7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41850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is a bit ambiguous what you mean by “the documentation”. Do you mean the vignette? The help file? Documentation on the R website? On some other website?</a:t>
            </a:r>
          </a:p>
          <a:p>
            <a:endParaRPr lang="en-US" dirty="0" smtClean="0"/>
          </a:p>
          <a:p>
            <a:r>
              <a:rPr lang="en-US" dirty="0" smtClean="0"/>
              <a:t>I wouldn’t not have known where the find when the foreign</a:t>
            </a:r>
            <a:r>
              <a:rPr lang="en-US" baseline="0" dirty="0" smtClean="0"/>
              <a:t> package was first available on CRAN, not even after seeing the solution. I don’t think the solution should be the answer to the question only. It should be an explanation of how/where to find the answer.</a:t>
            </a:r>
            <a:endParaRPr lang="en-US" dirty="0" smtClean="0"/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Along the same</a:t>
            </a:r>
            <a:r>
              <a:rPr lang="en-US" baseline="0" dirty="0" smtClean="0"/>
              <a:t> line: the answer “ </a:t>
            </a:r>
            <a:r>
              <a:rPr lang="en-US" dirty="0" smtClean="0"/>
              <a:t>library(help="foreign”) ” is</a:t>
            </a:r>
            <a:r>
              <a:rPr lang="en-US" baseline="0" dirty="0" smtClean="0"/>
              <a:t> not one that I could have found. In the slides I don’t see reference to this way of searching for help.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Is there another way to get to the information about a package (e.g. </a:t>
            </a:r>
            <a:r>
              <a:rPr lang="en-US" baseline="0" dirty="0" err="1" smtClean="0"/>
              <a:t>colorspace</a:t>
            </a:r>
            <a:r>
              <a:rPr lang="en-US" baseline="0" dirty="0" smtClean="0"/>
              <a:t>) than by </a:t>
            </a:r>
            <a:r>
              <a:rPr lang="en-US" baseline="0" smtClean="0"/>
              <a:t>typing library</a:t>
            </a:r>
            <a:r>
              <a:rPr lang="en-US" baseline="0" dirty="0" smtClean="0"/>
              <a:t>(help="</a:t>
            </a:r>
            <a:r>
              <a:rPr lang="en-US" baseline="0" dirty="0" err="1" smtClean="0"/>
              <a:t>colorspace</a:t>
            </a:r>
            <a:r>
              <a:rPr lang="en-US" baseline="0" dirty="0" smtClean="0"/>
              <a:t>")   ?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FF8E7-8349-4243-B80C-356BB1ABAD77}" type="slidenum">
              <a:rPr lang="en-ZA" smtClean="0"/>
              <a:t>16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63181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12/06/14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B20A-81E8-C944-A0DE-B0DB94049484}" type="datetimeFigureOut">
              <a:t>12/06/14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EB26-B52B-C24E-83CC-A2E17E0529B8}" type="slidenum"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B20A-81E8-C944-A0DE-B0DB94049484}" type="datetimeFigureOut">
              <a:t>12/06/14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EB26-B52B-C24E-83CC-A2E17E0529B8}" type="slidenum"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B20A-81E8-C944-A0DE-B0DB94049484}" type="datetimeFigureOut">
              <a:t>12/06/14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EB26-B52B-C24E-83CC-A2E17E0529B8}" type="slidenum"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12/06/14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B20A-81E8-C944-A0DE-B0DB94049484}" type="datetimeFigureOut">
              <a:t>12/06/14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EB26-B52B-C24E-83CC-A2E17E0529B8}" type="slidenum"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B20A-81E8-C944-A0DE-B0DB94049484}" type="datetimeFigureOut">
              <a:t>12/06/14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EB26-B52B-C24E-83CC-A2E17E0529B8}" type="slidenum"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B20A-81E8-C944-A0DE-B0DB94049484}" type="datetimeFigureOut">
              <a:t>12/06/14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EB26-B52B-C24E-83CC-A2E17E0529B8}" type="slidenum"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B20A-81E8-C944-A0DE-B0DB94049484}" type="datetimeFigureOut">
              <a:t>12/06/14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EB26-B52B-C24E-83CC-A2E17E0529B8}" type="slidenum"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B20A-81E8-C944-A0DE-B0DB94049484}" type="datetimeFigureOut">
              <a:t>12/06/14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>
              <a:latin typeface="Calibri"/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B20A-81E8-C944-A0DE-B0DB94049484}" type="datetimeFigureOut">
              <a:t>12/06/14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B38EB26-B52B-C24E-83CC-A2E17E0529B8}" type="slidenum"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Calibri"/>
              </a:defRPr>
            </a:lvl1pPr>
          </a:lstStyle>
          <a:p>
            <a:fld id="{D012B20A-81E8-C944-A0DE-B0DB94049484}" type="datetimeFigureOut">
              <a:rPr lang="en-US" smtClean="0"/>
              <a:pPr/>
              <a:t>12/06/14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Calibri"/>
              </a:defRPr>
            </a:lvl1pPr>
          </a:lstStyle>
          <a:p>
            <a:fld id="{6B38EB26-B52B-C24E-83CC-A2E17E0529B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>
                <a:latin typeface="Calibri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>
                <a:latin typeface="Calibri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37" r:id="rId1"/>
    <p:sldLayoutId id="2147484538" r:id="rId2"/>
    <p:sldLayoutId id="2147484539" r:id="rId3"/>
    <p:sldLayoutId id="2147484540" r:id="rId4"/>
    <p:sldLayoutId id="2147484541" r:id="rId5"/>
    <p:sldLayoutId id="2147484542" r:id="rId6"/>
    <p:sldLayoutId id="2147484543" r:id="rId7"/>
    <p:sldLayoutId id="2147484544" r:id="rId8"/>
    <p:sldLayoutId id="2147484545" r:id="rId9"/>
    <p:sldLayoutId id="2147484546" r:id="rId10"/>
    <p:sldLayoutId id="214748454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Calibri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Calibri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Calibri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Calibri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Calibri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tackoverflow.com/" TargetMode="External"/><Relationship Id="rId3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r-project.org/" TargetMode="External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123951"/>
            <a:ext cx="7654255" cy="327929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effectLst/>
              </a:rPr>
              <a:t>      and          :</a:t>
            </a:r>
            <a:br>
              <a:rPr lang="en-US" dirty="0" smtClean="0">
                <a:solidFill>
                  <a:schemeClr val="bg1"/>
                </a:solidFill>
                <a:effectLst/>
              </a:rPr>
            </a:br>
            <a:r>
              <a:rPr lang="en-US" dirty="0" smtClean="0">
                <a:solidFill>
                  <a:schemeClr val="bg1"/>
                </a:solidFill>
                <a:effectLst/>
              </a:rPr>
              <a:t> </a:t>
            </a:r>
            <a:br>
              <a:rPr lang="en-US" dirty="0" smtClean="0">
                <a:solidFill>
                  <a:schemeClr val="bg1"/>
                </a:solidFill>
                <a:effectLst/>
              </a:rPr>
            </a:br>
            <a:r>
              <a:rPr lang="en-US" dirty="0" smtClean="0">
                <a:solidFill>
                  <a:schemeClr val="bg1"/>
                </a:solidFill>
                <a:effectLst/>
              </a:rPr>
              <a:t>Getting HELP</a:t>
            </a:r>
            <a:endParaRPr lang="en-US" dirty="0">
              <a:solidFill>
                <a:schemeClr val="bg1"/>
              </a:solidFill>
              <a:effectLst/>
            </a:endParaRPr>
          </a:p>
        </p:txBody>
      </p:sp>
      <p:pic>
        <p:nvPicPr>
          <p:cNvPr id="8" name="Picture 7" descr="SACEMA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2650" y="5763471"/>
            <a:ext cx="3151350" cy="1096222"/>
          </a:xfrm>
          <a:prstGeom prst="rect">
            <a:avLst/>
          </a:prstGeom>
        </p:spPr>
      </p:pic>
      <p:pic>
        <p:nvPicPr>
          <p:cNvPr id="5" name="Picture 4" descr="R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356" y="1758328"/>
            <a:ext cx="1585069" cy="1056743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009" y="1758328"/>
            <a:ext cx="1056026" cy="1056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840" y="2421"/>
            <a:ext cx="8419343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R-project.org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30" y="1158328"/>
            <a:ext cx="8419343" cy="5038930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SzPct val="110000"/>
            </a:pPr>
            <a:r>
              <a:rPr lang="en-ZA" dirty="0" smtClean="0">
                <a:solidFill>
                  <a:srgbClr val="0070C0"/>
                </a:solidFill>
              </a:rPr>
              <a:t>This will do a Google like search within the R-project website </a:t>
            </a: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60" y="2133601"/>
            <a:ext cx="8598480" cy="3825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9400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840" y="2421"/>
            <a:ext cx="8419343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Google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30" y="1158328"/>
            <a:ext cx="8419343" cy="5038930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SzPct val="110000"/>
            </a:pPr>
            <a:r>
              <a:rPr lang="en-ZA" dirty="0" smtClean="0">
                <a:solidFill>
                  <a:srgbClr val="0070C0"/>
                </a:solidFill>
              </a:rPr>
              <a:t>You can also do a Google search, but be sure to add “in R” at the end of what ever you want to search.</a:t>
            </a: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50" y="2178050"/>
            <a:ext cx="669925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6051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840" y="2421"/>
            <a:ext cx="8419343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stackoverflow.com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30" y="1158328"/>
            <a:ext cx="8419343" cy="5038930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SzPct val="110000"/>
            </a:pPr>
            <a:r>
              <a:rPr lang="en-ZA" dirty="0" smtClean="0">
                <a:solidFill>
                  <a:srgbClr val="0070C0"/>
                </a:solidFill>
              </a:rPr>
              <a:t>You can search or ask a R related question in the forum </a:t>
            </a:r>
            <a:r>
              <a:rPr lang="en-ZA" dirty="0" smtClean="0">
                <a:solidFill>
                  <a:srgbClr val="0070C0"/>
                </a:solidFill>
                <a:hlinkClick r:id="rId2"/>
              </a:rPr>
              <a:t>www.stackoverflow.com</a:t>
            </a:r>
            <a:endParaRPr lang="en-ZA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r>
              <a:rPr lang="en-ZA" dirty="0" smtClean="0">
                <a:solidFill>
                  <a:srgbClr val="0070C0"/>
                </a:solidFill>
              </a:rPr>
              <a:t> </a:t>
            </a:r>
          </a:p>
          <a:p>
            <a:pPr>
              <a:buClr>
                <a:schemeClr val="tx2"/>
              </a:buClr>
              <a:buSzPct val="110000"/>
            </a:pPr>
            <a:endParaRPr lang="en-ZA" dirty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ZA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ZA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25" y="2070102"/>
            <a:ext cx="6780251" cy="471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6925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840" y="2421"/>
            <a:ext cx="8419343" cy="1143000"/>
          </a:xfrm>
        </p:spPr>
        <p:txBody>
          <a:bodyPr>
            <a:normAutofit/>
          </a:bodyPr>
          <a:lstStyle/>
          <a:p>
            <a:r>
              <a:rPr lang="en-US" dirty="0"/>
              <a:t>r-bloggers.com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30" y="1158328"/>
            <a:ext cx="8419343" cy="5038930"/>
          </a:xfrm>
        </p:spPr>
        <p:txBody>
          <a:bodyPr>
            <a:normAutofit/>
          </a:bodyPr>
          <a:lstStyle/>
          <a:p>
            <a:pPr marL="0" indent="0">
              <a:buClr>
                <a:schemeClr val="tx2"/>
              </a:buClr>
              <a:buSzPct val="110000"/>
              <a:buNone/>
            </a:pPr>
            <a:r>
              <a:rPr lang="en-US" dirty="0">
                <a:solidFill>
                  <a:srgbClr val="0070C0"/>
                </a:solidFill>
              </a:rPr>
              <a:t>R-Bloggers.com is a central hub (</a:t>
            </a:r>
            <a:r>
              <a:rPr lang="en-US" dirty="0" err="1">
                <a:solidFill>
                  <a:srgbClr val="0070C0"/>
                </a:solidFill>
              </a:rPr>
              <a:t>e.g</a:t>
            </a:r>
            <a:r>
              <a:rPr lang="en-US" dirty="0">
                <a:solidFill>
                  <a:srgbClr val="0070C0"/>
                </a:solidFill>
              </a:rPr>
              <a:t>: A blog aggregator) of content collected from bloggers who write about R (in English).</a:t>
            </a:r>
            <a:r>
              <a:rPr lang="en-ZA" dirty="0" smtClean="0">
                <a:solidFill>
                  <a:srgbClr val="0070C0"/>
                </a:solidFill>
              </a:rPr>
              <a:t> </a:t>
            </a:r>
          </a:p>
          <a:p>
            <a:pPr>
              <a:buClr>
                <a:schemeClr val="tx2"/>
              </a:buClr>
              <a:buSzPct val="110000"/>
            </a:pPr>
            <a:endParaRPr lang="en-ZA" dirty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ZA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ZA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382" y="1990455"/>
            <a:ext cx="6982691" cy="486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Vignettes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Some</a:t>
            </a:r>
            <a:r>
              <a:rPr lang="en-US" dirty="0">
                <a:solidFill>
                  <a:srgbClr val="0070C0"/>
                </a:solidFill>
              </a:rPr>
              <a:t> packages </a:t>
            </a:r>
            <a:r>
              <a:rPr lang="en-US" dirty="0">
                <a:solidFill>
                  <a:srgbClr val="0070C0"/>
                </a:solidFill>
              </a:rPr>
              <a:t>come with vignettes. They are essentially tutorials.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If we install the package “ape”,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ibrary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(ape)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Then enter: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vignette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t</a:t>
            </a:r>
            <a:r>
              <a:rPr lang="en-US" dirty="0">
                <a:solidFill>
                  <a:srgbClr val="0070C0"/>
                </a:solidFill>
              </a:rPr>
              <a:t>o see a list of </a:t>
            </a:r>
            <a:r>
              <a:rPr lang="en-US" dirty="0">
                <a:solidFill>
                  <a:srgbClr val="0070C0"/>
                </a:solidFill>
              </a:rPr>
              <a:t>all available </a:t>
            </a:r>
            <a:r>
              <a:rPr lang="en-US" dirty="0">
                <a:solidFill>
                  <a:srgbClr val="0070C0"/>
                </a:solidFill>
              </a:rPr>
              <a:t>vignettes on your </a:t>
            </a:r>
            <a:r>
              <a:rPr lang="en-US" dirty="0" smtClean="0">
                <a:solidFill>
                  <a:srgbClr val="0070C0"/>
                </a:solidFill>
              </a:rPr>
              <a:t>computer.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To </a:t>
            </a:r>
            <a:r>
              <a:rPr lang="en-US" dirty="0">
                <a:solidFill>
                  <a:srgbClr val="0070C0"/>
                </a:solidFill>
              </a:rPr>
              <a:t>view one, enter: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vignette("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MoranI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", package="ape")</a:t>
            </a:r>
          </a:p>
        </p:txBody>
      </p:sp>
    </p:spTree>
    <p:extLst>
      <p:ext uri="{BB962C8B-B14F-4D97-AF65-F5344CB8AC3E}">
        <p14:creationId xmlns:p14="http://schemas.microsoft.com/office/powerpoint/2010/main" val="1376373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2588"/>
            <a:ext cx="8229600" cy="1143000"/>
          </a:xfrm>
        </p:spPr>
        <p:txBody>
          <a:bodyPr/>
          <a:lstStyle/>
          <a:p>
            <a:r>
              <a:rPr lang="en-US" dirty="0" smtClean="0"/>
              <a:t>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9985"/>
            <a:ext cx="8229600" cy="53300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1) 	Install </a:t>
            </a:r>
            <a:r>
              <a:rPr lang="en-US" dirty="0"/>
              <a:t>the following packages</a:t>
            </a:r>
            <a:r>
              <a:rPr lang="en-US" dirty="0" smtClean="0"/>
              <a:t>:</a:t>
            </a:r>
          </a:p>
          <a:p>
            <a:r>
              <a:rPr lang="en-US" dirty="0" smtClean="0"/>
              <a:t>ggplot2
foreign
</a:t>
            </a:r>
            <a:r>
              <a:rPr lang="en-US" dirty="0" err="1" smtClean="0"/>
              <a:t>Hmisc</a:t>
            </a:r>
            <a:r>
              <a:rPr lang="en-US" dirty="0" smtClean="0"/>
              <a:t>
</a:t>
            </a:r>
            <a:r>
              <a:rPr lang="en-US" dirty="0" err="1" smtClean="0"/>
              <a:t>plyr</a:t>
            </a:r>
            <a:r>
              <a:rPr lang="en-US" dirty="0" smtClean="0"/>
              <a:t>
</a:t>
            </a:r>
            <a:r>
              <a:rPr lang="en-US" dirty="0" err="1" smtClean="0"/>
              <a:t>colorspace</a:t>
            </a:r>
            <a:endParaRPr lang="en-US" dirty="0" smtClean="0"/>
          </a:p>
          <a:p>
            <a:r>
              <a:rPr lang="en-US" dirty="0" err="1" smtClean="0"/>
              <a:t>lubridate</a:t>
            </a:r>
            <a:endParaRPr lang="en-US" dirty="0" smtClean="0"/>
          </a:p>
          <a:p>
            <a:r>
              <a:rPr lang="en-US" dirty="0" smtClean="0"/>
              <a:t>ape</a:t>
            </a:r>
            <a:r>
              <a:rPr lang="en-US" dirty="0" smtClean="0"/>
              <a:t>
</a:t>
            </a:r>
            <a:r>
              <a:rPr lang="en-US" dirty="0" err="1" smtClean="0"/>
              <a:t>knitr</a:t>
            </a:r>
            <a:endParaRPr lang="en-US" dirty="0" smtClean="0"/>
          </a:p>
          <a:p>
            <a:r>
              <a:rPr lang="en-US" dirty="0" smtClean="0"/>
              <a:t>MASS</a:t>
            </a:r>
          </a:p>
        </p:txBody>
      </p:sp>
    </p:spTree>
    <p:extLst>
      <p:ext uri="{BB962C8B-B14F-4D97-AF65-F5344CB8AC3E}">
        <p14:creationId xmlns:p14="http://schemas.microsoft.com/office/powerpoint/2010/main" val="3795528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2) Try find help for ggplot2.</a:t>
            </a:r>
          </a:p>
          <a:p>
            <a:pPr marL="393192" lvl="1" indent="0">
              <a:buNone/>
            </a:pPr>
            <a:r>
              <a:rPr lang="en-US" dirty="0" smtClean="0"/>
              <a:t>2.1 If you cannot find help in R, where else can you look?</a:t>
            </a:r>
          </a:p>
          <a:p>
            <a:pPr marL="393192" lvl="1" indent="0">
              <a:buNone/>
            </a:pPr>
            <a:r>
              <a:rPr lang="en-US" dirty="0" smtClean="0"/>
              <a:t>2.2 Find help for ggplot2.</a:t>
            </a:r>
          </a:p>
          <a:p>
            <a:pPr marL="393192" lvl="1" indent="0">
              <a:buNone/>
            </a:pPr>
            <a:r>
              <a:rPr lang="en-US" dirty="0" smtClean="0"/>
              <a:t>2.3 Find the documentation for ggplot2.</a:t>
            </a:r>
          </a:p>
          <a:p>
            <a:pPr marL="0" indent="0">
              <a:buNone/>
            </a:pPr>
            <a:r>
              <a:rPr lang="en-US" dirty="0" smtClean="0"/>
              <a:t>3) When was the first version of </a:t>
            </a:r>
            <a:r>
              <a:rPr lang="en-US" dirty="0"/>
              <a:t>foreign available on CRAN</a:t>
            </a:r>
            <a:r>
              <a:rPr lang="en-US" dirty="0" smtClean="0"/>
              <a:t>?</a:t>
            </a:r>
          </a:p>
          <a:p>
            <a:pPr marL="393192" lvl="1" indent="0">
              <a:buNone/>
            </a:pPr>
            <a:r>
              <a:rPr lang="en-US" dirty="0" smtClean="0"/>
              <a:t>3.1 What is the Title in the help for foreign?</a:t>
            </a:r>
          </a:p>
          <a:p>
            <a:pPr marL="0" indent="0">
              <a:buNone/>
            </a:pPr>
            <a:r>
              <a:rPr lang="en-US" dirty="0" smtClean="0"/>
              <a:t>4) For “</a:t>
            </a:r>
            <a:r>
              <a:rPr lang="en-US" dirty="0" err="1"/>
              <a:t>Hmisc</a:t>
            </a:r>
            <a:r>
              <a:rPr lang="en-US" dirty="0"/>
              <a:t> </a:t>
            </a:r>
            <a:r>
              <a:rPr lang="en-US" dirty="0" smtClean="0"/>
              <a:t>“, what is the description from the help?</a:t>
            </a:r>
          </a:p>
          <a:p>
            <a:pPr marL="0" indent="0">
              <a:buNone/>
            </a:pPr>
            <a:r>
              <a:rPr lang="en-US" dirty="0" smtClean="0"/>
              <a:t>5) From the description in the help, what pattern does </a:t>
            </a:r>
            <a:r>
              <a:rPr lang="en-US" dirty="0" err="1" smtClean="0"/>
              <a:t>plyr</a:t>
            </a:r>
            <a:r>
              <a:rPr lang="en-US" dirty="0" smtClean="0"/>
              <a:t> make use of? And, what does this mean?</a:t>
            </a:r>
          </a:p>
          <a:p>
            <a:pPr marL="0" indent="0">
              <a:buNone/>
            </a:pPr>
            <a:r>
              <a:rPr lang="en-US" dirty="0" smtClean="0"/>
              <a:t>6) Besides RGB, give two other sets of </a:t>
            </a:r>
            <a:r>
              <a:rPr lang="en-US" dirty="0" err="1" smtClean="0"/>
              <a:t>colours</a:t>
            </a:r>
            <a:r>
              <a:rPr lang="en-US" dirty="0" smtClean="0"/>
              <a:t> from </a:t>
            </a:r>
            <a:r>
              <a:rPr lang="en-US" dirty="0" err="1" smtClean="0"/>
              <a:t>colorspace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7) What does the package “</a:t>
            </a:r>
            <a:r>
              <a:rPr lang="en-US" dirty="0" err="1" smtClean="0"/>
              <a:t>lubridate</a:t>
            </a:r>
            <a:r>
              <a:rPr lang="en-US" dirty="0" smtClean="0"/>
              <a:t>” deal with?</a:t>
            </a:r>
          </a:p>
          <a:p>
            <a:pPr marL="0" indent="0">
              <a:buNone/>
            </a:pPr>
            <a:r>
              <a:rPr lang="en-US" dirty="0" smtClean="0"/>
              <a:t>8) From the help section, what does “ape” stand for?</a:t>
            </a:r>
          </a:p>
          <a:p>
            <a:pPr marL="0" indent="0">
              <a:buNone/>
            </a:pPr>
            <a:r>
              <a:rPr lang="en-US" dirty="0" smtClean="0"/>
              <a:t>9) From the help section, what is </a:t>
            </a:r>
            <a:r>
              <a:rPr lang="en-US" dirty="0" err="1" smtClean="0"/>
              <a:t>knitr</a:t>
            </a:r>
            <a:r>
              <a:rPr lang="en-US" dirty="0" smtClean="0"/>
              <a:t> an alternative to? And, how would you explain what it can be used for to someone else?</a:t>
            </a:r>
          </a:p>
          <a:p>
            <a:pPr marL="0" indent="0">
              <a:buNone/>
            </a:pPr>
            <a:r>
              <a:rPr lang="en-US" dirty="0" smtClean="0"/>
              <a:t>10)From the help section, give two datasets, and two functions from the package “MASS”.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9083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1) </a:t>
            </a:r>
          </a:p>
          <a:p>
            <a:pPr marL="0" indent="0">
              <a:buNone/>
            </a:pPr>
            <a:r>
              <a:rPr lang="en-US" dirty="0" smtClean="0"/>
              <a:t>2</a:t>
            </a:r>
            <a:r>
              <a:rPr lang="en-US" dirty="0"/>
              <a:t>) http://ggplot2.org/ </a:t>
            </a:r>
            <a:r>
              <a:rPr lang="en-US" dirty="0" smtClean="0"/>
              <a:t>and http</a:t>
            </a:r>
            <a:r>
              <a:rPr lang="en-US" dirty="0"/>
              <a:t>://docs.ggplot2.org/current/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3) </a:t>
            </a:r>
            <a:r>
              <a:rPr lang="en-US" dirty="0" smtClean="0"/>
              <a:t>17-Dec-1999</a:t>
            </a:r>
          </a:p>
          <a:p>
            <a:pPr marL="0" indent="0">
              <a:buNone/>
            </a:pPr>
            <a:r>
              <a:rPr lang="en-US" dirty="0" smtClean="0"/>
              <a:t>3.1) </a:t>
            </a:r>
            <a:r>
              <a:rPr lang="en-US" dirty="0"/>
              <a:t>from: library(help="foreign")</a:t>
            </a:r>
          </a:p>
          <a:p>
            <a:pPr marL="0" indent="0">
              <a:buNone/>
            </a:pPr>
            <a:r>
              <a:rPr lang="en-US" dirty="0" smtClean="0"/>
              <a:t>“Read </a:t>
            </a:r>
            <a:r>
              <a:rPr lang="en-US" dirty="0"/>
              <a:t>Data Stored by Minitab, S, SAS, SPSS, </a:t>
            </a:r>
            <a:r>
              <a:rPr lang="en-US" dirty="0" err="1"/>
              <a:t>Stata</a:t>
            </a:r>
            <a:r>
              <a:rPr lang="en-US" dirty="0"/>
              <a:t>, </a:t>
            </a:r>
            <a:r>
              <a:rPr lang="en-US" dirty="0" err="1"/>
              <a:t>Systat</a:t>
            </a:r>
            <a:r>
              <a:rPr lang="en-US" dirty="0"/>
              <a:t>, </a:t>
            </a:r>
            <a:r>
              <a:rPr lang="en-US" dirty="0" err="1"/>
              <a:t>Weka</a:t>
            </a:r>
            <a:r>
              <a:rPr lang="en-US" dirty="0"/>
              <a:t>, dBase, ...”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4</a:t>
            </a:r>
            <a:r>
              <a:rPr lang="en-US" dirty="0"/>
              <a:t>) </a:t>
            </a:r>
            <a:r>
              <a:rPr lang="en-US" dirty="0" smtClean="0"/>
              <a:t>from: library(help="</a:t>
            </a:r>
            <a:r>
              <a:rPr lang="en-US" dirty="0" err="1" smtClean="0"/>
              <a:t>Hmisc</a:t>
            </a:r>
            <a:r>
              <a:rPr lang="en-US" dirty="0" smtClean="0"/>
              <a:t>")</a:t>
            </a:r>
          </a:p>
          <a:p>
            <a:pPr marL="0" indent="0">
              <a:buNone/>
            </a:pPr>
            <a:r>
              <a:rPr lang="en-US" dirty="0" smtClean="0"/>
              <a:t>“The </a:t>
            </a:r>
            <a:r>
              <a:rPr lang="en-US" dirty="0" err="1"/>
              <a:t>Hmisc</a:t>
            </a:r>
            <a:r>
              <a:rPr lang="en-US" dirty="0"/>
              <a:t> package contains many functions useful for data analysis, high-level graphics, </a:t>
            </a:r>
            <a:r>
              <a:rPr lang="en-US" dirty="0" smtClean="0"/>
              <a:t>utility operations</a:t>
            </a:r>
            <a:r>
              <a:rPr lang="en-US" dirty="0"/>
              <a:t>, functions for computing sample size and power, importing datasets, imputing missing values</a:t>
            </a:r>
            <a:r>
              <a:rPr lang="en-US" dirty="0" smtClean="0"/>
              <a:t>, advanced </a:t>
            </a:r>
            <a:r>
              <a:rPr lang="en-US" dirty="0"/>
              <a:t>table making, variable clustering, character string manipulation, conversion of R objects to </a:t>
            </a:r>
            <a:r>
              <a:rPr lang="en-US" dirty="0" err="1" smtClean="0"/>
              <a:t>LaTeX</a:t>
            </a:r>
            <a:r>
              <a:rPr lang="en-US" dirty="0" smtClean="0"/>
              <a:t> code</a:t>
            </a:r>
            <a:r>
              <a:rPr lang="en-US" dirty="0"/>
              <a:t>, and recoding </a:t>
            </a:r>
            <a:r>
              <a:rPr lang="en-US" dirty="0" smtClean="0"/>
              <a:t>variables.”</a:t>
            </a:r>
          </a:p>
          <a:p>
            <a:pPr marL="0" indent="0">
              <a:buNone/>
            </a:pPr>
            <a:r>
              <a:rPr lang="en-US" dirty="0"/>
              <a:t>5) the split-apply-combine pattern in 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6) HLS, HSV, LAB, LUV.</a:t>
            </a:r>
          </a:p>
          <a:p>
            <a:pPr marL="0" indent="0">
              <a:buNone/>
            </a:pPr>
            <a:r>
              <a:rPr lang="en-US" dirty="0"/>
              <a:t>7) Time. “</a:t>
            </a:r>
            <a:r>
              <a:rPr lang="en-US" dirty="0" err="1"/>
              <a:t>Lubridate</a:t>
            </a:r>
            <a:r>
              <a:rPr lang="en-US" dirty="0"/>
              <a:t> provides tools that make it easier to parse and manipulate dates</a:t>
            </a:r>
            <a:r>
              <a:rPr lang="en-US" dirty="0" smtClean="0"/>
              <a:t>.“</a:t>
            </a:r>
          </a:p>
          <a:p>
            <a:pPr marL="0" indent="0">
              <a:buNone/>
            </a:pPr>
            <a:r>
              <a:rPr lang="en-US" dirty="0"/>
              <a:t>8) Analyses of </a:t>
            </a:r>
            <a:r>
              <a:rPr lang="en-US" dirty="0" err="1"/>
              <a:t>Phylogenetics</a:t>
            </a:r>
            <a:r>
              <a:rPr lang="en-US" dirty="0"/>
              <a:t> and </a:t>
            </a:r>
            <a:r>
              <a:rPr lang="en-US" dirty="0" smtClean="0"/>
              <a:t>Evolution.</a:t>
            </a:r>
          </a:p>
          <a:p>
            <a:pPr marL="0" indent="0">
              <a:buNone/>
            </a:pPr>
            <a:r>
              <a:rPr lang="en-US" dirty="0" smtClean="0"/>
              <a:t>9</a:t>
            </a:r>
            <a:r>
              <a:rPr lang="en-US" dirty="0"/>
              <a:t>) alternative tool to </a:t>
            </a:r>
            <a:r>
              <a:rPr lang="en-US" dirty="0" err="1" smtClean="0"/>
              <a:t>Sweave</a:t>
            </a:r>
            <a:r>
              <a:rPr lang="en-US" dirty="0"/>
              <a:t>. “The </a:t>
            </a:r>
            <a:r>
              <a:rPr lang="en-US" dirty="0" err="1"/>
              <a:t>knitr</a:t>
            </a:r>
            <a:r>
              <a:rPr lang="en-US" dirty="0"/>
              <a:t> package was designed to be a transparent engine for dynamic report generation with </a:t>
            </a:r>
            <a:r>
              <a:rPr lang="en-US" dirty="0" smtClean="0"/>
              <a:t>R”</a:t>
            </a:r>
          </a:p>
          <a:p>
            <a:pPr marL="0" indent="0">
              <a:buNone/>
            </a:pPr>
            <a:r>
              <a:rPr lang="en-US" dirty="0"/>
              <a:t>10) library(help="MASS")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737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840" y="2421"/>
            <a:ext cx="8419343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The R help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30" y="1158328"/>
            <a:ext cx="8419343" cy="5038930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SzPct val="110000"/>
            </a:pPr>
            <a:r>
              <a:rPr lang="en-US" dirty="0" smtClean="0">
                <a:solidFill>
                  <a:srgbClr val="0070C0"/>
                </a:solidFill>
              </a:rPr>
              <a:t>Go to the Help window in R Studio (click on home button) </a:t>
            </a: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1" y="1815548"/>
            <a:ext cx="9000759" cy="476040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428032" y="3525078"/>
            <a:ext cx="3644348" cy="31937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840" y="2421"/>
            <a:ext cx="8419343" cy="1143000"/>
          </a:xfrm>
        </p:spPr>
        <p:txBody>
          <a:bodyPr>
            <a:normAutofit/>
          </a:bodyPr>
          <a:lstStyle/>
          <a:p>
            <a:r>
              <a:rPr lang="en-US" dirty="0"/>
              <a:t>The R help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30" y="1158328"/>
            <a:ext cx="8419343" cy="5038930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SzPct val="110000"/>
            </a:pPr>
            <a:r>
              <a:rPr lang="en-ZA" dirty="0" smtClean="0">
                <a:solidFill>
                  <a:srgbClr val="0070C0"/>
                </a:solidFill>
              </a:rPr>
              <a:t>You are presented with this problem: </a:t>
            </a:r>
          </a:p>
          <a:p>
            <a:pPr lvl="1">
              <a:buClr>
                <a:schemeClr val="tx2"/>
              </a:buClr>
              <a:buSzPct val="110000"/>
            </a:pPr>
            <a:r>
              <a:rPr lang="en-ZA" dirty="0" smtClean="0">
                <a:solidFill>
                  <a:srgbClr val="0070C0"/>
                </a:solidFill>
              </a:rPr>
              <a:t>Draw a random sample of 20 from a list of 100 participants</a:t>
            </a: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r>
              <a:rPr lang="en-US" sz="2400" dirty="0" smtClean="0">
                <a:solidFill>
                  <a:srgbClr val="0070C0"/>
                </a:solidFill>
              </a:rPr>
              <a:t>“random sample” is a </a:t>
            </a:r>
            <a:r>
              <a:rPr lang="en-US" sz="2400" dirty="0">
                <a:solidFill>
                  <a:srgbClr val="0070C0"/>
                </a:solidFill>
              </a:rPr>
              <a:t>key phrase to search for:</a:t>
            </a: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44" y="2670772"/>
            <a:ext cx="6037662" cy="3793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6080282" y="2990754"/>
            <a:ext cx="969168" cy="647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9450" y="3439089"/>
            <a:ext cx="1400175" cy="504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200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840" y="2421"/>
            <a:ext cx="8419343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The R help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30" y="1158328"/>
            <a:ext cx="8419343" cy="5038930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SzPct val="110000"/>
            </a:pPr>
            <a:r>
              <a:rPr lang="en-US" dirty="0" smtClean="0">
                <a:solidFill>
                  <a:srgbClr val="0070C0"/>
                </a:solidFill>
              </a:rPr>
              <a:t>This will return a list of all help files that contain the phrase “random sample”:</a:t>
            </a: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40" y="2486213"/>
            <a:ext cx="8677275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0992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840" y="2421"/>
            <a:ext cx="8419343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The R help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30" y="1158328"/>
            <a:ext cx="8419343" cy="5038930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SzPct val="110000"/>
            </a:pPr>
            <a:r>
              <a:rPr lang="en-US" dirty="0" smtClean="0">
                <a:solidFill>
                  <a:srgbClr val="0070C0"/>
                </a:solidFill>
              </a:rPr>
              <a:t>Click on the page that looks the most appropriate:</a:t>
            </a: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42" y="1158328"/>
            <a:ext cx="7274805" cy="5618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3986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840" y="2421"/>
            <a:ext cx="8419343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sample()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30" y="1158328"/>
            <a:ext cx="8639468" cy="5038930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SzPct val="110000"/>
            </a:pPr>
            <a:r>
              <a:rPr lang="en-US" dirty="0">
                <a:solidFill>
                  <a:srgbClr val="0070C0"/>
                </a:solidFill>
              </a:rPr>
              <a:t>Say you have a list of 100 participants and their </a:t>
            </a:r>
            <a:r>
              <a:rPr lang="en-US" dirty="0" smtClean="0">
                <a:solidFill>
                  <a:srgbClr val="0070C0"/>
                </a:solidFill>
              </a:rPr>
              <a:t>unique </a:t>
            </a:r>
            <a:r>
              <a:rPr lang="en-US" dirty="0">
                <a:solidFill>
                  <a:srgbClr val="0070C0"/>
                </a:solidFill>
              </a:rPr>
              <a:t>identifiers are simply 1 to 100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</a:p>
          <a:p>
            <a:pPr marL="0" indent="0">
              <a:buClr>
                <a:schemeClr val="tx2"/>
              </a:buClr>
              <a:buSzPct val="110000"/>
              <a:buNone/>
            </a:pPr>
            <a:r>
              <a:rPr lang="en-ZA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participants </a:t>
            </a:r>
            <a:r>
              <a:rPr lang="en-ZA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ZA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1:100</a:t>
            </a: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ZA" sz="19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tx2"/>
              </a:buClr>
              <a:buSzPct val="110000"/>
            </a:pPr>
            <a:r>
              <a:rPr lang="en-US" dirty="0">
                <a:solidFill>
                  <a:srgbClr val="0070C0"/>
                </a:solidFill>
              </a:rPr>
              <a:t>Randomly select 20 of the </a:t>
            </a:r>
            <a:r>
              <a:rPr lang="en-US" dirty="0" smtClean="0">
                <a:solidFill>
                  <a:srgbClr val="0070C0"/>
                </a:solidFill>
              </a:rPr>
              <a:t>100:</a:t>
            </a:r>
          </a:p>
          <a:p>
            <a:pPr marL="0" indent="0">
              <a:buClr>
                <a:schemeClr val="tx2"/>
              </a:buClr>
              <a:buSzPct val="110000"/>
              <a:buNone/>
            </a:pPr>
            <a:r>
              <a:rPr lang="fr-FR" sz="1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lang="fr-FR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(participants</a:t>
            </a:r>
            <a:r>
              <a:rPr lang="fr-FR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20) </a:t>
            </a:r>
          </a:p>
          <a:p>
            <a:pPr marL="0" indent="0">
              <a:buClr>
                <a:schemeClr val="tx2"/>
              </a:buClr>
              <a:buSzPct val="110000"/>
              <a:buNone/>
            </a:pP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76 57 56 50 53 28 34 20 49 22 96 70 100 73 79 92 62 38 94 </a:t>
            </a:r>
            <a:r>
              <a:rPr lang="fr-FR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54</a:t>
            </a: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fr-FR" sz="19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r>
              <a:rPr lang="fr-FR" sz="1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lang="fr-FR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(participants</a:t>
            </a:r>
            <a:r>
              <a:rPr lang="fr-FR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20) </a:t>
            </a:r>
            <a:endParaRPr lang="fr-FR" sz="19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r>
              <a:rPr lang="fr-FR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1] 23 </a:t>
            </a:r>
            <a:r>
              <a:rPr lang="fr-FR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 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75 27 32 70 60 68 100 88 29 2 38 74 93 61 81 26 15 </a:t>
            </a:r>
            <a:r>
              <a:rPr lang="fr-FR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fr-FR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r>
              <a:rPr lang="fr-FR" sz="1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lang="fr-FR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(participants, 20) </a:t>
            </a:r>
            <a:endParaRPr lang="fr-FR" sz="19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r>
              <a:rPr lang="fr-FR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1] 23 14 100 10 51 37 75 30 81 15 57 17 61 45 83 25 65 41 6 36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197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840" y="2421"/>
            <a:ext cx="8419343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sample()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30" y="1158327"/>
            <a:ext cx="8639468" cy="5559343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SzPct val="110000"/>
            </a:pPr>
            <a:r>
              <a:rPr lang="en-US" dirty="0" smtClean="0">
                <a:solidFill>
                  <a:srgbClr val="0070C0"/>
                </a:solidFill>
              </a:rPr>
              <a:t>What else can the </a:t>
            </a:r>
            <a:r>
              <a:rPr lang="en-US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sample() </a:t>
            </a:r>
            <a:r>
              <a:rPr lang="en-US" dirty="0" smtClean="0">
                <a:solidFill>
                  <a:srgbClr val="0070C0"/>
                </a:solidFill>
              </a:rPr>
              <a:t>function do?</a:t>
            </a: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fr-FR" sz="1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r>
              <a:rPr lang="fr-FR" sz="1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lang="fr-FR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(participants</a:t>
            </a:r>
            <a:r>
              <a:rPr lang="fr-FR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20, replace = TRUE) </a:t>
            </a:r>
          </a:p>
          <a:p>
            <a:pPr marL="0" indent="0">
              <a:buClr>
                <a:schemeClr val="tx2"/>
              </a:buClr>
              <a:buSzPct val="110000"/>
              <a:buNone/>
            </a:pPr>
            <a:r>
              <a:rPr lang="en-Z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65 52 40 30 74 </a:t>
            </a:r>
            <a:r>
              <a:rPr lang="en-ZA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77 </a:t>
            </a:r>
            <a:r>
              <a:rPr lang="en-Z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83 88 89 </a:t>
            </a:r>
            <a:r>
              <a:rPr lang="en-ZA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78</a:t>
            </a:r>
            <a:r>
              <a:rPr lang="en-Z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97 69 2 84 60 14 </a:t>
            </a:r>
            <a:r>
              <a:rPr lang="en-ZA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78</a:t>
            </a:r>
            <a:r>
              <a:rPr lang="en-Z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ZA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  <a:r>
              <a:rPr lang="en-Z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11 </a:t>
            </a:r>
            <a:r>
              <a:rPr lang="en-ZA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91</a:t>
            </a: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fr-FR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r>
              <a:rPr lang="fr-FR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lang="fr-F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(participants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20, replace = TRUE) </a:t>
            </a:r>
          </a:p>
          <a:p>
            <a:pPr marL="0" indent="0">
              <a:buClr>
                <a:schemeClr val="tx2"/>
              </a:buClr>
              <a:buSzPct val="110000"/>
              <a:buNone/>
            </a:pPr>
            <a:r>
              <a:rPr lang="pt-BR" sz="2000" dirty="0" smtClean="0"/>
              <a:t> 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</a:t>
            </a:r>
            <a:r>
              <a:rPr lang="pt-B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57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90 </a:t>
            </a:r>
            <a:r>
              <a:rPr lang="pt-B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57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97 75 17 99 16 22 74 95 48 71 91 14 60 29 56 63 </a:t>
            </a:r>
            <a:r>
              <a:rPr lang="pt-BR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pt-BR" sz="1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r>
              <a:rPr lang="en-ZA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weights &lt;- </a:t>
            </a:r>
            <a:r>
              <a:rPr lang="en-Z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c(rep(2,50),rep(1,50</a:t>
            </a:r>
            <a:r>
              <a:rPr lang="en-ZA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ZA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r>
              <a:rPr lang="fr-F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(participants, 20, </a:t>
            </a:r>
            <a:r>
              <a:rPr lang="fr-F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prob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weights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Clr>
                <a:schemeClr val="tx2"/>
              </a:buClr>
              <a:buSzPct val="110000"/>
              <a:buNone/>
            </a:pPr>
            <a:r>
              <a:rPr lang="fr-FR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</a:t>
            </a:r>
            <a:r>
              <a:rPr lang="fr-FR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  <a:r>
              <a:rPr lang="fr-FR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73 </a:t>
            </a:r>
            <a:r>
              <a:rPr lang="fr-FR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36</a:t>
            </a:r>
            <a:r>
              <a:rPr lang="fr-FR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75 </a:t>
            </a:r>
            <a:r>
              <a:rPr lang="fr-FR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fr-FR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  <a:r>
              <a:rPr lang="fr-FR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43</a:t>
            </a:r>
            <a:r>
              <a:rPr lang="fr-FR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59 </a:t>
            </a:r>
            <a:r>
              <a:rPr lang="fr-FR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  <a:r>
              <a:rPr lang="fr-FR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39 </a:t>
            </a:r>
            <a:r>
              <a:rPr lang="fr-FR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91 </a:t>
            </a:r>
            <a:r>
              <a:rPr lang="fr-FR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fr-FR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  <a:r>
              <a:rPr lang="fr-FR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41</a:t>
            </a:r>
            <a:r>
              <a:rPr lang="fr-FR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fr-FR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92  </a:t>
            </a:r>
            <a:r>
              <a:rPr lang="fr-FR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6 12</a:t>
            </a:r>
            <a:r>
              <a:rPr lang="fr-FR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87 52</a:t>
            </a: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fr-FR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r>
              <a:rPr lang="fr-FR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lang="fr-F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(participants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20, </a:t>
            </a:r>
            <a:r>
              <a:rPr lang="fr-F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prob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weights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Clr>
                <a:schemeClr val="tx2"/>
              </a:buClr>
              <a:buSzPct val="110000"/>
              <a:buNone/>
            </a:pP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</a:t>
            </a:r>
            <a:r>
              <a:rPr lang="fr-F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47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87 </a:t>
            </a:r>
            <a:r>
              <a:rPr lang="fr-F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37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59  </a:t>
            </a:r>
            <a:r>
              <a:rPr lang="fr-F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93 </a:t>
            </a:r>
            <a:r>
              <a:rPr lang="fr-F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60 </a:t>
            </a:r>
            <a:r>
              <a:rPr lang="fr-F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77 </a:t>
            </a:r>
            <a:r>
              <a:rPr lang="fr-F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78 </a:t>
            </a:r>
            <a:r>
              <a:rPr lang="fr-F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41</a:t>
            </a:r>
          </a:p>
        </p:txBody>
      </p:sp>
    </p:spTree>
    <p:extLst>
      <p:ext uri="{BB962C8B-B14F-4D97-AF65-F5344CB8AC3E}">
        <p14:creationId xmlns:p14="http://schemas.microsoft.com/office/powerpoint/2010/main" val="903216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840" y="2421"/>
            <a:ext cx="8419343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R-project.org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30" y="1158328"/>
            <a:ext cx="8419343" cy="5038930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SzPct val="110000"/>
            </a:pPr>
            <a:r>
              <a:rPr lang="en-ZA" dirty="0" smtClean="0">
                <a:solidFill>
                  <a:srgbClr val="0070C0"/>
                </a:solidFill>
              </a:rPr>
              <a:t>If you cannot find what you are looking for in the help files, go to the R website’s “Search” tab at:  </a:t>
            </a:r>
            <a:r>
              <a:rPr lang="en-ZA" dirty="0">
                <a:solidFill>
                  <a:srgbClr val="0070C0"/>
                </a:solidFill>
              </a:rPr>
              <a:t>	</a:t>
            </a:r>
            <a:r>
              <a:rPr lang="en-ZA" dirty="0">
                <a:solidFill>
                  <a:srgbClr val="0070C0"/>
                </a:solidFill>
                <a:hlinkClick r:id="rId2"/>
              </a:rPr>
              <a:t>http://www.r-project.org</a:t>
            </a:r>
            <a:r>
              <a:rPr lang="en-ZA" dirty="0" smtClean="0">
                <a:solidFill>
                  <a:srgbClr val="0070C0"/>
                </a:solidFill>
                <a:hlinkClick r:id="rId2"/>
              </a:rPr>
              <a:t>/</a:t>
            </a:r>
            <a:endParaRPr lang="en-ZA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40" y="2613025"/>
            <a:ext cx="8578850" cy="366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2498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840" y="2421"/>
            <a:ext cx="8419343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R-project.org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30" y="1158328"/>
            <a:ext cx="8419343" cy="5038930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SzPct val="110000"/>
            </a:pPr>
            <a:r>
              <a:rPr lang="en-ZA" dirty="0" smtClean="0">
                <a:solidFill>
                  <a:srgbClr val="0070C0"/>
                </a:solidFill>
              </a:rPr>
              <a:t>From here you can search in any of the four links provided, or you can perform a Google search. </a:t>
            </a: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40" y="2613025"/>
            <a:ext cx="8578850" cy="366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705" y="5841499"/>
            <a:ext cx="3902985" cy="71151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5" name="Straight Arrow Connector 4"/>
          <p:cNvCxnSpPr>
            <a:stCxn id="6146" idx="0"/>
          </p:cNvCxnSpPr>
          <p:nvPr/>
        </p:nvCxnSpPr>
        <p:spPr>
          <a:xfrm flipH="1" flipV="1">
            <a:off x="5743576" y="5495925"/>
            <a:ext cx="1168622" cy="3455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175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Custom 5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ＭＳ Ｐ明朝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31483</TotalTime>
  <Words>1162</Words>
  <Application>Microsoft Macintosh PowerPoint</Application>
  <PresentationFormat>On-screen Show (4:3)</PresentationFormat>
  <Paragraphs>197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Flow</vt:lpstr>
      <vt:lpstr>      and          :   Getting HELP</vt:lpstr>
      <vt:lpstr>The R help files</vt:lpstr>
      <vt:lpstr>The R help files</vt:lpstr>
      <vt:lpstr>The R help files</vt:lpstr>
      <vt:lpstr>The R help files</vt:lpstr>
      <vt:lpstr>The sample() function</vt:lpstr>
      <vt:lpstr>The sample() function</vt:lpstr>
      <vt:lpstr>R-project.org</vt:lpstr>
      <vt:lpstr>R-project.org</vt:lpstr>
      <vt:lpstr>R-project.org</vt:lpstr>
      <vt:lpstr>Google Search</vt:lpstr>
      <vt:lpstr>stackoverflow.com</vt:lpstr>
      <vt:lpstr>r-bloggers.com</vt:lpstr>
      <vt:lpstr>Vignettes</vt:lpstr>
      <vt:lpstr>Tutorial</vt:lpstr>
      <vt:lpstr>PowerPoint Presentation</vt:lpstr>
      <vt:lpstr>answers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Management and Visualisation in R</dc:title>
  <dc:creator>Roxanne Beauclair</dc:creator>
  <cp:lastModifiedBy>Wim Delva</cp:lastModifiedBy>
  <cp:revision>147</cp:revision>
  <dcterms:created xsi:type="dcterms:W3CDTF">2014-02-14T07:28:14Z</dcterms:created>
  <dcterms:modified xsi:type="dcterms:W3CDTF">2014-06-12T16:47:53Z</dcterms:modified>
</cp:coreProperties>
</file>