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3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61" r:id="rId5"/>
    <p:sldId id="259" r:id="rId6"/>
    <p:sldId id="263" r:id="rId7"/>
    <p:sldId id="272" r:id="rId8"/>
    <p:sldId id="277" r:id="rId9"/>
    <p:sldId id="279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8" r:id="rId2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25" autoAdjust="0"/>
  </p:normalViewPr>
  <p:slideViewPr>
    <p:cSldViewPr snapToGrid="0" snapToObjects="1">
      <p:cViewPr varScale="1">
        <p:scale>
          <a:sx n="86" d="100"/>
          <a:sy n="86" d="100"/>
        </p:scale>
        <p:origin x="-23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34AEB-C3F1-452F-8A11-92E10FFE9BEE}" type="datetimeFigureOut">
              <a:rPr lang="en-ZA" smtClean="0"/>
              <a:t>2014/06/13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0C6AE-CCA3-481F-B6BD-5FAA7A3709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2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9B68-0014-4D29-ABC1-A81882B82D75}" type="datetimeFigureOut">
              <a:rPr lang="en-ZA" smtClean="0"/>
              <a:t>2014/06/13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F8E7-8349-4243-B80C-356BB1ABAD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85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FF8E7-8349-4243-B80C-356BB1ABAD77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318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D012B20A-81E8-C944-A0DE-B0DB94049484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6B38EB26-B52B-C24E-83CC-A2E17E0529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Calibri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Calibri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hyperlink" Target="http://ggplot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an.r-project.org/src/contrib/Archive/foreig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23951"/>
            <a:ext cx="7654255" cy="32792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</a:rPr>
              <a:t>      and          :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Getting HELP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7" descr="SACEM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50" y="5763471"/>
            <a:ext cx="3151350" cy="1096222"/>
          </a:xfrm>
          <a:prstGeom prst="rect">
            <a:avLst/>
          </a:prstGeom>
        </p:spPr>
      </p:pic>
      <p:pic>
        <p:nvPicPr>
          <p:cNvPr id="5" name="Picture 4" descr="R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6" y="1758328"/>
            <a:ext cx="1585069" cy="10567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09" y="1758328"/>
            <a:ext cx="1056026" cy="105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If you cannot find what you are looking for in the help files, go to the R website’s “Search” tab at:  </a:t>
            </a:r>
            <a:r>
              <a:rPr lang="en-ZA" dirty="0">
                <a:solidFill>
                  <a:srgbClr val="0070C0"/>
                </a:solidFill>
              </a:rPr>
              <a:t>	</a:t>
            </a:r>
            <a:r>
              <a:rPr lang="en-ZA" dirty="0">
                <a:solidFill>
                  <a:srgbClr val="0070C0"/>
                </a:solidFill>
                <a:hlinkClick r:id="rId2"/>
              </a:rPr>
              <a:t>http://www.r-project.org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/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From here you can search in any of the four links provided, or you can perform a Google search.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05" y="5841499"/>
            <a:ext cx="3902985" cy="7115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6146" idx="0"/>
          </p:cNvCxnSpPr>
          <p:nvPr/>
        </p:nvCxnSpPr>
        <p:spPr>
          <a:xfrm flipH="1" flipV="1">
            <a:off x="5743576" y="5495925"/>
            <a:ext cx="1168622" cy="345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This will do a Google like search within the R-project website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0" y="2133601"/>
            <a:ext cx="8598480" cy="382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4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also do a Google search, but be sure to add “in R” at the end of what ever you want to search.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178050"/>
            <a:ext cx="66992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0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stackoverflow.com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search or ask a R related question in the forum 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www.stackoverflow.com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070102"/>
            <a:ext cx="6780251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9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/>
              <a:t>r-bloggers.com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US" dirty="0">
                <a:solidFill>
                  <a:srgbClr val="0070C0"/>
                </a:solidFill>
              </a:rPr>
              <a:t>R-Bloggers.com is a central hub (</a:t>
            </a:r>
            <a:r>
              <a:rPr lang="en-US" dirty="0" err="1">
                <a:solidFill>
                  <a:srgbClr val="0070C0"/>
                </a:solidFill>
              </a:rPr>
              <a:t>e.g</a:t>
            </a:r>
            <a:r>
              <a:rPr lang="en-US" dirty="0">
                <a:solidFill>
                  <a:srgbClr val="0070C0"/>
                </a:solidFill>
              </a:rPr>
              <a:t>: A blog aggregator) of content collected from bloggers who write about R (in English).</a:t>
            </a: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82" y="1990455"/>
            <a:ext cx="6982691" cy="48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Some packages come with vignettes. They are essentially tutorials.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we install the package “ape</a:t>
            </a:r>
            <a:r>
              <a:rPr lang="en-US" dirty="0" smtClean="0">
                <a:solidFill>
                  <a:srgbClr val="0070C0"/>
                </a:solidFill>
              </a:rPr>
              <a:t>”, then load it: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ibrary(ape)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Then 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 see a list of all available vignettes on your </a:t>
            </a:r>
            <a:r>
              <a:rPr lang="en-US" dirty="0" smtClean="0">
                <a:solidFill>
                  <a:srgbClr val="0070C0"/>
                </a:solidFill>
              </a:rPr>
              <a:t>computer.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view </a:t>
            </a:r>
            <a:r>
              <a:rPr lang="en-US" dirty="0" smtClean="0">
                <a:solidFill>
                  <a:srgbClr val="0070C0"/>
                </a:solidFill>
              </a:rPr>
              <a:t>a vignette for ape, </a:t>
            </a:r>
            <a:r>
              <a:rPr lang="en-US" dirty="0">
                <a:solidFill>
                  <a:srgbClr val="0070C0"/>
                </a:solidFill>
              </a:rPr>
              <a:t>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MoranI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package="ape")</a:t>
            </a:r>
          </a:p>
        </p:txBody>
      </p:sp>
    </p:spTree>
    <p:extLst>
      <p:ext uri="{BB962C8B-B14F-4D97-AF65-F5344CB8AC3E}">
        <p14:creationId xmlns:p14="http://schemas.microsoft.com/office/powerpoint/2010/main" val="137637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985"/>
            <a:ext cx="8229600" cy="533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	Install </a:t>
            </a:r>
            <a:r>
              <a:rPr lang="en-US" dirty="0"/>
              <a:t>the following packages</a:t>
            </a:r>
            <a:r>
              <a:rPr lang="en-US" dirty="0" smtClean="0"/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ggplot2
foreign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colorspace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lubridate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ape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knitr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79552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2) Try find help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ggplot2 </a:t>
            </a:r>
            <a:r>
              <a:rPr lang="en-US" sz="2400" dirty="0"/>
              <a:t>within </a:t>
            </a:r>
            <a:r>
              <a:rPr lang="en-US" sz="2400" dirty="0" err="1" smtClean="0"/>
              <a:t>RStudio</a:t>
            </a:r>
            <a:r>
              <a:rPr lang="en-US" sz="2400" dirty="0"/>
              <a:t>.</a:t>
            </a:r>
          </a:p>
          <a:p>
            <a:pPr marL="393192" lvl="1" indent="0">
              <a:buNone/>
            </a:pPr>
            <a:r>
              <a:rPr lang="en-US" dirty="0" smtClean="0"/>
              <a:t>2.1 If </a:t>
            </a:r>
            <a:r>
              <a:rPr lang="en-US" dirty="0" smtClean="0"/>
              <a:t>you need more help than is in </a:t>
            </a:r>
            <a:r>
              <a:rPr lang="en-US" dirty="0" err="1" smtClean="0"/>
              <a:t>RStudio</a:t>
            </a:r>
            <a:r>
              <a:rPr lang="en-US" dirty="0" smtClean="0"/>
              <a:t>, </a:t>
            </a:r>
            <a:r>
              <a:rPr lang="en-US" dirty="0" smtClean="0"/>
              <a:t>where else can you look?</a:t>
            </a:r>
          </a:p>
          <a:p>
            <a:pPr marL="393192" lvl="1" indent="0">
              <a:buNone/>
            </a:pPr>
            <a:r>
              <a:rPr lang="en-US" dirty="0" smtClean="0"/>
              <a:t>2.2 </a:t>
            </a:r>
            <a:r>
              <a:rPr lang="en-US" dirty="0" smtClean="0"/>
              <a:t>Find more </a:t>
            </a:r>
            <a:r>
              <a:rPr lang="en-US" dirty="0" smtClean="0"/>
              <a:t>help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ggplot2 </a:t>
            </a:r>
            <a:r>
              <a:rPr lang="en-US" dirty="0" smtClean="0"/>
              <a:t>outside of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 smtClean="0"/>
              <a:t>) </a:t>
            </a:r>
            <a:r>
              <a:rPr lang="en-US" dirty="0" smtClean="0"/>
              <a:t>From </a:t>
            </a:r>
            <a:r>
              <a:rPr lang="en-US" dirty="0" smtClean="0"/>
              <a:t>the previous session, remember how to find older versions of packages? Find previous versions of the package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foreign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CRAN website. </a:t>
            </a:r>
            <a:r>
              <a:rPr lang="en-US" dirty="0" smtClean="0"/>
              <a:t>When </a:t>
            </a:r>
            <a:r>
              <a:rPr lang="en-US" dirty="0" smtClean="0"/>
              <a:t>was the first version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foreign</a:t>
            </a:r>
            <a:r>
              <a:rPr lang="en-US" dirty="0" smtClean="0"/>
              <a:t> </a:t>
            </a:r>
            <a:r>
              <a:rPr lang="en-US" dirty="0"/>
              <a:t>available on CRAN</a:t>
            </a:r>
            <a:r>
              <a:rPr lang="en-US" dirty="0" smtClean="0"/>
              <a:t>?</a:t>
            </a:r>
          </a:p>
          <a:p>
            <a:pPr marL="393192" lvl="1" indent="0">
              <a:buNone/>
            </a:pPr>
            <a:r>
              <a:rPr lang="en-US" dirty="0" smtClean="0"/>
              <a:t>3.1 What is the Title in the help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foreign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4)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/>
              <a:t>, </a:t>
            </a:r>
            <a:r>
              <a:rPr lang="en-US" dirty="0" smtClean="0"/>
              <a:t>what is the description from the help?</a:t>
            </a:r>
          </a:p>
          <a:p>
            <a:pPr marL="0" indent="0">
              <a:buNone/>
            </a:pPr>
            <a:r>
              <a:rPr lang="en-US" dirty="0" smtClean="0"/>
              <a:t>5) From the description in the help, what pattern 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dirty="0" smtClean="0"/>
              <a:t> make use of? And, what does this mean?</a:t>
            </a:r>
          </a:p>
          <a:p>
            <a:pPr marL="0" indent="0">
              <a:buNone/>
            </a:pPr>
            <a:r>
              <a:rPr lang="en-US" dirty="0" smtClean="0"/>
              <a:t>6) Besides RGB, give two other sets of </a:t>
            </a:r>
            <a:r>
              <a:rPr lang="en-US" dirty="0" err="1" smtClean="0"/>
              <a:t>colours</a:t>
            </a:r>
            <a:r>
              <a:rPr lang="en-US" dirty="0" smtClean="0"/>
              <a:t>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7) What does the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lubridate</a:t>
            </a:r>
            <a:r>
              <a:rPr lang="en-US" dirty="0" smtClean="0"/>
              <a:t> </a:t>
            </a:r>
            <a:r>
              <a:rPr lang="en-US" dirty="0" smtClean="0"/>
              <a:t>deal with?</a:t>
            </a:r>
          </a:p>
          <a:p>
            <a:pPr marL="0" indent="0">
              <a:buNone/>
            </a:pPr>
            <a:r>
              <a:rPr lang="en-US" dirty="0" smtClean="0"/>
              <a:t>8) From the help section, what 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ape</a:t>
            </a:r>
            <a:r>
              <a:rPr lang="en-US" dirty="0" smtClean="0"/>
              <a:t> </a:t>
            </a:r>
            <a:r>
              <a:rPr lang="en-US" dirty="0" smtClean="0"/>
              <a:t>stand for?</a:t>
            </a:r>
          </a:p>
          <a:p>
            <a:pPr marL="0" indent="0">
              <a:buNone/>
            </a:pPr>
            <a:r>
              <a:rPr lang="en-US" dirty="0" smtClean="0"/>
              <a:t>9) From the help section, what is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knitr</a:t>
            </a:r>
            <a:r>
              <a:rPr lang="en-US" dirty="0" smtClean="0"/>
              <a:t> an alternative to? And, how would you explain what it can be used for to someone else?</a:t>
            </a:r>
          </a:p>
          <a:p>
            <a:pPr marL="0" indent="0">
              <a:buNone/>
            </a:pPr>
            <a:r>
              <a:rPr lang="en-US" dirty="0" smtClean="0"/>
              <a:t>10)From the help section, give two datasets, and two functions from the package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08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1) 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</a:t>
            </a:r>
            <a:r>
              <a:rPr lang="en-US" dirty="0" smtClean="0"/>
              <a:t>We can find some help in </a:t>
            </a:r>
            <a:r>
              <a:rPr lang="en-US" dirty="0" err="1" smtClean="0"/>
              <a:t>RStudio</a:t>
            </a:r>
            <a:r>
              <a:rPr lang="en-US" dirty="0" smtClean="0"/>
              <a:t> by using either:</a:t>
            </a:r>
          </a:p>
          <a:p>
            <a:pPr marL="0" indent="0">
              <a:buNone/>
            </a:pPr>
            <a:r>
              <a:rPr lang="en-US" dirty="0"/>
              <a:t>	??</a:t>
            </a:r>
            <a:r>
              <a:rPr lang="en-US" dirty="0" smtClean="0"/>
              <a:t>ggplot2</a:t>
            </a:r>
          </a:p>
          <a:p>
            <a:pPr marL="0" indent="0">
              <a:buNone/>
            </a:pPr>
            <a:r>
              <a:rPr lang="en-US" dirty="0"/>
              <a:t>or 	</a:t>
            </a:r>
            <a:r>
              <a:rPr lang="en-US" dirty="0" smtClean="0"/>
              <a:t>library(help</a:t>
            </a:r>
            <a:r>
              <a:rPr lang="en-US" dirty="0"/>
              <a:t>="ggplot2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Outside of </a:t>
            </a:r>
            <a:r>
              <a:rPr lang="en-US" dirty="0" err="1" smtClean="0"/>
              <a:t>Rstudio</a:t>
            </a:r>
            <a:r>
              <a:rPr lang="en-US" dirty="0" smtClean="0"/>
              <a:t> I would use Google to search for “ggplot2”. The first hit is: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ggplot2.org/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the documentation is available on that site (http</a:t>
            </a:r>
            <a:r>
              <a:rPr lang="en-US" dirty="0"/>
              <a:t>://docs.ggplot2.org/current</a:t>
            </a:r>
            <a:r>
              <a:rPr lang="en-US" dirty="0" smtClean="0"/>
              <a:t>/)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smtClean="0"/>
              <a:t>Start at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cran.r-project.org</a:t>
            </a:r>
            <a:r>
              <a:rPr lang="en-US" dirty="0" smtClean="0"/>
              <a:t> . Navigate to packages, and look for the package “foreign”. From this page, you can find archived versions. </a:t>
            </a:r>
            <a:r>
              <a:rPr lang="en-US" dirty="0" smtClean="0">
                <a:hlinkClick r:id="rId4"/>
              </a:rPr>
              <a:t>(http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cran.r-project.org/src/contrib/Archive/foreign</a:t>
            </a:r>
            <a:r>
              <a:rPr lang="en-US" dirty="0" smtClean="0"/>
              <a:t>/)</a:t>
            </a:r>
            <a:br>
              <a:rPr lang="en-US" dirty="0" smtClean="0"/>
            </a:br>
            <a:r>
              <a:rPr lang="en-US" dirty="0" smtClean="0"/>
              <a:t>The first archived versions was from 17-Dec-1999.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3.1) </a:t>
            </a:r>
            <a:r>
              <a:rPr lang="en-US" dirty="0" smtClean="0"/>
              <a:t>From</a:t>
            </a:r>
            <a:r>
              <a:rPr lang="en-US" dirty="0"/>
              <a:t>: library(help="foreign</a:t>
            </a:r>
            <a:r>
              <a:rPr lang="en-US" dirty="0" smtClean="0"/>
              <a:t>") we can find the title to be: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“Read </a:t>
            </a:r>
            <a:r>
              <a:rPr lang="en-US" dirty="0"/>
              <a:t>Data Stored by Minitab, S, SAS, SPSS, </a:t>
            </a:r>
            <a:r>
              <a:rPr lang="en-US" dirty="0" err="1"/>
              <a:t>Stata</a:t>
            </a:r>
            <a:r>
              <a:rPr lang="en-US" dirty="0"/>
              <a:t>, </a:t>
            </a:r>
            <a:r>
              <a:rPr lang="en-US" dirty="0" err="1"/>
              <a:t>Systat</a:t>
            </a:r>
            <a:r>
              <a:rPr lang="en-US" dirty="0"/>
              <a:t>, </a:t>
            </a:r>
            <a:r>
              <a:rPr lang="en-US" dirty="0" err="1"/>
              <a:t>Weka</a:t>
            </a:r>
            <a:r>
              <a:rPr lang="en-US" dirty="0"/>
              <a:t>, dBase, ...”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en-US" dirty="0" smtClean="0"/>
              <a:t>If we try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/>
              <a:t>, we get: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documentation for ‘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’ in specified packages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libraries: you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could try ‘??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dirty="0" smtClean="0"/>
              <a:t>then we try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/>
              <a:t>, and find a pointer to the documentation which can be accessed from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library(help="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dirty="0" smtClean="0"/>
              <a:t>. From this, the Description is: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 err="1"/>
              <a:t>Hmisc</a:t>
            </a:r>
            <a:r>
              <a:rPr lang="en-US" dirty="0"/>
              <a:t> package contains many functions useful for data analysis, high-level graphics, </a:t>
            </a:r>
            <a:r>
              <a:rPr lang="en-US" dirty="0" smtClean="0"/>
              <a:t>utility operations</a:t>
            </a:r>
            <a:r>
              <a:rPr lang="en-US" dirty="0"/>
              <a:t>, functions for computing sample size and power, importing datasets, imputing missing values</a:t>
            </a:r>
            <a:r>
              <a:rPr lang="en-US" dirty="0" smtClean="0"/>
              <a:t>, advanced </a:t>
            </a:r>
            <a:r>
              <a:rPr lang="en-US" dirty="0"/>
              <a:t>table making, variable clustering, character string manipulation, conversion of R objects to </a:t>
            </a:r>
            <a:r>
              <a:rPr lang="en-US" dirty="0" err="1" smtClean="0"/>
              <a:t>LaTeX</a:t>
            </a:r>
            <a:r>
              <a:rPr lang="en-US" dirty="0" smtClean="0"/>
              <a:t> code</a:t>
            </a:r>
            <a:r>
              <a:rPr lang="en-US" dirty="0"/>
              <a:t>, and recoding </a:t>
            </a:r>
            <a:r>
              <a:rPr lang="en-US" dirty="0" smtClean="0"/>
              <a:t>variables</a:t>
            </a:r>
            <a:r>
              <a:rPr lang="en-US" dirty="0" smtClean="0"/>
              <a:t>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73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Go to the Help window in R Studio (click on home button)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" y="1815548"/>
            <a:ext cx="9000759" cy="47604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8032" y="3525078"/>
            <a:ext cx="3644348" cy="31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5)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dirty="0" smtClean="0"/>
              <a:t> makes use of the </a:t>
            </a:r>
            <a:r>
              <a:rPr lang="en-US" dirty="0"/>
              <a:t>split-apply-combine pattern in R.</a:t>
            </a:r>
          </a:p>
          <a:p>
            <a:pPr marL="0" indent="0">
              <a:buNone/>
            </a:pPr>
            <a:r>
              <a:rPr lang="en-US" dirty="0"/>
              <a:t>6) HLS, HSV, LAB, </a:t>
            </a:r>
            <a:r>
              <a:rPr lang="en-US" dirty="0" smtClean="0"/>
              <a:t>LUV….</a:t>
            </a:r>
          </a:p>
          <a:p>
            <a:pPr marL="0" indent="0">
              <a:buNone/>
            </a:pPr>
            <a:r>
              <a:rPr lang="en-US" dirty="0" smtClean="0"/>
              <a:t>These can be found by using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library(help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/>
              <a:t>7) </a:t>
            </a:r>
            <a:r>
              <a:rPr lang="en-US" dirty="0" smtClean="0"/>
              <a:t>Time and dates. </a:t>
            </a:r>
            <a:r>
              <a:rPr lang="en-US" dirty="0"/>
              <a:t>“</a:t>
            </a:r>
            <a:r>
              <a:rPr lang="en-US" dirty="0" err="1"/>
              <a:t>Lubridate</a:t>
            </a:r>
            <a:r>
              <a:rPr lang="en-US" dirty="0"/>
              <a:t> provides tools that make it easier to parse and manipulate dates.“</a:t>
            </a:r>
          </a:p>
          <a:p>
            <a:pPr marL="0" indent="0">
              <a:buNone/>
            </a:pPr>
            <a:r>
              <a:rPr lang="en-US" dirty="0"/>
              <a:t>8) Analyses of </a:t>
            </a:r>
            <a:r>
              <a:rPr lang="en-US" dirty="0" err="1"/>
              <a:t>Phylogenetics</a:t>
            </a:r>
            <a:r>
              <a:rPr lang="en-US" dirty="0"/>
              <a:t> and Evolution.</a:t>
            </a:r>
          </a:p>
          <a:p>
            <a:pPr marL="0" indent="0">
              <a:buNone/>
            </a:pPr>
            <a:r>
              <a:rPr lang="en-US" dirty="0"/>
              <a:t>9) </a:t>
            </a:r>
            <a:r>
              <a:rPr lang="en-US" dirty="0" smtClean="0"/>
              <a:t>Alternative </a:t>
            </a:r>
            <a:r>
              <a:rPr lang="en-US" dirty="0"/>
              <a:t>tool to </a:t>
            </a:r>
            <a:r>
              <a:rPr lang="en-US" dirty="0" err="1"/>
              <a:t>Sweave</a:t>
            </a:r>
            <a:r>
              <a:rPr lang="en-US" dirty="0"/>
              <a:t>. “The </a:t>
            </a:r>
            <a:r>
              <a:rPr lang="en-US" dirty="0" err="1"/>
              <a:t>knitr</a:t>
            </a:r>
            <a:r>
              <a:rPr lang="en-US" dirty="0"/>
              <a:t> package was designed to be a transparent engine for dynamic report generation with R”</a:t>
            </a:r>
          </a:p>
          <a:p>
            <a:pPr marL="0" indent="0">
              <a:buNone/>
            </a:pPr>
            <a:r>
              <a:rPr lang="en-US" dirty="0"/>
              <a:t>10) </a:t>
            </a:r>
            <a:r>
              <a:rPr lang="en-US" dirty="0" smtClean="0"/>
              <a:t>Use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library(help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/>
              <a:t>There are many available to choose </a:t>
            </a:r>
            <a:r>
              <a:rPr lang="en-US" dirty="0" smtClean="0"/>
              <a:t>from. (Functions </a:t>
            </a:r>
            <a:r>
              <a:rPr lang="en-US" dirty="0" err="1" smtClean="0"/>
              <a:t>eg</a:t>
            </a:r>
            <a:r>
              <a:rPr lang="en-US" dirty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addterm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anova.negbin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/>
              <a:t>Datasets </a:t>
            </a:r>
            <a:r>
              <a:rPr lang="en-US" dirty="0" err="1" smtClean="0"/>
              <a:t>eg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Aids2,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/>
              <a:t>The R help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are presented with this problem: 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Draw a random sample of 20 from a list of 100 participants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US" sz="2400" dirty="0" smtClean="0">
                <a:solidFill>
                  <a:srgbClr val="0070C0"/>
                </a:solidFill>
              </a:rPr>
              <a:t>“random sample” is a </a:t>
            </a:r>
            <a:r>
              <a:rPr lang="en-US" sz="2400" dirty="0">
                <a:solidFill>
                  <a:srgbClr val="0070C0"/>
                </a:solidFill>
              </a:rPr>
              <a:t>key phrase to search for: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4" y="2670772"/>
            <a:ext cx="6037662" cy="379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80282" y="2990754"/>
            <a:ext cx="969168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450" y="3439089"/>
            <a:ext cx="14001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This will return a list of all help files that contain the phrase “random sample”: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486213"/>
            <a:ext cx="86772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Click on the page that looks the most appropriate: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42" y="1158328"/>
            <a:ext cx="7274805" cy="56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9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639468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Say you have a list of 100 participants and their </a:t>
            </a:r>
            <a:r>
              <a:rPr lang="en-US" dirty="0" smtClean="0">
                <a:solidFill>
                  <a:srgbClr val="0070C0"/>
                </a:solidFill>
              </a:rPr>
              <a:t>unique </a:t>
            </a:r>
            <a:r>
              <a:rPr lang="en-US" dirty="0">
                <a:solidFill>
                  <a:srgbClr val="0070C0"/>
                </a:solidFill>
              </a:rPr>
              <a:t>identifiers are simply 1 to 100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participants </a:t>
            </a:r>
            <a:r>
              <a:rPr lang="en-ZA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ZA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1:100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ZA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Randomly select 20 of the </a:t>
            </a:r>
            <a:r>
              <a:rPr lang="en-US" dirty="0" smtClean="0">
                <a:solidFill>
                  <a:srgbClr val="0070C0"/>
                </a:solidFill>
              </a:rPr>
              <a:t>100: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76 57 56 50 53 28 34 20 49 22 96 70 100 73 79 92 62 38 94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 </a:t>
            </a: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23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75 27 32 70 60 68 100 88 29 2 38 74 93 61 81 26 15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(participants, 20) </a:t>
            </a: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23 14 100 10 51 37 75 30 81 15 57 17 61 45 83 25 65 41 6 36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7"/>
            <a:ext cx="8639468" cy="5559343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What else can the 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sample() </a:t>
            </a:r>
            <a:r>
              <a:rPr lang="en-US" dirty="0" smtClean="0">
                <a:solidFill>
                  <a:srgbClr val="0070C0"/>
                </a:solidFill>
              </a:rPr>
              <a:t>function do?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20, replace = TRUE)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65 52 40 30 74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 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83 88 89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97 69 2 84 60 14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r>
              <a:rPr lang="en-Z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replace = TRUE)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pt-BR" sz="2000" dirty="0" smtClean="0"/>
              <a:t>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90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97 75 17 99 16 22 74 95 48 71 91 14 60 29 56 63 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pt-BR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 &lt;- </a:t>
            </a:r>
            <a:r>
              <a:rPr lang="en-Z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c(rep(2,50),rep(1,50</a:t>
            </a:r>
            <a:r>
              <a:rPr lang="en-Z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ZA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(participants, 20,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73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59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 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92 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6 12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87 52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87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59 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93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60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77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78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032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from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If you have a package loaded, you can enter the following in a console</a:t>
            </a:r>
            <a:r>
              <a:rPr lang="en-US" dirty="0">
                <a:solidFill>
                  <a:srgbClr val="0070C0"/>
                </a:solidFill>
              </a:rPr>
              <a:t> to find help on that </a:t>
            </a:r>
            <a:r>
              <a:rPr lang="en-US" dirty="0">
                <a:solidFill>
                  <a:srgbClr val="0070C0"/>
                </a:solidFill>
              </a:rPr>
              <a:t>package:</a:t>
            </a:r>
          </a:p>
          <a:p>
            <a:pPr marL="39319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package_name</a:t>
            </a:r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If the package is not loaded, you can enter the following in the console</a:t>
            </a:r>
          </a:p>
          <a:p>
            <a:pPr marL="39319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??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package_name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To find the documentation for a package you have installed but not loaded, enter the following:</a:t>
            </a:r>
          </a:p>
          <a:p>
            <a:pPr marL="39319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Library(help=“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6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from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\\146.232.92.214\ie_com\help_M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842292"/>
            <a:ext cx="8877300" cy="495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5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31576</TotalTime>
  <Words>867</Words>
  <Application>Microsoft Office PowerPoint</Application>
  <PresentationFormat>On-screen Show (4:3)</PresentationFormat>
  <Paragraphs>210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    and          :   Getting HELP</vt:lpstr>
      <vt:lpstr>The R help files</vt:lpstr>
      <vt:lpstr>The R help files</vt:lpstr>
      <vt:lpstr>The R help files</vt:lpstr>
      <vt:lpstr>The R help files</vt:lpstr>
      <vt:lpstr>The sample() function</vt:lpstr>
      <vt:lpstr>The sample() function</vt:lpstr>
      <vt:lpstr>Help from the console</vt:lpstr>
      <vt:lpstr>Help from the console</vt:lpstr>
      <vt:lpstr>R-project.org</vt:lpstr>
      <vt:lpstr>R-project.org</vt:lpstr>
      <vt:lpstr>R-project.org</vt:lpstr>
      <vt:lpstr>Google Search</vt:lpstr>
      <vt:lpstr>stackoverflow.com</vt:lpstr>
      <vt:lpstr>r-bloggers.com</vt:lpstr>
      <vt:lpstr>Vignettes</vt:lpstr>
      <vt:lpstr>Tutorial</vt:lpstr>
      <vt:lpstr>Tutorial</vt:lpstr>
      <vt:lpstr>answers</vt:lpstr>
      <vt:lpstr>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Visualisation in R</dc:title>
  <dc:creator>Roxanne Beauclair</dc:creator>
  <cp:lastModifiedBy>dave</cp:lastModifiedBy>
  <cp:revision>154</cp:revision>
  <dcterms:created xsi:type="dcterms:W3CDTF">2014-02-14T07:28:14Z</dcterms:created>
  <dcterms:modified xsi:type="dcterms:W3CDTF">2014-06-13T11:28:22Z</dcterms:modified>
</cp:coreProperties>
</file>