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3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2" r:id="rId4"/>
    <p:sldId id="261" r:id="rId5"/>
    <p:sldId id="259" r:id="rId6"/>
    <p:sldId id="263" r:id="rId7"/>
    <p:sldId id="272" r:id="rId8"/>
    <p:sldId id="277" r:id="rId9"/>
    <p:sldId id="279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4" r:id="rId18"/>
    <p:sldId id="275" r:id="rId1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725" autoAdjust="0"/>
  </p:normalViewPr>
  <p:slideViewPr>
    <p:cSldViewPr snapToGrid="0" snapToObjects="1">
      <p:cViewPr>
        <p:scale>
          <a:sx n="66" d="100"/>
          <a:sy n="66" d="100"/>
        </p:scale>
        <p:origin x="-1008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34AEB-C3F1-452F-8A11-92E10FFE9BEE}" type="datetimeFigureOut">
              <a:rPr lang="en-ZA" smtClean="0"/>
              <a:t>2014/06/13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0C6AE-CCA3-481F-B6BD-5FAA7A3709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3129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09B68-0014-4D29-ABC1-A81882B82D75}" type="datetimeFigureOut">
              <a:rPr lang="en-ZA" smtClean="0"/>
              <a:t>2014/06/13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FF8E7-8349-4243-B80C-356BB1ABAD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1850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FF8E7-8349-4243-B80C-356BB1ABAD77}" type="slidenum">
              <a:rPr lang="en-ZA" smtClean="0"/>
              <a:t>18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6318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6/13/2014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6/13/2014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Calibri"/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Calibri"/>
              </a:defRPr>
            </a:lvl1pPr>
          </a:lstStyle>
          <a:p>
            <a:fld id="{D012B20A-81E8-C944-A0DE-B0DB94049484}" type="datetimeFigureOut">
              <a:rPr lang="en-US" smtClean="0"/>
              <a:pPr/>
              <a:t>6/13/2014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Calibri"/>
              </a:defRPr>
            </a:lvl1pPr>
          </a:lstStyle>
          <a:p>
            <a:fld id="{6B38EB26-B52B-C24E-83CC-A2E17E0529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>
                <a:latin typeface="Calibri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>
                <a:latin typeface="Calibri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7" r:id="rId1"/>
    <p:sldLayoutId id="2147484538" r:id="rId2"/>
    <p:sldLayoutId id="2147484539" r:id="rId3"/>
    <p:sldLayoutId id="2147484540" r:id="rId4"/>
    <p:sldLayoutId id="2147484541" r:id="rId5"/>
    <p:sldLayoutId id="2147484542" r:id="rId6"/>
    <p:sldLayoutId id="2147484543" r:id="rId7"/>
    <p:sldLayoutId id="2147484544" r:id="rId8"/>
    <p:sldLayoutId id="2147484545" r:id="rId9"/>
    <p:sldLayoutId id="2147484546" r:id="rId10"/>
    <p:sldLayoutId id="214748454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Calibri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Calibri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Calibri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Calibri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stackoverflow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23951"/>
            <a:ext cx="7654255" cy="327929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/>
              </a:rPr>
              <a:t>      and          :</a:t>
            </a:r>
            <a:br>
              <a:rPr lang="en-US" dirty="0" smtClean="0">
                <a:solidFill>
                  <a:schemeClr val="bg1"/>
                </a:solidFill>
                <a:effectLst/>
              </a:rPr>
            </a:br>
            <a:r>
              <a:rPr lang="en-US" dirty="0" smtClean="0">
                <a:solidFill>
                  <a:schemeClr val="bg1"/>
                </a:solidFill>
                <a:effectLst/>
              </a:rPr>
              <a:t> </a:t>
            </a:r>
            <a:br>
              <a:rPr lang="en-US" dirty="0" smtClean="0">
                <a:solidFill>
                  <a:schemeClr val="bg1"/>
                </a:solidFill>
                <a:effectLst/>
              </a:rPr>
            </a:br>
            <a:r>
              <a:rPr lang="en-US" dirty="0" smtClean="0">
                <a:solidFill>
                  <a:schemeClr val="bg1"/>
                </a:solidFill>
                <a:effectLst/>
              </a:rPr>
              <a:t>Getting HELP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pic>
        <p:nvPicPr>
          <p:cNvPr id="8" name="Picture 7" descr="SACEM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650" y="5763471"/>
            <a:ext cx="3151350" cy="1096222"/>
          </a:xfrm>
          <a:prstGeom prst="rect">
            <a:avLst/>
          </a:prstGeom>
        </p:spPr>
      </p:pic>
      <p:pic>
        <p:nvPicPr>
          <p:cNvPr id="5" name="Picture 4" descr="R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356" y="1758328"/>
            <a:ext cx="1585069" cy="105674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009" y="1758328"/>
            <a:ext cx="1056026" cy="1056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R-project.org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If you cannot find what you are looking for in the help files, go to the R website’s “Search” tab at:  </a:t>
            </a:r>
            <a:r>
              <a:rPr lang="en-ZA" dirty="0">
                <a:solidFill>
                  <a:srgbClr val="0070C0"/>
                </a:solidFill>
              </a:rPr>
              <a:t>	</a:t>
            </a:r>
            <a:r>
              <a:rPr lang="en-ZA" dirty="0">
                <a:solidFill>
                  <a:srgbClr val="0070C0"/>
                </a:solidFill>
                <a:hlinkClick r:id="rId2"/>
              </a:rPr>
              <a:t>http://www.r-project.org</a:t>
            </a:r>
            <a:r>
              <a:rPr lang="en-ZA" dirty="0" smtClean="0">
                <a:solidFill>
                  <a:srgbClr val="0070C0"/>
                </a:solidFill>
                <a:hlinkClick r:id="rId2"/>
              </a:rPr>
              <a:t>/</a:t>
            </a: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40" y="2613025"/>
            <a:ext cx="857885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249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R-project.org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From here you can search in any of the four links provided, or you can perform a Google search. 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40" y="2613025"/>
            <a:ext cx="857885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705" y="5841499"/>
            <a:ext cx="3902985" cy="71151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stCxn id="6146" idx="0"/>
          </p:cNvCxnSpPr>
          <p:nvPr/>
        </p:nvCxnSpPr>
        <p:spPr>
          <a:xfrm flipH="1" flipV="1">
            <a:off x="5743576" y="5495925"/>
            <a:ext cx="1168622" cy="345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17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R-project.org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This will do a Google like search within the R-project website 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60" y="2133601"/>
            <a:ext cx="8598480" cy="382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4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Google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You can also do a Google search, but be sure to add “in R” at the end of what ever you want to search.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2178050"/>
            <a:ext cx="669925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05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stackoverflow.com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You can search or ask a R related question in the forum </a:t>
            </a:r>
            <a:r>
              <a:rPr lang="en-ZA" dirty="0" smtClean="0">
                <a:solidFill>
                  <a:srgbClr val="0070C0"/>
                </a:solidFill>
                <a:hlinkClick r:id="rId2"/>
              </a:rPr>
              <a:t>www.stackoverflow.com</a:t>
            </a: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 </a:t>
            </a:r>
          </a:p>
          <a:p>
            <a:pPr>
              <a:buClr>
                <a:schemeClr val="tx2"/>
              </a:buClr>
              <a:buSzPct val="110000"/>
            </a:pPr>
            <a:endParaRPr lang="en-ZA" dirty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2070102"/>
            <a:ext cx="6780251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9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/>
              <a:t>r-bloggers.com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en-US" dirty="0">
                <a:solidFill>
                  <a:srgbClr val="0070C0"/>
                </a:solidFill>
              </a:rPr>
              <a:t>R-Bloggers.com is a central hub (</a:t>
            </a:r>
            <a:r>
              <a:rPr lang="en-US" dirty="0" err="1">
                <a:solidFill>
                  <a:srgbClr val="0070C0"/>
                </a:solidFill>
              </a:rPr>
              <a:t>e.g</a:t>
            </a:r>
            <a:r>
              <a:rPr lang="en-US" dirty="0">
                <a:solidFill>
                  <a:srgbClr val="0070C0"/>
                </a:solidFill>
              </a:rPr>
              <a:t>: A blog aggregator) of content collected from bloggers who write about R (in English).</a:t>
            </a:r>
            <a:r>
              <a:rPr lang="en-ZA" dirty="0" smtClean="0">
                <a:solidFill>
                  <a:srgbClr val="0070C0"/>
                </a:solidFill>
              </a:rPr>
              <a:t> </a:t>
            </a:r>
          </a:p>
          <a:p>
            <a:pPr>
              <a:buClr>
                <a:schemeClr val="tx2"/>
              </a:buClr>
              <a:buSzPct val="110000"/>
            </a:pPr>
            <a:endParaRPr lang="en-ZA" dirty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82" y="1990455"/>
            <a:ext cx="6982691" cy="486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Vignettes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Some packages come with vignettes. They are essentially tutorials.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If we install the package “ape</a:t>
            </a:r>
            <a:r>
              <a:rPr lang="en-US" dirty="0" smtClean="0">
                <a:solidFill>
                  <a:srgbClr val="0070C0"/>
                </a:solidFill>
              </a:rPr>
              <a:t>”, then load it: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ibrary(ape)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Then enter: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vignette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to see a list of all available vignettes on your </a:t>
            </a:r>
            <a:r>
              <a:rPr lang="en-US" dirty="0" smtClean="0">
                <a:solidFill>
                  <a:srgbClr val="0070C0"/>
                </a:solidFill>
              </a:rPr>
              <a:t>computer.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To </a:t>
            </a:r>
            <a:r>
              <a:rPr lang="en-US" dirty="0">
                <a:solidFill>
                  <a:srgbClr val="0070C0"/>
                </a:solidFill>
              </a:rPr>
              <a:t>view </a:t>
            </a:r>
            <a:r>
              <a:rPr lang="en-US" dirty="0" smtClean="0">
                <a:solidFill>
                  <a:srgbClr val="0070C0"/>
                </a:solidFill>
              </a:rPr>
              <a:t>a vignette for ape, </a:t>
            </a:r>
            <a:r>
              <a:rPr lang="en-US" dirty="0">
                <a:solidFill>
                  <a:srgbClr val="0070C0"/>
                </a:solidFill>
              </a:rPr>
              <a:t>enter: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vignette("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MoranI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 package="ape")</a:t>
            </a:r>
          </a:p>
        </p:txBody>
      </p:sp>
    </p:spTree>
    <p:extLst>
      <p:ext uri="{BB962C8B-B14F-4D97-AF65-F5344CB8AC3E}">
        <p14:creationId xmlns:p14="http://schemas.microsoft.com/office/powerpoint/2010/main" val="1376373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588"/>
            <a:ext cx="8229600" cy="1143000"/>
          </a:xfrm>
        </p:spPr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985"/>
            <a:ext cx="8229600" cy="5330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1) 	Install </a:t>
            </a:r>
            <a:r>
              <a:rPr lang="en-US" dirty="0"/>
              <a:t>the following packages</a:t>
            </a:r>
            <a:r>
              <a:rPr lang="en-US" dirty="0" smtClean="0"/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ggplot2
foreign
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Hmisc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
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plyr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
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colorspace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lubridate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ape
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knitr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MASS</a:t>
            </a:r>
          </a:p>
        </p:txBody>
      </p:sp>
    </p:spTree>
    <p:extLst>
      <p:ext uri="{BB962C8B-B14F-4D97-AF65-F5344CB8AC3E}">
        <p14:creationId xmlns:p14="http://schemas.microsoft.com/office/powerpoint/2010/main" val="3795528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2) Try find help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ggplot2 </a:t>
            </a:r>
            <a:r>
              <a:rPr lang="en-US" sz="2400" dirty="0"/>
              <a:t>within </a:t>
            </a:r>
            <a:r>
              <a:rPr lang="en-US" sz="2400" dirty="0" err="1" smtClean="0"/>
              <a:t>RStudio</a:t>
            </a:r>
            <a:r>
              <a:rPr lang="en-US" sz="2400" dirty="0"/>
              <a:t>.</a:t>
            </a:r>
          </a:p>
          <a:p>
            <a:pPr marL="393192" lvl="1" indent="0">
              <a:buNone/>
            </a:pPr>
            <a:r>
              <a:rPr lang="en-US" dirty="0" smtClean="0"/>
              <a:t>2.1 If you need more help than is in </a:t>
            </a:r>
            <a:r>
              <a:rPr lang="en-US" dirty="0" err="1" smtClean="0"/>
              <a:t>RStudio</a:t>
            </a:r>
            <a:r>
              <a:rPr lang="en-US" dirty="0" smtClean="0"/>
              <a:t>, where else can you look?</a:t>
            </a:r>
          </a:p>
          <a:p>
            <a:pPr marL="393192" lvl="1" indent="0">
              <a:buNone/>
            </a:pPr>
            <a:r>
              <a:rPr lang="en-US" dirty="0" smtClean="0"/>
              <a:t>2.2 Find more help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ggplot2 </a:t>
            </a:r>
            <a:r>
              <a:rPr lang="en-US" dirty="0" smtClean="0"/>
              <a:t>outside of </a:t>
            </a:r>
            <a:r>
              <a:rPr lang="en-US" dirty="0" err="1" smtClean="0"/>
              <a:t>RStudio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3) From the previous session, remember how to find older versions of packages? Find previous versions of the package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foreign </a:t>
            </a:r>
            <a:r>
              <a:rPr lang="en-US" dirty="0" smtClean="0"/>
              <a:t>on </a:t>
            </a:r>
            <a:r>
              <a:rPr lang="en-US" dirty="0"/>
              <a:t>the </a:t>
            </a:r>
            <a:r>
              <a:rPr lang="en-US" dirty="0" smtClean="0"/>
              <a:t>CRAN website. When was the first version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foreign</a:t>
            </a:r>
            <a:r>
              <a:rPr lang="en-US" dirty="0" smtClean="0"/>
              <a:t> </a:t>
            </a:r>
            <a:r>
              <a:rPr lang="en-US" dirty="0"/>
              <a:t>available on CRAN</a:t>
            </a:r>
            <a:r>
              <a:rPr lang="en-US" dirty="0" smtClean="0"/>
              <a:t>?</a:t>
            </a:r>
          </a:p>
          <a:p>
            <a:pPr marL="393192" lvl="1" indent="0">
              <a:buNone/>
            </a:pPr>
            <a:r>
              <a:rPr lang="en-US" dirty="0" smtClean="0"/>
              <a:t>3.1 What is the Title in the help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foreign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4)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Hmisc</a:t>
            </a:r>
            <a:r>
              <a:rPr lang="en-US" dirty="0" smtClean="0"/>
              <a:t>, what is the description from the help?</a:t>
            </a:r>
          </a:p>
          <a:p>
            <a:pPr marL="0" indent="0">
              <a:buNone/>
            </a:pPr>
            <a:r>
              <a:rPr lang="en-US" dirty="0" smtClean="0"/>
              <a:t>5) From the description in the help, what pattern 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plyr</a:t>
            </a:r>
            <a:r>
              <a:rPr lang="en-US" dirty="0" smtClean="0"/>
              <a:t> make use of? And, what does this mean?</a:t>
            </a:r>
          </a:p>
          <a:p>
            <a:pPr marL="0" indent="0">
              <a:buNone/>
            </a:pPr>
            <a:r>
              <a:rPr lang="en-US" dirty="0" smtClean="0"/>
              <a:t>6) Besides RGB, give two other sets of </a:t>
            </a:r>
            <a:r>
              <a:rPr lang="en-US" dirty="0" err="1" smtClean="0"/>
              <a:t>colours</a:t>
            </a:r>
            <a:r>
              <a:rPr lang="en-US" dirty="0" smtClean="0"/>
              <a:t>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colorspace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7) What does the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lubridate</a:t>
            </a:r>
            <a:r>
              <a:rPr lang="en-US" dirty="0" smtClean="0"/>
              <a:t> deal with?</a:t>
            </a:r>
          </a:p>
          <a:p>
            <a:pPr marL="0" indent="0">
              <a:buNone/>
            </a:pPr>
            <a:r>
              <a:rPr lang="en-US" dirty="0" smtClean="0"/>
              <a:t>8) From the help section, what 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ape</a:t>
            </a:r>
            <a:r>
              <a:rPr lang="en-US" dirty="0" smtClean="0"/>
              <a:t> stand for?</a:t>
            </a:r>
          </a:p>
          <a:p>
            <a:pPr marL="0" indent="0">
              <a:buNone/>
            </a:pPr>
            <a:r>
              <a:rPr lang="en-US" dirty="0" smtClean="0"/>
              <a:t>9) From the help section, what is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knitr</a:t>
            </a:r>
            <a:r>
              <a:rPr lang="en-US" dirty="0" smtClean="0"/>
              <a:t> an alternative to? And, how would you explain what it can be used for to someone else?</a:t>
            </a:r>
          </a:p>
          <a:p>
            <a:pPr marL="0" indent="0">
              <a:buNone/>
            </a:pPr>
            <a:r>
              <a:rPr lang="en-US" dirty="0" smtClean="0"/>
              <a:t>10)From the help section, give two datasets, and two functions from the package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08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R help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US" dirty="0" smtClean="0">
                <a:solidFill>
                  <a:srgbClr val="0070C0"/>
                </a:solidFill>
              </a:rPr>
              <a:t>Go to the Help window in R Studio (click on home button) 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1" y="1815548"/>
            <a:ext cx="9000759" cy="47604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28032" y="3525078"/>
            <a:ext cx="3644348" cy="31937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/>
              <a:t>The R help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You are presented with this problem: </a:t>
            </a:r>
          </a:p>
          <a:p>
            <a:pPr lvl="1"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Draw a random sample of 20 from a list of 100 participants</a:t>
            </a: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r>
              <a:rPr lang="en-US" sz="2400" dirty="0" smtClean="0">
                <a:solidFill>
                  <a:srgbClr val="0070C0"/>
                </a:solidFill>
              </a:rPr>
              <a:t>“random sample” is a </a:t>
            </a:r>
            <a:r>
              <a:rPr lang="en-US" sz="2400" dirty="0">
                <a:solidFill>
                  <a:srgbClr val="0070C0"/>
                </a:solidFill>
              </a:rPr>
              <a:t>key phrase to search for: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44" y="2670772"/>
            <a:ext cx="6037662" cy="379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6080282" y="2990754"/>
            <a:ext cx="969168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450" y="3439089"/>
            <a:ext cx="1400175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2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R help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US" dirty="0" smtClean="0">
                <a:solidFill>
                  <a:srgbClr val="0070C0"/>
                </a:solidFill>
              </a:rPr>
              <a:t>This will return a list of all help files that contain the phrase “random sample”: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40" y="2486213"/>
            <a:ext cx="867727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99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R help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US" dirty="0" smtClean="0">
                <a:solidFill>
                  <a:srgbClr val="0070C0"/>
                </a:solidFill>
              </a:rPr>
              <a:t>Click on the page that looks the most appropriate: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42" y="1158328"/>
            <a:ext cx="7274805" cy="561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9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sample()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639468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US" dirty="0">
                <a:solidFill>
                  <a:srgbClr val="0070C0"/>
                </a:solidFill>
              </a:rPr>
              <a:t>Say you have a list of 100 participants and their </a:t>
            </a:r>
            <a:r>
              <a:rPr lang="en-US" dirty="0" smtClean="0">
                <a:solidFill>
                  <a:srgbClr val="0070C0"/>
                </a:solidFill>
              </a:rPr>
              <a:t>unique </a:t>
            </a:r>
            <a:r>
              <a:rPr lang="en-US" dirty="0">
                <a:solidFill>
                  <a:srgbClr val="0070C0"/>
                </a:solidFill>
              </a:rPr>
              <a:t>identifiers are simply 1 to 100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en-ZA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participants </a:t>
            </a:r>
            <a:r>
              <a:rPr lang="en-ZA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ZA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1:100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ZA" sz="1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2"/>
              </a:buClr>
              <a:buSzPct val="110000"/>
            </a:pPr>
            <a:r>
              <a:rPr lang="en-US" dirty="0">
                <a:solidFill>
                  <a:srgbClr val="0070C0"/>
                </a:solidFill>
              </a:rPr>
              <a:t>Randomly select 20 of the </a:t>
            </a:r>
            <a:r>
              <a:rPr lang="en-US" dirty="0" smtClean="0">
                <a:solidFill>
                  <a:srgbClr val="0070C0"/>
                </a:solidFill>
              </a:rPr>
              <a:t>100: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(participants</a:t>
            </a:r>
            <a:r>
              <a:rPr lang="fr-FR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20) 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76 57 56 50 53 28 34 20 49 22 96 70 100 73 79 92 62 38 94 </a:t>
            </a:r>
            <a:r>
              <a:rPr lang="fr-F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fr-FR" sz="1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(participants</a:t>
            </a:r>
            <a:r>
              <a:rPr lang="fr-FR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20) </a:t>
            </a:r>
            <a:endParaRPr lang="fr-FR" sz="1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23 </a:t>
            </a:r>
            <a:r>
              <a:rPr lang="fr-F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 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75 27 32 70 60 68 100 88 29 2 38 74 93 61 81 26 15 </a:t>
            </a:r>
            <a:r>
              <a:rPr lang="fr-F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(participants, 20) </a:t>
            </a:r>
            <a:endParaRPr lang="fr-FR" sz="1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23 14 100 10 51 37 75 30 81 15 57 17 61 45 83 25 65 41 6 36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1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sample()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7"/>
            <a:ext cx="8639468" cy="5559343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US" dirty="0" smtClean="0">
                <a:solidFill>
                  <a:srgbClr val="0070C0"/>
                </a:solidFill>
              </a:rPr>
              <a:t>What else can the </a:t>
            </a:r>
            <a:r>
              <a:rPr lang="en-US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sample() </a:t>
            </a:r>
            <a:r>
              <a:rPr lang="en-US" dirty="0" smtClean="0">
                <a:solidFill>
                  <a:srgbClr val="0070C0"/>
                </a:solidFill>
              </a:rPr>
              <a:t>function do?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fr-FR" sz="1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(participants</a:t>
            </a:r>
            <a:r>
              <a:rPr lang="fr-FR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20, replace = TRUE) 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en-Z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65 52 40 30 74 </a:t>
            </a:r>
            <a:r>
              <a:rPr lang="en-ZA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 </a:t>
            </a:r>
            <a:r>
              <a:rPr lang="en-Z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83 88 89 </a:t>
            </a:r>
            <a:r>
              <a:rPr lang="en-ZA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  <a:r>
              <a:rPr lang="en-Z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97 69 2 84 60 14 </a:t>
            </a:r>
            <a:r>
              <a:rPr lang="en-ZA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  <a:r>
              <a:rPr lang="en-Z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r>
              <a:rPr lang="en-Z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11 </a:t>
            </a:r>
            <a:r>
              <a:rPr lang="en-Z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fr-FR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(participants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20, replace = TRUE) 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pt-BR" sz="2000" dirty="0" smtClean="0"/>
              <a:t> 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pt-B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90 </a:t>
            </a:r>
            <a:r>
              <a:rPr lang="pt-B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97 75 17 99 16 22 74 95 48 71 91 14 60 29 56 63 </a:t>
            </a: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pt-BR" sz="1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en-ZA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weights &lt;- </a:t>
            </a:r>
            <a:r>
              <a:rPr lang="en-Z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c(rep(2,50),rep(1,50</a:t>
            </a:r>
            <a:r>
              <a:rPr lang="en-ZA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ZA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(participants, 20, 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73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75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59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 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91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92 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6 12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87 52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fr-FR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(participants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20, 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87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59 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93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60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77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78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90321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from the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 shortcut to help on a function</a:t>
            </a:r>
            <a:endParaRPr lang="en-US" dirty="0">
              <a:solidFill>
                <a:srgbClr val="0070C0"/>
              </a:solidFill>
            </a:endParaRPr>
          </a:p>
          <a:p>
            <a:pPr marL="39319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nameoffunction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9319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nameoffunction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If this doesn’t work, you can search for a topic like so:</a:t>
            </a:r>
          </a:p>
          <a:p>
            <a:pPr marL="39319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??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searchterm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To find the documentation for a package you have installed, enter the following:</a:t>
            </a:r>
          </a:p>
          <a:p>
            <a:pPr marL="39319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Library(help=“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package_name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61567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from the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\\146.232.92.214\ie_com\help_MA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8330"/>
            <a:ext cx="9086851" cy="496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22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5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31584</TotalTime>
  <Words>805</Words>
  <Application>Microsoft Office PowerPoint</Application>
  <PresentationFormat>On-screen Show (4:3)</PresentationFormat>
  <Paragraphs>186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      and          :   Getting HELP</vt:lpstr>
      <vt:lpstr>The R help files</vt:lpstr>
      <vt:lpstr>The R help files</vt:lpstr>
      <vt:lpstr>The R help files</vt:lpstr>
      <vt:lpstr>The R help files</vt:lpstr>
      <vt:lpstr>The sample() function</vt:lpstr>
      <vt:lpstr>The sample() function</vt:lpstr>
      <vt:lpstr>Help from the console</vt:lpstr>
      <vt:lpstr>Help from the console</vt:lpstr>
      <vt:lpstr>R-project.org</vt:lpstr>
      <vt:lpstr>R-project.org</vt:lpstr>
      <vt:lpstr>R-project.org</vt:lpstr>
      <vt:lpstr>Google Search</vt:lpstr>
      <vt:lpstr>stackoverflow.com</vt:lpstr>
      <vt:lpstr>r-bloggers.com</vt:lpstr>
      <vt:lpstr>Vignettes</vt:lpstr>
      <vt:lpstr>Tutorial</vt:lpstr>
      <vt:lpstr>Tutorial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and Visualisation in R</dc:title>
  <dc:creator>Roxanne Beauclair</dc:creator>
  <cp:lastModifiedBy>dave</cp:lastModifiedBy>
  <cp:revision>156</cp:revision>
  <dcterms:created xsi:type="dcterms:W3CDTF">2014-02-14T07:28:14Z</dcterms:created>
  <dcterms:modified xsi:type="dcterms:W3CDTF">2014-06-13T14:12:20Z</dcterms:modified>
</cp:coreProperties>
</file>