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34AEB-C3F1-452F-8A11-92E10FFE9BEE}" type="datetimeFigureOut">
              <a:rPr lang="en-ZA" smtClean="0"/>
              <a:t>2014-05-20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C6AE-CCA3-481F-B6BD-5FAA7A3709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2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9B68-0014-4D29-ABC1-A81882B82D75}" type="datetimeFigureOut">
              <a:rPr lang="en-ZA" smtClean="0"/>
              <a:t>2014-05-20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F8E7-8349-4243-B80C-356BB1ABAD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8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D012B20A-81E8-C944-A0DE-B0DB94049484}" type="datetimeFigureOut">
              <a:rPr lang="en-US" smtClean="0"/>
              <a:pPr/>
              <a:t>5/20/2014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6B38EB26-B52B-C24E-83CC-A2E17E0529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Calibri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Calibri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17381/help/library/graphics/help/p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3951"/>
            <a:ext cx="7654255" cy="3279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      and          :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Getting HELP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 descr="SACEM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50" y="5763471"/>
            <a:ext cx="3151350" cy="1096222"/>
          </a:xfrm>
          <a:prstGeom prst="rect">
            <a:avLst/>
          </a:prstGeom>
        </p:spPr>
      </p:pic>
      <p:pic>
        <p:nvPicPr>
          <p:cNvPr id="5" name="Picture 4" descr="R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6" y="1758328"/>
            <a:ext cx="1585069" cy="10567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09" y="1758328"/>
            <a:ext cx="1056026" cy="10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If you cannot find what you are looking for in the help files, go to the R website’s “Search” tab at:  </a:t>
            </a: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>
                <a:solidFill>
                  <a:srgbClr val="0070C0"/>
                </a:solidFill>
                <a:hlinkClick r:id="rId2"/>
              </a:rPr>
              <a:t>http://www.r-project.org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/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From here you can search in any of the four links provided, or you can perform a Google search.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05" y="5841499"/>
            <a:ext cx="3902985" cy="7115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146" idx="0"/>
          </p:cNvCxnSpPr>
          <p:nvPr/>
        </p:nvCxnSpPr>
        <p:spPr>
          <a:xfrm flipH="1" flipV="1">
            <a:off x="5743576" y="5495925"/>
            <a:ext cx="1168622" cy="345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This will do a Google like search within the R-project website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0" y="2133601"/>
            <a:ext cx="8598480" cy="38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4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also be brave and do a Google search, but be sure to add “in R” at the end of what ever you want to search.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178050"/>
            <a:ext cx="6699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0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stackoverflow.com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search or ask a R related question in the forum 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www.stackoverflow.com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070102"/>
            <a:ext cx="6780251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Go to the Help window in R Studio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" y="1815548"/>
            <a:ext cx="9000759" cy="47604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99652" y="3525078"/>
            <a:ext cx="3644348" cy="31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Type a keyword in the search block. Say you want to find out how to make a scatter plot: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39" y="2000251"/>
            <a:ext cx="7443101" cy="467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076163" y="2400300"/>
            <a:ext cx="969168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94" y="3048000"/>
            <a:ext cx="1571625" cy="51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This will return a list of all help files that contain the word scatter: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41" y="1624014"/>
            <a:ext cx="7287534" cy="505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To illustrate the navigation of the Help files, I will use the basic scatterplot function. 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027748"/>
            <a:ext cx="7177087" cy="473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9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“cars”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R </a:t>
            </a:r>
            <a:r>
              <a:rPr lang="en-ZA" dirty="0">
                <a:solidFill>
                  <a:srgbClr val="0070C0"/>
                </a:solidFill>
              </a:rPr>
              <a:t>has some build in datasets for illustrative purposes. Let's use the data set they use to illustrate the 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Z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ZA" dirty="0" smtClean="0">
                <a:solidFill>
                  <a:srgbClr val="0070C0"/>
                </a:solidFill>
              </a:rPr>
              <a:t>function</a:t>
            </a: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Load </a:t>
            </a:r>
            <a:r>
              <a:rPr lang="en-ZA" dirty="0">
                <a:solidFill>
                  <a:srgbClr val="0070C0"/>
                </a:solidFill>
              </a:rPr>
              <a:t>the cars dataset into your R session: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b="1" dirty="0" smtClean="0">
                <a:solidFill>
                  <a:srgbClr val="0070C0"/>
                </a:solidFill>
              </a:rPr>
              <a:t> </a:t>
            </a:r>
            <a:r>
              <a:rPr lang="en-ZA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data(cars)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View </a:t>
            </a:r>
            <a:r>
              <a:rPr lang="en-ZA" dirty="0">
                <a:solidFill>
                  <a:srgbClr val="0070C0"/>
                </a:solidFill>
              </a:rPr>
              <a:t>the dataset cars by clicking on it in the Environment window. The dataset has two variables </a:t>
            </a:r>
            <a:r>
              <a:rPr lang="en-ZA" dirty="0" smtClean="0">
                <a:solidFill>
                  <a:srgbClr val="0070C0"/>
                </a:solidFill>
              </a:rPr>
              <a:t>called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The </a:t>
            </a:r>
            <a:r>
              <a:rPr lang="en-ZA" dirty="0" smtClean="0">
                <a:solidFill>
                  <a:srgbClr val="0070C0"/>
                </a:solidFill>
              </a:rPr>
              <a:t>arguments </a:t>
            </a:r>
            <a:r>
              <a:rPr lang="en-ZA" dirty="0" smtClean="0">
                <a:solidFill>
                  <a:srgbClr val="0070C0"/>
                </a:solidFill>
              </a:rPr>
              <a:t>of </a:t>
            </a:r>
            <a:r>
              <a:rPr lang="en-ZA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ZA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ZA" dirty="0" smtClean="0">
                <a:solidFill>
                  <a:srgbClr val="0070C0"/>
                </a:solidFill>
              </a:rPr>
              <a:t>are </a:t>
            </a:r>
            <a:r>
              <a:rPr lang="en-ZA" dirty="0">
                <a:solidFill>
                  <a:srgbClr val="0070C0"/>
                </a:solidFill>
              </a:rPr>
              <a:t>the </a:t>
            </a:r>
            <a:r>
              <a:rPr lang="en-ZA" dirty="0" smtClean="0">
                <a:solidFill>
                  <a:srgbClr val="0070C0"/>
                </a:solidFill>
              </a:rPr>
              <a:t>values </a:t>
            </a: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For the cars dataset, we have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x</a:t>
            </a:r>
            <a:r>
              <a:rPr lang="en-ZA" dirty="0" smtClean="0">
                <a:solidFill>
                  <a:srgbClr val="0070C0"/>
                </a:solidFill>
              </a:rPr>
              <a:t> = speed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/>
              <a:t>y</a:t>
            </a:r>
            <a:r>
              <a:rPr lang="en-ZA" dirty="0" smtClean="0">
                <a:solidFill>
                  <a:srgbClr val="0070C0"/>
                </a:solidFill>
              </a:rPr>
              <a:t> = </a:t>
            </a:r>
            <a:r>
              <a:rPr lang="en-ZA" dirty="0" err="1" smtClean="0">
                <a:solidFill>
                  <a:srgbClr val="0070C0"/>
                </a:solidFill>
              </a:rPr>
              <a:t>dist</a:t>
            </a:r>
            <a:endParaRPr lang="en-ZA" dirty="0" smtClean="0">
              <a:solidFill>
                <a:srgbClr val="0070C0"/>
              </a:solidFill>
            </a:endParaRPr>
          </a:p>
          <a:p>
            <a:pPr lvl="1">
              <a:buClr>
                <a:schemeClr val="tx2"/>
              </a:buClr>
              <a:buSzPct val="110000"/>
            </a:pPr>
            <a:r>
              <a:rPr lang="en-ZA" dirty="0"/>
              <a:t>…</a:t>
            </a:r>
            <a:r>
              <a:rPr lang="en-ZA" dirty="0" smtClean="0">
                <a:solidFill>
                  <a:srgbClr val="0070C0"/>
                </a:solidFill>
              </a:rPr>
              <a:t> = ???</a:t>
            </a: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839" y="2204500"/>
            <a:ext cx="84193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x</a:t>
            </a:r>
            <a:r>
              <a:rPr lang="en-ZA" dirty="0"/>
              <a:t>	</a:t>
            </a:r>
            <a:r>
              <a:rPr lang="en-ZA" dirty="0" smtClean="0"/>
              <a:t>	the </a:t>
            </a:r>
            <a:r>
              <a:rPr lang="en-ZA" dirty="0"/>
              <a:t>coordinates of points in the plot. Alternatively, a single plotting </a:t>
            </a:r>
            <a:r>
              <a:rPr lang="en-ZA" dirty="0" smtClean="0"/>
              <a:t>				structure</a:t>
            </a:r>
            <a:r>
              <a:rPr lang="en-ZA" dirty="0"/>
              <a:t>, function or any R object with a plot method can be provided.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y	</a:t>
            </a:r>
            <a:r>
              <a:rPr lang="en-ZA" dirty="0" smtClean="0"/>
              <a:t>	the </a:t>
            </a:r>
            <a:r>
              <a:rPr lang="en-ZA" dirty="0"/>
              <a:t>y coordinates of points in the plot, optional if x is an appropriate </a:t>
            </a:r>
            <a:r>
              <a:rPr lang="en-ZA" dirty="0" smtClean="0"/>
              <a:t>				structure.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…	</a:t>
            </a:r>
            <a:r>
              <a:rPr lang="en-ZA" dirty="0"/>
              <a:t>	Arguments to be passed to methods, such as graphical </a:t>
            </a:r>
            <a:r>
              <a:rPr lang="en-ZA" dirty="0" smtClean="0"/>
              <a:t>parameters				(</a:t>
            </a:r>
            <a:r>
              <a:rPr lang="en-ZA" dirty="0"/>
              <a:t>see par).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 rot="10800000" flipV="1">
            <a:off x="2955235" y="1684895"/>
            <a:ext cx="1643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plot(x, y, ...)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The “</a:t>
            </a:r>
            <a:r>
              <a:rPr lang="en-ZA" sz="2800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  <a:r>
              <a:rPr lang="en-ZA" dirty="0" smtClean="0">
                <a:solidFill>
                  <a:srgbClr val="0070C0"/>
                </a:solidFill>
              </a:rPr>
              <a:t>” are additional arguments that we use to complete our graph/plot. These include: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type:	the type of plot to be drawn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main:	</a:t>
            </a:r>
            <a:r>
              <a:rPr lang="en-ZA" dirty="0"/>
              <a:t>an overall title for the plot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sub:	</a:t>
            </a:r>
            <a:r>
              <a:rPr lang="en-ZA" dirty="0"/>
              <a:t>a sub title for the plot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err="1" smtClean="0"/>
              <a:t>xlab</a:t>
            </a:r>
            <a:r>
              <a:rPr lang="en-ZA" dirty="0" smtClean="0"/>
              <a:t>:	</a:t>
            </a:r>
            <a:r>
              <a:rPr lang="en-ZA" dirty="0"/>
              <a:t>a title for the x axis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err="1" smtClean="0"/>
              <a:t>ylab</a:t>
            </a:r>
            <a:r>
              <a:rPr lang="en-ZA" dirty="0" smtClean="0"/>
              <a:t>:	</a:t>
            </a:r>
            <a:r>
              <a:rPr lang="en-ZA" dirty="0"/>
              <a:t>a title for the y axis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asp:	</a:t>
            </a:r>
            <a:r>
              <a:rPr lang="en-ZA" dirty="0"/>
              <a:t>the </a:t>
            </a:r>
            <a:r>
              <a:rPr lang="en-ZA" i="1" dirty="0"/>
              <a:t>y/x</a:t>
            </a:r>
            <a:r>
              <a:rPr lang="en-ZA" dirty="0"/>
              <a:t> aspect </a:t>
            </a:r>
            <a:r>
              <a:rPr lang="en-ZA" dirty="0" smtClean="0"/>
              <a:t>ratio</a:t>
            </a:r>
          </a:p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For more graphical parameters, search “</a:t>
            </a:r>
            <a:r>
              <a:rPr lang="en-ZA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hlinkClick r:id="rId2"/>
              </a:rPr>
              <a:t>par</a:t>
            </a:r>
            <a:r>
              <a:rPr lang="en-ZA" dirty="0" smtClean="0">
                <a:solidFill>
                  <a:srgbClr val="0070C0"/>
                </a:solidFill>
              </a:rPr>
              <a:t>”</a:t>
            </a:r>
          </a:p>
          <a:p>
            <a:pPr>
              <a:buClr>
                <a:schemeClr val="tx2"/>
              </a:buClr>
              <a:buSzPct val="110000"/>
            </a:pPr>
            <a:r>
              <a:rPr lang="en-ZA" dirty="0">
                <a:solidFill>
                  <a:srgbClr val="0070C0"/>
                </a:solidFill>
              </a:rPr>
              <a:t> </a:t>
            </a:r>
            <a:r>
              <a:rPr lang="en-ZA" dirty="0" smtClean="0">
                <a:solidFill>
                  <a:srgbClr val="0070C0"/>
                </a:solidFill>
              </a:rPr>
              <a:t>All the above is found in the help section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39" y="1151377"/>
            <a:ext cx="8229600" cy="2291964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70C0"/>
                </a:solidFill>
              </a:rPr>
              <a:t>Load </a:t>
            </a:r>
            <a:r>
              <a:rPr lang="en-ZA" dirty="0">
                <a:solidFill>
                  <a:srgbClr val="0070C0"/>
                </a:solidFill>
              </a:rPr>
              <a:t>the cars dataset into your R </a:t>
            </a:r>
            <a:r>
              <a:rPr lang="en-ZA" dirty="0" smtClean="0">
                <a:solidFill>
                  <a:srgbClr val="0070C0"/>
                </a:solidFill>
              </a:rPr>
              <a:t>session:</a:t>
            </a:r>
          </a:p>
          <a:p>
            <a:pPr marL="393192" lvl="1" indent="0">
              <a:buNone/>
            </a:pPr>
            <a:r>
              <a:rPr lang="en-ZA" sz="1800" dirty="0">
                <a:latin typeface="+mn-lt"/>
              </a:rPr>
              <a:t>data(cars)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Plot </a:t>
            </a:r>
            <a:r>
              <a:rPr lang="en-ZA" dirty="0">
                <a:solidFill>
                  <a:srgbClr val="0070C0"/>
                </a:solidFill>
              </a:rPr>
              <a:t>speed on the x-axis and distance on the y-axis</a:t>
            </a:r>
          </a:p>
          <a:p>
            <a:pPr marL="393192" lvl="1" indent="0">
              <a:buNone/>
            </a:pPr>
            <a:r>
              <a:rPr lang="en-ZA" sz="1800" dirty="0">
                <a:latin typeface="+mn-lt"/>
              </a:rPr>
              <a:t>plot(</a:t>
            </a:r>
            <a:r>
              <a:rPr lang="en-ZA" sz="1800" dirty="0" err="1">
                <a:latin typeface="+mn-lt"/>
              </a:rPr>
              <a:t>cars$speed</a:t>
            </a:r>
            <a:r>
              <a:rPr lang="en-ZA" sz="1800" dirty="0">
                <a:latin typeface="+mn-lt"/>
              </a:rPr>
              <a:t>, </a:t>
            </a:r>
            <a:r>
              <a:rPr lang="en-ZA" sz="1800" dirty="0" err="1">
                <a:latin typeface="+mn-lt"/>
              </a:rPr>
              <a:t>cars$dist</a:t>
            </a:r>
            <a:r>
              <a:rPr lang="en-ZA" sz="1800" dirty="0">
                <a:latin typeface="+mn-lt"/>
              </a:rPr>
              <a:t>)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Add </a:t>
            </a:r>
            <a:r>
              <a:rPr lang="en-ZA" dirty="0">
                <a:solidFill>
                  <a:srgbClr val="0070C0"/>
                </a:solidFill>
              </a:rPr>
              <a:t>graphical </a:t>
            </a:r>
            <a:r>
              <a:rPr lang="en-ZA" dirty="0" smtClean="0">
                <a:solidFill>
                  <a:srgbClr val="0070C0"/>
                </a:solidFill>
              </a:rPr>
              <a:t>parameters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4840" y="2421"/>
            <a:ext cx="84193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dirty="0" smtClean="0"/>
              <a:t>Example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" y="3449967"/>
            <a:ext cx="4518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 indent="0">
              <a:buNone/>
            </a:pPr>
            <a:r>
              <a:rPr lang="en-ZA" dirty="0"/>
              <a:t>plot(x=</a:t>
            </a:r>
            <a:r>
              <a:rPr lang="en-ZA" dirty="0" err="1"/>
              <a:t>cars$speed</a:t>
            </a:r>
            <a:r>
              <a:rPr lang="en-ZA" dirty="0"/>
              <a:t>, y=</a:t>
            </a:r>
            <a:r>
              <a:rPr lang="en-ZA" dirty="0" err="1"/>
              <a:t>cars$dist</a:t>
            </a:r>
            <a:r>
              <a:rPr lang="en-ZA" dirty="0"/>
              <a:t>,</a:t>
            </a:r>
          </a:p>
          <a:p>
            <a:pPr marL="393192" lvl="1" indent="0">
              <a:buNone/>
            </a:pPr>
            <a:r>
              <a:rPr lang="en-ZA" dirty="0"/>
              <a:t>	type = “l”</a:t>
            </a:r>
          </a:p>
          <a:p>
            <a:pPr marL="393192" lvl="1" indent="0">
              <a:buNone/>
            </a:pPr>
            <a:r>
              <a:rPr lang="en-ZA" dirty="0"/>
              <a:t>	 </a:t>
            </a:r>
            <a:r>
              <a:rPr lang="en-ZA" dirty="0" err="1"/>
              <a:t>xlab</a:t>
            </a:r>
            <a:r>
              <a:rPr lang="en-ZA" dirty="0"/>
              <a:t>="speed", </a:t>
            </a:r>
            <a:r>
              <a:rPr lang="en-ZA" dirty="0" err="1"/>
              <a:t>ylab</a:t>
            </a:r>
            <a:r>
              <a:rPr lang="en-ZA" dirty="0"/>
              <a:t>="distance“,</a:t>
            </a:r>
          </a:p>
          <a:p>
            <a:pPr marL="393192" lvl="1" indent="0">
              <a:buNone/>
            </a:pPr>
            <a:r>
              <a:rPr lang="en-ZA" dirty="0"/>
              <a:t>	 main = “Distance vs Speed”)</a:t>
            </a:r>
          </a:p>
          <a:p>
            <a:pPr marL="393192" lvl="1" indent="0">
              <a:buNone/>
            </a:pP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105" y="3203485"/>
            <a:ext cx="5352381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5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25414</TotalTime>
  <Words>342</Words>
  <Application>Microsoft Office PowerPoint</Application>
  <PresentationFormat>On-screen Show (4:3)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Calibri</vt:lpstr>
      <vt:lpstr>Constantia</vt:lpstr>
      <vt:lpstr>Courier New</vt:lpstr>
      <vt:lpstr>Wingdings 2</vt:lpstr>
      <vt:lpstr>Flow</vt:lpstr>
      <vt:lpstr>      and          :   Getting HELP</vt:lpstr>
      <vt:lpstr>The R help files</vt:lpstr>
      <vt:lpstr>The R help files</vt:lpstr>
      <vt:lpstr>The R help files</vt:lpstr>
      <vt:lpstr>The R help files</vt:lpstr>
      <vt:lpstr>The “cars” dataset</vt:lpstr>
      <vt:lpstr>The plot() function</vt:lpstr>
      <vt:lpstr>The plot() function</vt:lpstr>
      <vt:lpstr>PowerPoint Presentation</vt:lpstr>
      <vt:lpstr>R-project.org</vt:lpstr>
      <vt:lpstr>R-project.org</vt:lpstr>
      <vt:lpstr>R-project.org</vt:lpstr>
      <vt:lpstr>Google Search</vt:lpstr>
      <vt:lpstr>stackoverflow.com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Visualisation in R</dc:title>
  <dc:creator>Roxanne Beauclair</dc:creator>
  <cp:lastModifiedBy>Faikah Bruce</cp:lastModifiedBy>
  <cp:revision>128</cp:revision>
  <dcterms:created xsi:type="dcterms:W3CDTF">2014-02-14T07:28:14Z</dcterms:created>
  <dcterms:modified xsi:type="dcterms:W3CDTF">2014-05-20T10:49:03Z</dcterms:modified>
</cp:coreProperties>
</file>