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5.xml"/><Relationship Id="rId22" Type="http://schemas.openxmlformats.org/officeDocument/2006/relationships/font" Target="fonts/Average-regular.fntdata"/><Relationship Id="rId10" Type="http://schemas.openxmlformats.org/officeDocument/2006/relationships/slide" Target="slides/slide4.xml"/><Relationship Id="rId21" Type="http://schemas.openxmlformats.org/officeDocument/2006/relationships/font" Target="fonts/Lato-boldItalic.fntdata"/><Relationship Id="rId13" Type="http://schemas.openxmlformats.org/officeDocument/2006/relationships/slide" Target="slides/slide7.xml"/><Relationship Id="rId24" Type="http://schemas.openxmlformats.org/officeDocument/2006/relationships/font" Target="fonts/Oswald-bold.fntdata"/><Relationship Id="rId12" Type="http://schemas.openxmlformats.org/officeDocument/2006/relationships/slide" Target="slides/slide6.xml"/><Relationship Id="rId23" Type="http://schemas.openxmlformats.org/officeDocument/2006/relationships/font" Target="fonts/Oswald-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Master" Target="slideMasters/slideMaster2.xml"/><Relationship Id="rId19" Type="http://schemas.openxmlformats.org/officeDocument/2006/relationships/font" Target="fonts/Lato-bold.fntdata"/><Relationship Id="rId6" Type="http://schemas.openxmlformats.org/officeDocument/2006/relationships/notesMaster" Target="notesMasters/notesMaster1.xml"/><Relationship Id="rId18"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1e14522f6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1e14522f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1e14522f6_0_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1e14522f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1e14522f6_0_2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1e14522f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1e14522f6_0_2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1e14522f6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933f42c3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933f42c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933f42bcc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933f42bc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9" name="Shape 59"/>
        <p:cNvGrpSpPr/>
        <p:nvPr/>
      </p:nvGrpSpPr>
      <p:grpSpPr>
        <a:xfrm>
          <a:off x="0" y="0"/>
          <a:ext cx="0" cy="0"/>
          <a:chOff x="0" y="0"/>
          <a:chExt cx="0" cy="0"/>
        </a:xfrm>
      </p:grpSpPr>
      <p:cxnSp>
        <p:nvCxnSpPr>
          <p:cNvPr id="60" name="Google Shape;60;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1" name="Google Shape;61;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2" name="Google Shape;62;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63" name="Google Shape;63;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4" name="Google Shape;64;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5" name="Google Shape;65;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6" name="Shape 66"/>
        <p:cNvGrpSpPr/>
        <p:nvPr/>
      </p:nvGrpSpPr>
      <p:grpSpPr>
        <a:xfrm>
          <a:off x="0" y="0"/>
          <a:ext cx="0" cy="0"/>
          <a:chOff x="0" y="0"/>
          <a:chExt cx="0" cy="0"/>
        </a:xfrm>
      </p:grpSpPr>
      <p:cxnSp>
        <p:nvCxnSpPr>
          <p:cNvPr id="67" name="Google Shape;67;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68" name="Google Shape;68;p1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69" name="Google Shape;69;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70" name="Google Shape;70;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cxnSp>
        <p:nvCxnSpPr>
          <p:cNvPr id="72" name="Google Shape;72;p1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73" name="Google Shape;73;p1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74" name="Google Shape;74;p1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5" name="Google Shape;75;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7" name="Google Shape;77;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cxnSp>
        <p:nvCxnSpPr>
          <p:cNvPr id="79" name="Google Shape;79;p1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80" name="Google Shape;80;p1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81" name="Google Shape;81;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2" name="Google Shape;82;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4" name="Google Shape;84;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5" name="Google Shape;85;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 name="Shape 89"/>
        <p:cNvGrpSpPr/>
        <p:nvPr/>
      </p:nvGrpSpPr>
      <p:grpSpPr>
        <a:xfrm>
          <a:off x="0" y="0"/>
          <a:ext cx="0" cy="0"/>
          <a:chOff x="0" y="0"/>
          <a:chExt cx="0" cy="0"/>
        </a:xfrm>
      </p:grpSpPr>
      <p:cxnSp>
        <p:nvCxnSpPr>
          <p:cNvPr id="90" name="Google Shape;90;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91" name="Google Shape;91;p19"/>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2" name="Google Shape;92;p19"/>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3" name="Google Shape;93;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94" name="Shape 94"/>
        <p:cNvGrpSpPr/>
        <p:nvPr/>
      </p:nvGrpSpPr>
      <p:grpSpPr>
        <a:xfrm>
          <a:off x="0" y="0"/>
          <a:ext cx="0" cy="0"/>
          <a:chOff x="0" y="0"/>
          <a:chExt cx="0" cy="0"/>
        </a:xfrm>
      </p:grpSpPr>
      <p:cxnSp>
        <p:nvCxnSpPr>
          <p:cNvPr id="95" name="Google Shape;95;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96" name="Google Shape;96;p20"/>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7" name="Google Shape;97;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1" name="Google Shape;101;p21"/>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02" name="Google Shape;102;p21"/>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3" name="Google Shape;103;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04" name="Google Shape;104;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cxnSp>
        <p:nvCxnSpPr>
          <p:cNvPr id="106" name="Google Shape;106;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7" name="Google Shape;107;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8" name="Google Shape;108;p2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9" name="Google Shape;109;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0" name="Shape 110"/>
        <p:cNvGrpSpPr/>
        <p:nvPr/>
      </p:nvGrpSpPr>
      <p:grpSpPr>
        <a:xfrm>
          <a:off x="0" y="0"/>
          <a:ext cx="0" cy="0"/>
          <a:chOff x="0" y="0"/>
          <a:chExt cx="0" cy="0"/>
        </a:xfrm>
      </p:grpSpPr>
      <p:cxnSp>
        <p:nvCxnSpPr>
          <p:cNvPr id="111" name="Google Shape;111;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12" name="Google Shape;112;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13" name="Google Shape;113;p2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14" name="Google Shape;114;p23"/>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5" name="Google Shape;115;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
        <p:nvSpPr>
          <p:cNvPr id="117" name="Google Shape;117;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7" name="Google Shape;57;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58" name="Google Shape;58;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Group Project </a:t>
            </a:r>
            <a:endParaRPr/>
          </a:p>
        </p:txBody>
      </p:sp>
      <p:sp>
        <p:nvSpPr>
          <p:cNvPr id="123" name="Google Shape;123;p25"/>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Presented by</a:t>
            </a:r>
            <a:endParaRPr sz="1400"/>
          </a:p>
          <a:p>
            <a:pPr indent="0" lvl="0" marL="0" rtl="0" algn="ctr">
              <a:spcBef>
                <a:spcPts val="0"/>
              </a:spcBef>
              <a:spcAft>
                <a:spcPts val="0"/>
              </a:spcAft>
              <a:buNone/>
            </a:pPr>
            <a:r>
              <a:rPr lang="en" sz="3700"/>
              <a:t>four-cados</a:t>
            </a:r>
            <a:endParaRPr sz="3700"/>
          </a:p>
          <a:p>
            <a:pPr indent="0" lvl="0" marL="0" rtl="0" algn="ctr">
              <a:spcBef>
                <a:spcPts val="0"/>
              </a:spcBef>
              <a:spcAft>
                <a:spcPts val="0"/>
              </a:spcAft>
              <a:buNone/>
            </a:pPr>
            <a:r>
              <a:rPr lang="en" sz="1400"/>
              <a:t>Amelin, Andreja, David and Subba</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7" name="Shape 127"/>
        <p:cNvGrpSpPr/>
        <p:nvPr/>
      </p:nvGrpSpPr>
      <p:grpSpPr>
        <a:xfrm>
          <a:off x="0" y="0"/>
          <a:ext cx="0" cy="0"/>
          <a:chOff x="0" y="0"/>
          <a:chExt cx="0" cy="0"/>
        </a:xfrm>
      </p:grpSpPr>
      <p:pic>
        <p:nvPicPr>
          <p:cNvPr id="128" name="Google Shape;128;p26"/>
          <p:cNvPicPr preferRelativeResize="0"/>
          <p:nvPr/>
        </p:nvPicPr>
        <p:blipFill>
          <a:blip r:embed="rId3">
            <a:alphaModFix/>
          </a:blip>
          <a:stretch>
            <a:fillRect/>
          </a:stretch>
        </p:blipFill>
        <p:spPr>
          <a:xfrm>
            <a:off x="6968500" y="3140275"/>
            <a:ext cx="1784475" cy="1418575"/>
          </a:xfrm>
          <a:prstGeom prst="rect">
            <a:avLst/>
          </a:prstGeom>
          <a:noFill/>
          <a:ln>
            <a:noFill/>
          </a:ln>
        </p:spPr>
      </p:pic>
      <p:sp>
        <p:nvSpPr>
          <p:cNvPr id="129" name="Google Shape;129;p26"/>
          <p:cNvSpPr/>
          <p:nvPr/>
        </p:nvSpPr>
        <p:spPr>
          <a:xfrm>
            <a:off x="458850" y="1990800"/>
            <a:ext cx="6320100" cy="2124000"/>
          </a:xfrm>
          <a:prstGeom prst="rect">
            <a:avLst/>
          </a:prstGeom>
          <a:solidFill>
            <a:srgbClr val="274E13">
              <a:alpha val="2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274E13"/>
              </a:solidFill>
              <a:latin typeface="Lato"/>
              <a:ea typeface="Lato"/>
              <a:cs typeface="Lato"/>
              <a:sym typeface="Lato"/>
            </a:endParaRPr>
          </a:p>
          <a:p>
            <a:pPr indent="0" lvl="0" marL="0" rtl="0" algn="l">
              <a:lnSpc>
                <a:spcPct val="115000"/>
              </a:lnSpc>
              <a:spcBef>
                <a:spcPts val="1600"/>
              </a:spcBef>
              <a:spcAft>
                <a:spcPts val="0"/>
              </a:spcAft>
              <a:buNone/>
            </a:pPr>
            <a:r>
              <a:t/>
            </a:r>
            <a:endParaRPr sz="1800">
              <a:latin typeface="Average"/>
              <a:ea typeface="Average"/>
              <a:cs typeface="Average"/>
              <a:sym typeface="Average"/>
            </a:endParaRPr>
          </a:p>
          <a:p>
            <a:pPr indent="0" lvl="0" marL="0" rtl="0" algn="l">
              <a:lnSpc>
                <a:spcPct val="115000"/>
              </a:lnSpc>
              <a:spcBef>
                <a:spcPts val="1600"/>
              </a:spcBef>
              <a:spcAft>
                <a:spcPts val="0"/>
              </a:spcAft>
              <a:buNone/>
            </a:pPr>
            <a:r>
              <a:t/>
            </a:r>
            <a:endParaRPr sz="1800">
              <a:latin typeface="Average"/>
              <a:ea typeface="Average"/>
              <a:cs typeface="Average"/>
              <a:sym typeface="Average"/>
            </a:endParaRPr>
          </a:p>
          <a:p>
            <a:pPr indent="0" lvl="0" marL="457200" rtl="0" algn="l">
              <a:lnSpc>
                <a:spcPct val="115000"/>
              </a:lnSpc>
              <a:spcBef>
                <a:spcPts val="1600"/>
              </a:spcBef>
              <a:spcAft>
                <a:spcPts val="0"/>
              </a:spcAft>
              <a:buNone/>
            </a:pPr>
            <a:r>
              <a:t/>
            </a:r>
            <a:endParaRPr sz="1700">
              <a:solidFill>
                <a:schemeClr val="dk2"/>
              </a:solidFill>
              <a:latin typeface="Average"/>
              <a:ea typeface="Average"/>
              <a:cs typeface="Average"/>
              <a:sym typeface="Average"/>
            </a:endParaRPr>
          </a:p>
          <a:p>
            <a:pPr indent="-342900" lvl="0" marL="457200" rtl="0" algn="l">
              <a:lnSpc>
                <a:spcPct val="115000"/>
              </a:lnSpc>
              <a:spcBef>
                <a:spcPts val="0"/>
              </a:spcBef>
              <a:spcAft>
                <a:spcPts val="0"/>
              </a:spcAft>
              <a:buSzPts val="1800"/>
              <a:buFont typeface="Average"/>
              <a:buChar char="-"/>
            </a:pPr>
            <a:r>
              <a:rPr lang="en" sz="1700">
                <a:solidFill>
                  <a:schemeClr val="dk2"/>
                </a:solidFill>
                <a:latin typeface="Average"/>
                <a:ea typeface="Average"/>
                <a:cs typeface="Average"/>
                <a:sym typeface="Average"/>
              </a:rPr>
              <a:t>Interest in </a:t>
            </a:r>
            <a:r>
              <a:rPr b="1" lang="en" sz="1700">
                <a:solidFill>
                  <a:schemeClr val="dk2"/>
                </a:solidFill>
                <a:latin typeface="Average"/>
                <a:ea typeface="Average"/>
                <a:cs typeface="Average"/>
                <a:sym typeface="Average"/>
              </a:rPr>
              <a:t>forecasting prices</a:t>
            </a:r>
            <a:r>
              <a:rPr lang="en" sz="1700">
                <a:solidFill>
                  <a:schemeClr val="dk2"/>
                </a:solidFill>
                <a:latin typeface="Average"/>
                <a:ea typeface="Average"/>
                <a:cs typeface="Average"/>
                <a:sym typeface="Average"/>
              </a:rPr>
              <a:t>.</a:t>
            </a:r>
            <a:endParaRPr sz="1700">
              <a:solidFill>
                <a:schemeClr val="dk2"/>
              </a:solidFill>
              <a:latin typeface="Average"/>
              <a:ea typeface="Average"/>
              <a:cs typeface="Average"/>
              <a:sym typeface="Average"/>
            </a:endParaRPr>
          </a:p>
          <a:p>
            <a:pPr indent="-342900" lvl="0" marL="457200" rtl="0" algn="l">
              <a:lnSpc>
                <a:spcPct val="115000"/>
              </a:lnSpc>
              <a:spcBef>
                <a:spcPts val="0"/>
              </a:spcBef>
              <a:spcAft>
                <a:spcPts val="0"/>
              </a:spcAft>
              <a:buSzPts val="1800"/>
              <a:buFont typeface="Average"/>
              <a:buChar char="-"/>
            </a:pPr>
            <a:r>
              <a:rPr lang="en" sz="1700">
                <a:solidFill>
                  <a:schemeClr val="dk2"/>
                </a:solidFill>
                <a:latin typeface="Average"/>
                <a:ea typeface="Average"/>
                <a:cs typeface="Average"/>
                <a:sym typeface="Average"/>
              </a:rPr>
              <a:t>Interest in </a:t>
            </a:r>
            <a:r>
              <a:rPr b="1" lang="en" sz="1700">
                <a:solidFill>
                  <a:schemeClr val="dk2"/>
                </a:solidFill>
                <a:latin typeface="Average"/>
                <a:ea typeface="Average"/>
                <a:cs typeface="Average"/>
                <a:sym typeface="Average"/>
              </a:rPr>
              <a:t>price trends</a:t>
            </a:r>
            <a:r>
              <a:rPr lang="en" sz="1700">
                <a:solidFill>
                  <a:schemeClr val="dk2"/>
                </a:solidFill>
                <a:latin typeface="Average"/>
                <a:ea typeface="Average"/>
                <a:cs typeface="Average"/>
                <a:sym typeface="Average"/>
              </a:rPr>
              <a:t> (this topic happened to have diverse datasets and interesting background).</a:t>
            </a:r>
            <a:endParaRPr sz="1700">
              <a:solidFill>
                <a:schemeClr val="dk2"/>
              </a:solidFill>
              <a:latin typeface="Average"/>
              <a:ea typeface="Average"/>
              <a:cs typeface="Average"/>
              <a:sym typeface="Average"/>
            </a:endParaRPr>
          </a:p>
          <a:p>
            <a:pPr indent="-342900" lvl="0" marL="457200" rtl="0" algn="l">
              <a:lnSpc>
                <a:spcPct val="115000"/>
              </a:lnSpc>
              <a:spcBef>
                <a:spcPts val="0"/>
              </a:spcBef>
              <a:spcAft>
                <a:spcPts val="0"/>
              </a:spcAft>
              <a:buSzPts val="1800"/>
              <a:buFont typeface="Average"/>
              <a:buChar char="-"/>
            </a:pPr>
            <a:r>
              <a:rPr lang="en" sz="1700">
                <a:solidFill>
                  <a:schemeClr val="dk2"/>
                </a:solidFill>
                <a:latin typeface="Average"/>
                <a:ea typeface="Average"/>
                <a:cs typeface="Average"/>
                <a:sym typeface="Average"/>
              </a:rPr>
              <a:t>Interest in investigating what is </a:t>
            </a:r>
            <a:r>
              <a:rPr b="1" lang="en" sz="1700">
                <a:solidFill>
                  <a:schemeClr val="dk2"/>
                </a:solidFill>
                <a:latin typeface="Average"/>
                <a:ea typeface="Average"/>
                <a:cs typeface="Average"/>
                <a:sym typeface="Average"/>
              </a:rPr>
              <a:t>affecting prices</a:t>
            </a:r>
            <a:r>
              <a:rPr lang="en" sz="1700">
                <a:solidFill>
                  <a:schemeClr val="dk2"/>
                </a:solidFill>
                <a:latin typeface="Average"/>
                <a:ea typeface="Average"/>
                <a:cs typeface="Average"/>
                <a:sym typeface="Average"/>
              </a:rPr>
              <a:t>.</a:t>
            </a:r>
            <a:endParaRPr sz="1700">
              <a:solidFill>
                <a:schemeClr val="dk2"/>
              </a:solidFill>
              <a:latin typeface="Average"/>
              <a:ea typeface="Average"/>
              <a:cs typeface="Average"/>
              <a:sym typeface="Average"/>
            </a:endParaRPr>
          </a:p>
          <a:p>
            <a:pPr indent="-342900" lvl="0" marL="457200" rtl="0" algn="l">
              <a:lnSpc>
                <a:spcPct val="115000"/>
              </a:lnSpc>
              <a:spcBef>
                <a:spcPts val="0"/>
              </a:spcBef>
              <a:spcAft>
                <a:spcPts val="0"/>
              </a:spcAft>
              <a:buSzPts val="1800"/>
              <a:buFont typeface="Average"/>
              <a:buChar char="-"/>
            </a:pPr>
            <a:r>
              <a:rPr lang="en" sz="1700">
                <a:solidFill>
                  <a:schemeClr val="dk2"/>
                </a:solidFill>
                <a:latin typeface="Average"/>
                <a:ea typeface="Average"/>
                <a:cs typeface="Average"/>
                <a:sym typeface="Average"/>
              </a:rPr>
              <a:t>Interest in health benefits of avocados (TBD). </a:t>
            </a:r>
            <a:endParaRPr sz="1600">
              <a:latin typeface="Average"/>
              <a:ea typeface="Average"/>
              <a:cs typeface="Average"/>
              <a:sym typeface="Average"/>
            </a:endParaRPr>
          </a:p>
          <a:p>
            <a:pPr indent="0" lvl="0" marL="0" rtl="0" algn="l">
              <a:lnSpc>
                <a:spcPct val="115000"/>
              </a:lnSpc>
              <a:spcBef>
                <a:spcPts val="0"/>
              </a:spcBef>
              <a:spcAft>
                <a:spcPts val="0"/>
              </a:spcAft>
              <a:buNone/>
            </a:pPr>
            <a:r>
              <a:t/>
            </a:r>
            <a:endParaRPr sz="1800">
              <a:latin typeface="Average"/>
              <a:ea typeface="Average"/>
              <a:cs typeface="Average"/>
              <a:sym typeface="Average"/>
            </a:endParaRPr>
          </a:p>
          <a:p>
            <a:pPr indent="0" lvl="0" marL="457200" rtl="0" algn="l">
              <a:spcBef>
                <a:spcPts val="1600"/>
              </a:spcBef>
              <a:spcAft>
                <a:spcPts val="0"/>
              </a:spcAft>
              <a:buNone/>
            </a:pPr>
            <a:r>
              <a:t/>
            </a:r>
            <a:endParaRPr sz="1800">
              <a:solidFill>
                <a:schemeClr val="dk2"/>
              </a:solidFill>
              <a:latin typeface="Average"/>
              <a:ea typeface="Average"/>
              <a:cs typeface="Average"/>
              <a:sym typeface="Average"/>
            </a:endParaRPr>
          </a:p>
          <a:p>
            <a:pPr indent="0" lvl="0" marL="0" rtl="0" algn="l">
              <a:spcBef>
                <a:spcPts val="1600"/>
              </a:spcBef>
              <a:spcAft>
                <a:spcPts val="1600"/>
              </a:spcAft>
              <a:buNone/>
            </a:pPr>
            <a:r>
              <a:t/>
            </a:r>
            <a:endParaRPr sz="5200">
              <a:solidFill>
                <a:srgbClr val="274E13"/>
              </a:solidFill>
              <a:latin typeface="Oswald"/>
              <a:ea typeface="Oswald"/>
              <a:cs typeface="Oswald"/>
              <a:sym typeface="Oswald"/>
            </a:endParaRPr>
          </a:p>
        </p:txBody>
      </p:sp>
      <p:sp>
        <p:nvSpPr>
          <p:cNvPr id="130" name="Google Shape;130;p26"/>
          <p:cNvSpPr txBox="1"/>
          <p:nvPr/>
        </p:nvSpPr>
        <p:spPr>
          <a:xfrm>
            <a:off x="717875" y="747450"/>
            <a:ext cx="6250500" cy="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300">
                <a:solidFill>
                  <a:srgbClr val="274E13"/>
                </a:solidFill>
                <a:latin typeface="Oswald"/>
                <a:ea typeface="Oswald"/>
                <a:cs typeface="Oswald"/>
                <a:sym typeface="Oswald"/>
              </a:rPr>
              <a:t>Selected Topic</a:t>
            </a:r>
            <a:r>
              <a:rPr lang="en" sz="3100">
                <a:solidFill>
                  <a:srgbClr val="274E13"/>
                </a:solidFill>
                <a:latin typeface="Oswald"/>
                <a:ea typeface="Oswald"/>
                <a:cs typeface="Oswald"/>
                <a:sym typeface="Oswald"/>
              </a:rPr>
              <a:t> </a:t>
            </a:r>
            <a:r>
              <a:rPr lang="en" sz="3300">
                <a:solidFill>
                  <a:srgbClr val="274E13"/>
                </a:solidFill>
                <a:latin typeface="Oswald"/>
                <a:ea typeface="Oswald"/>
                <a:cs typeface="Oswald"/>
                <a:sym typeface="Oswald"/>
              </a:rPr>
              <a:t>Avocado Prices</a:t>
            </a:r>
            <a:endParaRPr sz="3300">
              <a:solidFill>
                <a:srgbClr val="274E13"/>
              </a:solidFill>
              <a:latin typeface="Oswald"/>
              <a:ea typeface="Oswald"/>
              <a:cs typeface="Oswald"/>
              <a:sym typeface="Oswald"/>
            </a:endParaRPr>
          </a:p>
          <a:p>
            <a:pPr indent="0" lvl="0" marL="0" rtl="0" algn="l">
              <a:lnSpc>
                <a:spcPct val="115000"/>
              </a:lnSpc>
              <a:spcBef>
                <a:spcPts val="1600"/>
              </a:spcBef>
              <a:spcAft>
                <a:spcPts val="0"/>
              </a:spcAft>
              <a:buNone/>
            </a:pPr>
            <a:r>
              <a:rPr lang="en" sz="1700">
                <a:solidFill>
                  <a:schemeClr val="dk2"/>
                </a:solidFill>
                <a:latin typeface="Average"/>
                <a:ea typeface="Average"/>
                <a:cs typeface="Average"/>
                <a:sym typeface="Average"/>
              </a:rPr>
              <a:t>Why this topic?</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pic>
        <p:nvPicPr>
          <p:cNvPr id="135" name="Google Shape;135;p27"/>
          <p:cNvPicPr preferRelativeResize="0"/>
          <p:nvPr/>
        </p:nvPicPr>
        <p:blipFill>
          <a:blip r:embed="rId3">
            <a:alphaModFix/>
          </a:blip>
          <a:stretch>
            <a:fillRect/>
          </a:stretch>
        </p:blipFill>
        <p:spPr>
          <a:xfrm>
            <a:off x="7311925" y="3333062"/>
            <a:ext cx="1640875" cy="1304425"/>
          </a:xfrm>
          <a:prstGeom prst="rect">
            <a:avLst/>
          </a:prstGeom>
          <a:noFill/>
          <a:ln>
            <a:noFill/>
          </a:ln>
        </p:spPr>
      </p:pic>
      <p:sp>
        <p:nvSpPr>
          <p:cNvPr id="136" name="Google Shape;136;p27"/>
          <p:cNvSpPr txBox="1"/>
          <p:nvPr/>
        </p:nvSpPr>
        <p:spPr>
          <a:xfrm>
            <a:off x="717875" y="747450"/>
            <a:ext cx="6250500" cy="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Questions to answer</a:t>
            </a:r>
            <a:endParaRPr sz="3100">
              <a:solidFill>
                <a:srgbClr val="274E13"/>
              </a:solidFill>
              <a:latin typeface="Oswald"/>
              <a:ea typeface="Oswald"/>
              <a:cs typeface="Oswald"/>
              <a:sym typeface="Oswald"/>
            </a:endParaRPr>
          </a:p>
          <a:p>
            <a:pPr indent="0" lvl="0" marL="0" rtl="0" algn="l">
              <a:lnSpc>
                <a:spcPct val="115000"/>
              </a:lnSpc>
              <a:spcBef>
                <a:spcPts val="1600"/>
              </a:spcBef>
              <a:spcAft>
                <a:spcPts val="0"/>
              </a:spcAft>
              <a:buNone/>
            </a:pPr>
            <a:r>
              <a:t/>
            </a:r>
            <a:endParaRPr sz="1700"/>
          </a:p>
        </p:txBody>
      </p:sp>
      <p:sp>
        <p:nvSpPr>
          <p:cNvPr id="137" name="Google Shape;137;p27"/>
          <p:cNvSpPr/>
          <p:nvPr/>
        </p:nvSpPr>
        <p:spPr>
          <a:xfrm>
            <a:off x="3031275" y="1708325"/>
            <a:ext cx="2376300" cy="2043900"/>
          </a:xfrm>
          <a:prstGeom prst="wedgeRectCallout">
            <a:avLst>
              <a:gd fmla="val -20833" name="adj1"/>
              <a:gd fmla="val 62500" name="adj2"/>
            </a:avLst>
          </a:prstGeom>
          <a:solidFill>
            <a:srgbClr val="1F3E10">
              <a:alpha val="38550"/>
            </a:srgbClr>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Clr>
                <a:schemeClr val="dk2"/>
              </a:buClr>
              <a:buSzPts val="1100"/>
              <a:buFont typeface="Arial"/>
              <a:buNone/>
            </a:pPr>
            <a:r>
              <a:rPr lang="en" sz="1900">
                <a:latin typeface="Average"/>
                <a:ea typeface="Average"/>
                <a:cs typeface="Average"/>
                <a:sym typeface="Average"/>
              </a:rPr>
              <a:t>What is affecting avocado prices in the US?</a:t>
            </a:r>
            <a:r>
              <a:rPr lang="en" sz="1700">
                <a:solidFill>
                  <a:schemeClr val="dk2"/>
                </a:solidFill>
                <a:latin typeface="Average"/>
                <a:ea typeface="Average"/>
                <a:cs typeface="Average"/>
                <a:sym typeface="Average"/>
              </a:rPr>
              <a:t> </a:t>
            </a:r>
            <a:endParaRPr sz="1700">
              <a:solidFill>
                <a:schemeClr val="dk2"/>
              </a:solidFill>
              <a:latin typeface="Average"/>
              <a:ea typeface="Average"/>
              <a:cs typeface="Average"/>
              <a:sym typeface="Average"/>
            </a:endParaRPr>
          </a:p>
          <a:p>
            <a:pPr indent="0" lvl="0" marL="0" rtl="0" algn="l">
              <a:lnSpc>
                <a:spcPct val="115000"/>
              </a:lnSpc>
              <a:spcBef>
                <a:spcPts val="0"/>
              </a:spcBef>
              <a:spcAft>
                <a:spcPts val="0"/>
              </a:spcAft>
              <a:buClr>
                <a:schemeClr val="dk2"/>
              </a:buClr>
              <a:buSzPts val="1100"/>
              <a:buFont typeface="Arial"/>
              <a:buNone/>
            </a:pPr>
            <a:r>
              <a:rPr lang="en" sz="1200">
                <a:solidFill>
                  <a:schemeClr val="dk2"/>
                </a:solidFill>
                <a:latin typeface="Average"/>
                <a:ea typeface="Average"/>
                <a:cs typeface="Average"/>
                <a:sym typeface="Average"/>
              </a:rPr>
              <a:t>What are the most important features in predicting prices? </a:t>
            </a:r>
            <a:endParaRPr sz="1200">
              <a:solidFill>
                <a:schemeClr val="dk2"/>
              </a:solidFill>
              <a:latin typeface="Average"/>
              <a:ea typeface="Average"/>
              <a:cs typeface="Average"/>
              <a:sym typeface="Average"/>
            </a:endParaRPr>
          </a:p>
          <a:p>
            <a:pPr indent="0" lvl="0" marL="0" rtl="0" algn="l">
              <a:lnSpc>
                <a:spcPct val="115000"/>
              </a:lnSpc>
              <a:spcBef>
                <a:spcPts val="0"/>
              </a:spcBef>
              <a:spcAft>
                <a:spcPts val="0"/>
              </a:spcAft>
              <a:buClr>
                <a:schemeClr val="dk2"/>
              </a:buClr>
              <a:buSzPts val="1100"/>
              <a:buFont typeface="Arial"/>
              <a:buNone/>
            </a:pPr>
            <a:r>
              <a:t/>
            </a:r>
            <a:endParaRPr sz="1200">
              <a:solidFill>
                <a:schemeClr val="dk2"/>
              </a:solidFill>
              <a:latin typeface="Average"/>
              <a:ea typeface="Average"/>
              <a:cs typeface="Average"/>
              <a:sym typeface="Average"/>
            </a:endParaRPr>
          </a:p>
        </p:txBody>
      </p:sp>
      <p:sp>
        <p:nvSpPr>
          <p:cNvPr id="138" name="Google Shape;138;p27"/>
          <p:cNvSpPr/>
          <p:nvPr/>
        </p:nvSpPr>
        <p:spPr>
          <a:xfrm>
            <a:off x="404001" y="1708325"/>
            <a:ext cx="2376300" cy="2043900"/>
          </a:xfrm>
          <a:prstGeom prst="wedgeRectCallout">
            <a:avLst>
              <a:gd fmla="val -20833" name="adj1"/>
              <a:gd fmla="val 62500" name="adj2"/>
            </a:avLst>
          </a:prstGeom>
          <a:solidFill>
            <a:srgbClr val="274E13">
              <a:alpha val="56980"/>
            </a:srgbClr>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2100">
                <a:solidFill>
                  <a:srgbClr val="F3F3F3"/>
                </a:solidFill>
                <a:latin typeface="Average"/>
                <a:ea typeface="Average"/>
                <a:cs typeface="Average"/>
                <a:sym typeface="Average"/>
              </a:rPr>
              <a:t>Forecasting avocado prices.</a:t>
            </a:r>
            <a:r>
              <a:rPr lang="en" sz="1900">
                <a:solidFill>
                  <a:srgbClr val="F3F3F3"/>
                </a:solidFill>
                <a:latin typeface="Average"/>
                <a:ea typeface="Average"/>
                <a:cs typeface="Average"/>
                <a:sym typeface="Average"/>
              </a:rPr>
              <a:t> </a:t>
            </a:r>
            <a:endParaRPr sz="1900">
              <a:solidFill>
                <a:srgbClr val="F3F3F3"/>
              </a:solidFill>
              <a:latin typeface="Average"/>
              <a:ea typeface="Average"/>
              <a:cs typeface="Average"/>
              <a:sym typeface="Average"/>
            </a:endParaRPr>
          </a:p>
          <a:p>
            <a:pPr indent="0" lvl="0" marL="0" rtl="0" algn="l">
              <a:lnSpc>
                <a:spcPct val="115000"/>
              </a:lnSpc>
              <a:spcBef>
                <a:spcPts val="0"/>
              </a:spcBef>
              <a:spcAft>
                <a:spcPts val="0"/>
              </a:spcAft>
              <a:buClr>
                <a:schemeClr val="dk2"/>
              </a:buClr>
              <a:buSzPts val="1100"/>
              <a:buFont typeface="Arial"/>
              <a:buNone/>
            </a:pPr>
            <a:r>
              <a:rPr lang="en" sz="1200">
                <a:solidFill>
                  <a:srgbClr val="F3F3F3"/>
                </a:solidFill>
                <a:latin typeface="Average"/>
                <a:ea typeface="Average"/>
                <a:cs typeface="Average"/>
                <a:sym typeface="Average"/>
              </a:rPr>
              <a:t>How well can we predict future avocado prices? What ML models have the best accuracy?  </a:t>
            </a:r>
            <a:endParaRPr sz="1200">
              <a:solidFill>
                <a:srgbClr val="F3F3F3"/>
              </a:solidFill>
              <a:latin typeface="Average"/>
              <a:ea typeface="Average"/>
              <a:cs typeface="Average"/>
              <a:sym typeface="Average"/>
            </a:endParaRPr>
          </a:p>
          <a:p>
            <a:pPr indent="0" lvl="0" marL="0" rtl="0" algn="l">
              <a:lnSpc>
                <a:spcPct val="115000"/>
              </a:lnSpc>
              <a:spcBef>
                <a:spcPts val="0"/>
              </a:spcBef>
              <a:spcAft>
                <a:spcPts val="0"/>
              </a:spcAft>
              <a:buClr>
                <a:schemeClr val="dk2"/>
              </a:buClr>
              <a:buSzPts val="1100"/>
              <a:buFont typeface="Arial"/>
              <a:buNone/>
            </a:pPr>
            <a:r>
              <a:t/>
            </a:r>
            <a:endParaRPr sz="1200">
              <a:solidFill>
                <a:srgbClr val="F3F3F3"/>
              </a:solidFill>
              <a:latin typeface="Average"/>
              <a:ea typeface="Average"/>
              <a:cs typeface="Average"/>
              <a:sym typeface="Average"/>
            </a:endParaRPr>
          </a:p>
        </p:txBody>
      </p:sp>
      <p:sp>
        <p:nvSpPr>
          <p:cNvPr id="139" name="Google Shape;139;p27"/>
          <p:cNvSpPr/>
          <p:nvPr/>
        </p:nvSpPr>
        <p:spPr>
          <a:xfrm>
            <a:off x="5658550" y="1708325"/>
            <a:ext cx="2429700" cy="2043900"/>
          </a:xfrm>
          <a:prstGeom prst="wedgeRectCallout">
            <a:avLst>
              <a:gd fmla="val -20833" name="adj1"/>
              <a:gd fmla="val 62500" name="adj2"/>
            </a:avLst>
          </a:prstGeom>
          <a:solidFill>
            <a:srgbClr val="274E13">
              <a:alpha val="27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dk2"/>
                </a:solidFill>
                <a:latin typeface="Average"/>
                <a:ea typeface="Average"/>
                <a:cs typeface="Average"/>
                <a:sym typeface="Average"/>
              </a:rPr>
              <a:t>How is climate affecting prices of avocados? </a:t>
            </a:r>
            <a:endParaRPr sz="1900">
              <a:solidFill>
                <a:schemeClr val="dk2"/>
              </a:solidFill>
              <a:latin typeface="Average"/>
              <a:ea typeface="Average"/>
              <a:cs typeface="Average"/>
              <a:sym typeface="Average"/>
            </a:endParaRPr>
          </a:p>
          <a:p>
            <a:pPr indent="0" lvl="0" marL="0" rtl="0" algn="l">
              <a:spcBef>
                <a:spcPts val="0"/>
              </a:spcBef>
              <a:spcAft>
                <a:spcPts val="0"/>
              </a:spcAft>
              <a:buNone/>
            </a:pPr>
            <a:r>
              <a:rPr lang="en" sz="1200">
                <a:solidFill>
                  <a:schemeClr val="dk2"/>
                </a:solidFill>
                <a:latin typeface="Average"/>
                <a:ea typeface="Average"/>
                <a:cs typeface="Average"/>
                <a:sym typeface="Average"/>
              </a:rPr>
              <a:t>Is there a </a:t>
            </a:r>
            <a:r>
              <a:rPr lang="en" sz="1200">
                <a:solidFill>
                  <a:schemeClr val="dk2"/>
                </a:solidFill>
                <a:latin typeface="Average"/>
                <a:ea typeface="Average"/>
                <a:cs typeface="Average"/>
                <a:sym typeface="Average"/>
              </a:rPr>
              <a:t>correlation</a:t>
            </a:r>
            <a:r>
              <a:rPr lang="en" sz="1200">
                <a:solidFill>
                  <a:schemeClr val="dk2"/>
                </a:solidFill>
                <a:latin typeface="Average"/>
                <a:ea typeface="Average"/>
                <a:cs typeface="Average"/>
                <a:sym typeface="Average"/>
              </a:rPr>
              <a:t>? Can we find patterns?</a:t>
            </a:r>
            <a:endParaRPr sz="1900">
              <a:solidFill>
                <a:schemeClr val="dk2"/>
              </a:solidFill>
              <a:latin typeface="Average"/>
              <a:ea typeface="Average"/>
              <a:cs typeface="Average"/>
              <a:sym typeface="Average"/>
            </a:endParaRPr>
          </a:p>
          <a:p>
            <a:pPr indent="0" lvl="0" marL="0" rtl="0" algn="l">
              <a:spcBef>
                <a:spcPts val="0"/>
              </a:spcBef>
              <a:spcAft>
                <a:spcPts val="0"/>
              </a:spcAft>
              <a:buNone/>
            </a:pPr>
            <a:r>
              <a:t/>
            </a:r>
            <a:endParaRPr sz="1700">
              <a:solidFill>
                <a:schemeClr val="dk2"/>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28"/>
          <p:cNvSpPr txBox="1"/>
          <p:nvPr>
            <p:ph type="title"/>
          </p:nvPr>
        </p:nvSpPr>
        <p:spPr>
          <a:xfrm>
            <a:off x="2400300" y="5907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100">
                <a:solidFill>
                  <a:srgbClr val="274E13"/>
                </a:solidFill>
                <a:latin typeface="Oswald"/>
                <a:ea typeface="Oswald"/>
                <a:cs typeface="Oswald"/>
                <a:sym typeface="Oswald"/>
              </a:rPr>
              <a:t>T</a:t>
            </a:r>
            <a:r>
              <a:rPr b="0" lang="en" sz="3100">
                <a:solidFill>
                  <a:srgbClr val="274E13"/>
                </a:solidFill>
                <a:latin typeface="Oswald"/>
                <a:ea typeface="Oswald"/>
                <a:cs typeface="Oswald"/>
                <a:sym typeface="Oswald"/>
              </a:rPr>
              <a:t>he Source of Data</a:t>
            </a:r>
            <a:endParaRPr b="0" sz="3100">
              <a:solidFill>
                <a:srgbClr val="274E13"/>
              </a:solidFill>
              <a:latin typeface="Oswald"/>
              <a:ea typeface="Oswald"/>
              <a:cs typeface="Oswald"/>
              <a:sym typeface="Oswald"/>
            </a:endParaRPr>
          </a:p>
        </p:txBody>
      </p:sp>
      <p:sp>
        <p:nvSpPr>
          <p:cNvPr id="145" name="Google Shape;145;p28"/>
          <p:cNvSpPr txBox="1"/>
          <p:nvPr>
            <p:ph idx="1" type="body"/>
          </p:nvPr>
        </p:nvSpPr>
        <p:spPr>
          <a:xfrm>
            <a:off x="2400300" y="1226150"/>
            <a:ext cx="5229900" cy="33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000000"/>
                </a:solidFill>
                <a:latin typeface="Average"/>
                <a:ea typeface="Average"/>
                <a:cs typeface="Average"/>
                <a:sym typeface="Average"/>
              </a:rPr>
              <a:t>Hass Avocado Board</a:t>
            </a:r>
            <a:endParaRPr sz="1700">
              <a:solidFill>
                <a:srgbClr val="000000"/>
              </a:solidFill>
              <a:latin typeface="Average"/>
              <a:ea typeface="Average"/>
              <a:cs typeface="Average"/>
              <a:sym typeface="Average"/>
            </a:endParaRPr>
          </a:p>
          <a:p>
            <a:pPr indent="-311150" lvl="0" marL="914400" rtl="0" algn="l">
              <a:lnSpc>
                <a:spcPct val="100000"/>
              </a:lnSpc>
              <a:spcBef>
                <a:spcPts val="0"/>
              </a:spcBef>
              <a:spcAft>
                <a:spcPts val="0"/>
              </a:spcAft>
              <a:buClr>
                <a:srgbClr val="274E13"/>
              </a:buClr>
              <a:buSzPts val="1300"/>
              <a:buFont typeface="Average"/>
              <a:buChar char="●"/>
            </a:pPr>
            <a:r>
              <a:rPr lang="en" sz="1300">
                <a:latin typeface="Average"/>
                <a:ea typeface="Average"/>
                <a:cs typeface="Average"/>
                <a:sym typeface="Average"/>
              </a:rPr>
              <a:t>Average prices in US cities per week 2017-2020.</a:t>
            </a:r>
            <a:endParaRPr sz="1300">
              <a:latin typeface="Average"/>
              <a:ea typeface="Average"/>
              <a:cs typeface="Average"/>
              <a:sym typeface="Average"/>
            </a:endParaRPr>
          </a:p>
          <a:p>
            <a:pPr indent="-311150" lvl="0" marL="914400" rtl="0" algn="l">
              <a:lnSpc>
                <a:spcPct val="100000"/>
              </a:lnSpc>
              <a:spcBef>
                <a:spcPts val="0"/>
              </a:spcBef>
              <a:spcAft>
                <a:spcPts val="0"/>
              </a:spcAft>
              <a:buClr>
                <a:srgbClr val="274E13"/>
              </a:buClr>
              <a:buSzPts val="1300"/>
              <a:buFont typeface="Average"/>
              <a:buChar char="●"/>
            </a:pPr>
            <a:r>
              <a:rPr lang="en" sz="1300">
                <a:latin typeface="Average"/>
                <a:ea typeface="Average"/>
                <a:cs typeface="Average"/>
                <a:sym typeface="Average"/>
              </a:rPr>
              <a:t>Units Sold in US cities per week 2017-2020.</a:t>
            </a:r>
            <a:endParaRPr sz="1300">
              <a:latin typeface="Average"/>
              <a:ea typeface="Average"/>
              <a:cs typeface="Average"/>
              <a:sym typeface="Average"/>
            </a:endParaRPr>
          </a:p>
          <a:p>
            <a:pPr indent="-311150" lvl="0" marL="914400" rtl="0" algn="l">
              <a:lnSpc>
                <a:spcPct val="100000"/>
              </a:lnSpc>
              <a:spcBef>
                <a:spcPts val="0"/>
              </a:spcBef>
              <a:spcAft>
                <a:spcPts val="0"/>
              </a:spcAft>
              <a:buClr>
                <a:srgbClr val="274E13"/>
              </a:buClr>
              <a:buSzPts val="1300"/>
              <a:buFont typeface="Average"/>
              <a:buChar char="●"/>
            </a:pPr>
            <a:r>
              <a:rPr lang="en" sz="1300">
                <a:latin typeface="Average"/>
                <a:ea typeface="Average"/>
                <a:cs typeface="Average"/>
                <a:sym typeface="Average"/>
              </a:rPr>
              <a:t>Production of Avocados per week 2018-2020 in the Americas.</a:t>
            </a:r>
            <a:endParaRPr sz="1300">
              <a:latin typeface="Average"/>
              <a:ea typeface="Average"/>
              <a:cs typeface="Average"/>
              <a:sym typeface="Average"/>
            </a:endParaRPr>
          </a:p>
          <a:p>
            <a:pPr indent="-311150" lvl="0" marL="914400" rtl="0" algn="l">
              <a:lnSpc>
                <a:spcPct val="100000"/>
              </a:lnSpc>
              <a:spcBef>
                <a:spcPts val="0"/>
              </a:spcBef>
              <a:spcAft>
                <a:spcPts val="0"/>
              </a:spcAft>
              <a:buClr>
                <a:srgbClr val="274E13"/>
              </a:buClr>
              <a:buSzPts val="1300"/>
              <a:buFont typeface="Average"/>
              <a:buChar char="●"/>
            </a:pPr>
            <a:r>
              <a:rPr lang="en" sz="1300">
                <a:latin typeface="Average"/>
                <a:ea typeface="Average"/>
                <a:cs typeface="Average"/>
                <a:sym typeface="Average"/>
              </a:rPr>
              <a:t>Market data in US cities per week 2018-2020.</a:t>
            </a:r>
            <a:endParaRPr sz="1300">
              <a:latin typeface="Average"/>
              <a:ea typeface="Average"/>
              <a:cs typeface="Average"/>
              <a:sym typeface="Average"/>
            </a:endParaRPr>
          </a:p>
          <a:p>
            <a:pPr indent="0" lvl="0" marL="1371600" rtl="0" algn="l">
              <a:lnSpc>
                <a:spcPct val="100000"/>
              </a:lnSpc>
              <a:spcBef>
                <a:spcPts val="0"/>
              </a:spcBef>
              <a:spcAft>
                <a:spcPts val="0"/>
              </a:spcAft>
              <a:buNone/>
            </a:pPr>
            <a:r>
              <a:t/>
            </a:r>
            <a:endParaRPr sz="1300">
              <a:latin typeface="Average"/>
              <a:ea typeface="Average"/>
              <a:cs typeface="Average"/>
              <a:sym typeface="Average"/>
            </a:endParaRPr>
          </a:p>
          <a:p>
            <a:pPr indent="0" lvl="0" marL="0" rtl="0" algn="l">
              <a:lnSpc>
                <a:spcPct val="100000"/>
              </a:lnSpc>
              <a:spcBef>
                <a:spcPts val="0"/>
              </a:spcBef>
              <a:spcAft>
                <a:spcPts val="0"/>
              </a:spcAft>
              <a:buNone/>
            </a:pPr>
            <a:r>
              <a:rPr lang="en" sz="1700">
                <a:solidFill>
                  <a:srgbClr val="000000"/>
                </a:solidFill>
                <a:latin typeface="Average"/>
                <a:ea typeface="Average"/>
                <a:cs typeface="Average"/>
                <a:sym typeface="Average"/>
              </a:rPr>
              <a:t>NOAA Climate Data</a:t>
            </a:r>
            <a:endParaRPr sz="1700">
              <a:solidFill>
                <a:srgbClr val="000000"/>
              </a:solidFill>
              <a:latin typeface="Average"/>
              <a:ea typeface="Average"/>
              <a:cs typeface="Average"/>
              <a:sym typeface="Average"/>
            </a:endParaRPr>
          </a:p>
          <a:p>
            <a:pPr indent="-311150" lvl="0" marL="914400" rtl="0" algn="l">
              <a:lnSpc>
                <a:spcPct val="100000"/>
              </a:lnSpc>
              <a:spcBef>
                <a:spcPts val="0"/>
              </a:spcBef>
              <a:spcAft>
                <a:spcPts val="0"/>
              </a:spcAft>
              <a:buClr>
                <a:srgbClr val="274E13"/>
              </a:buClr>
              <a:buSzPts val="1300"/>
              <a:buFont typeface="Average"/>
              <a:buChar char="●"/>
            </a:pPr>
            <a:r>
              <a:rPr lang="en" sz="1300">
                <a:latin typeface="Average"/>
                <a:ea typeface="Average"/>
                <a:cs typeface="Average"/>
                <a:sym typeface="Average"/>
              </a:rPr>
              <a:t>In Southern California per month 2010-2020.</a:t>
            </a:r>
            <a:endParaRPr sz="1300">
              <a:latin typeface="Average"/>
              <a:ea typeface="Average"/>
              <a:cs typeface="Average"/>
              <a:sym typeface="Average"/>
            </a:endParaRPr>
          </a:p>
          <a:p>
            <a:pPr indent="0" lvl="0" marL="1371600" rtl="0" algn="l">
              <a:lnSpc>
                <a:spcPct val="100000"/>
              </a:lnSpc>
              <a:spcBef>
                <a:spcPts val="0"/>
              </a:spcBef>
              <a:spcAft>
                <a:spcPts val="0"/>
              </a:spcAft>
              <a:buNone/>
            </a:pPr>
            <a:r>
              <a:t/>
            </a:r>
            <a:endParaRPr sz="1300">
              <a:latin typeface="Average"/>
              <a:ea typeface="Average"/>
              <a:cs typeface="Average"/>
              <a:sym typeface="Average"/>
            </a:endParaRPr>
          </a:p>
          <a:p>
            <a:pPr indent="0" lvl="0" marL="0" rtl="0" algn="l">
              <a:lnSpc>
                <a:spcPct val="100000"/>
              </a:lnSpc>
              <a:spcBef>
                <a:spcPts val="0"/>
              </a:spcBef>
              <a:spcAft>
                <a:spcPts val="0"/>
              </a:spcAft>
              <a:buNone/>
            </a:pPr>
            <a:r>
              <a:rPr lang="en" sz="1700">
                <a:solidFill>
                  <a:srgbClr val="000000"/>
                </a:solidFill>
                <a:latin typeface="Average"/>
                <a:ea typeface="Average"/>
                <a:cs typeface="Average"/>
                <a:sym typeface="Average"/>
              </a:rPr>
              <a:t>USDA.gov</a:t>
            </a:r>
            <a:endParaRPr sz="1700">
              <a:solidFill>
                <a:srgbClr val="000000"/>
              </a:solidFill>
              <a:latin typeface="Average"/>
              <a:ea typeface="Average"/>
              <a:cs typeface="Average"/>
              <a:sym typeface="Average"/>
            </a:endParaRPr>
          </a:p>
          <a:p>
            <a:pPr indent="-311150" lvl="0" marL="914400" rtl="0" algn="l">
              <a:lnSpc>
                <a:spcPct val="100000"/>
              </a:lnSpc>
              <a:spcBef>
                <a:spcPts val="0"/>
              </a:spcBef>
              <a:spcAft>
                <a:spcPts val="0"/>
              </a:spcAft>
              <a:buClr>
                <a:srgbClr val="274E13"/>
              </a:buClr>
              <a:buSzPts val="1300"/>
              <a:buFont typeface="Average"/>
              <a:buChar char="●"/>
            </a:pPr>
            <a:r>
              <a:rPr lang="en" sz="1300">
                <a:latin typeface="Average"/>
                <a:ea typeface="Average"/>
                <a:cs typeface="Average"/>
                <a:sym typeface="Average"/>
              </a:rPr>
              <a:t>Import/Export data for the US from per month </a:t>
            </a:r>
            <a:endParaRPr sz="1300">
              <a:latin typeface="Average"/>
              <a:ea typeface="Average"/>
              <a:cs typeface="Average"/>
              <a:sym typeface="Average"/>
            </a:endParaRPr>
          </a:p>
          <a:p>
            <a:pPr indent="457200" lvl="0" marL="457200" rtl="0" algn="l">
              <a:lnSpc>
                <a:spcPct val="100000"/>
              </a:lnSpc>
              <a:spcBef>
                <a:spcPts val="0"/>
              </a:spcBef>
              <a:spcAft>
                <a:spcPts val="0"/>
              </a:spcAft>
              <a:buNone/>
            </a:pPr>
            <a:r>
              <a:rPr lang="en" sz="1300">
                <a:latin typeface="Average"/>
                <a:ea typeface="Average"/>
                <a:cs typeface="Average"/>
                <a:sym typeface="Average"/>
              </a:rPr>
              <a:t>2017-2020. </a:t>
            </a:r>
            <a:endParaRPr sz="1800">
              <a:solidFill>
                <a:srgbClr val="000000"/>
              </a:solidFill>
              <a:latin typeface="Average"/>
              <a:ea typeface="Average"/>
              <a:cs typeface="Average"/>
              <a:sym typeface="Average"/>
            </a:endParaRPr>
          </a:p>
          <a:p>
            <a:pPr indent="0" lvl="0" marL="0" rtl="0" algn="l">
              <a:lnSpc>
                <a:spcPct val="100000"/>
              </a:lnSpc>
              <a:spcBef>
                <a:spcPts val="0"/>
              </a:spcBef>
              <a:spcAft>
                <a:spcPts val="0"/>
              </a:spcAft>
              <a:buNone/>
            </a:pPr>
            <a:r>
              <a:rPr lang="en" sz="1700">
                <a:latin typeface="Average"/>
                <a:ea typeface="Average"/>
                <a:cs typeface="Average"/>
                <a:sym typeface="Average"/>
              </a:rPr>
              <a:t>Health Benefits (TBD)</a:t>
            </a:r>
            <a:endParaRPr sz="1700">
              <a:latin typeface="Average"/>
              <a:ea typeface="Average"/>
              <a:cs typeface="Average"/>
              <a:sym typeface="Average"/>
            </a:endParaRPr>
          </a:p>
          <a:p>
            <a:pPr indent="0" lvl="0" marL="0" rtl="0" algn="l">
              <a:lnSpc>
                <a:spcPct val="100000"/>
              </a:lnSpc>
              <a:spcBef>
                <a:spcPts val="0"/>
              </a:spcBef>
              <a:spcAft>
                <a:spcPts val="0"/>
              </a:spcAft>
              <a:buClr>
                <a:schemeClr val="dk2"/>
              </a:buClr>
              <a:buSzPts val="1100"/>
              <a:buFont typeface="Arial"/>
              <a:buNone/>
            </a:pPr>
            <a:r>
              <a:t/>
            </a:r>
            <a:endParaRPr sz="1800">
              <a:latin typeface="Average"/>
              <a:ea typeface="Average"/>
              <a:cs typeface="Average"/>
              <a:sym typeface="Average"/>
            </a:endParaRPr>
          </a:p>
        </p:txBody>
      </p:sp>
      <p:pic>
        <p:nvPicPr>
          <p:cNvPr id="146" name="Google Shape;146;p28"/>
          <p:cNvPicPr preferRelativeResize="0"/>
          <p:nvPr/>
        </p:nvPicPr>
        <p:blipFill>
          <a:blip r:embed="rId3">
            <a:alphaModFix/>
          </a:blip>
          <a:stretch>
            <a:fillRect/>
          </a:stretch>
        </p:blipFill>
        <p:spPr>
          <a:xfrm>
            <a:off x="7042475" y="3004700"/>
            <a:ext cx="1784475" cy="1418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sp>
        <p:nvSpPr>
          <p:cNvPr id="151" name="Google Shape;151;p29"/>
          <p:cNvSpPr txBox="1"/>
          <p:nvPr>
            <p:ph type="title"/>
          </p:nvPr>
        </p:nvSpPr>
        <p:spPr>
          <a:xfrm>
            <a:off x="444050" y="590750"/>
            <a:ext cx="8277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100">
                <a:solidFill>
                  <a:srgbClr val="274E13"/>
                </a:solidFill>
                <a:latin typeface="Oswald"/>
                <a:ea typeface="Oswald"/>
                <a:cs typeface="Oswald"/>
                <a:sym typeface="Oswald"/>
              </a:rPr>
              <a:t>Description of the data exploration phase of the project</a:t>
            </a:r>
            <a:endParaRPr b="0" sz="3100">
              <a:solidFill>
                <a:srgbClr val="274E13"/>
              </a:solidFill>
              <a:latin typeface="Oswald"/>
              <a:ea typeface="Oswald"/>
              <a:cs typeface="Oswald"/>
              <a:sym typeface="Oswald"/>
            </a:endParaRPr>
          </a:p>
        </p:txBody>
      </p:sp>
      <p:pic>
        <p:nvPicPr>
          <p:cNvPr id="152" name="Google Shape;152;p29"/>
          <p:cNvPicPr preferRelativeResize="0"/>
          <p:nvPr/>
        </p:nvPicPr>
        <p:blipFill>
          <a:blip r:embed="rId3">
            <a:alphaModFix/>
          </a:blip>
          <a:stretch>
            <a:fillRect/>
          </a:stretch>
        </p:blipFill>
        <p:spPr>
          <a:xfrm>
            <a:off x="7042475" y="3211925"/>
            <a:ext cx="1784475" cy="1418575"/>
          </a:xfrm>
          <a:prstGeom prst="rect">
            <a:avLst/>
          </a:prstGeom>
          <a:noFill/>
          <a:ln>
            <a:noFill/>
          </a:ln>
        </p:spPr>
      </p:pic>
      <p:sp>
        <p:nvSpPr>
          <p:cNvPr id="153" name="Google Shape;153;p29"/>
          <p:cNvSpPr/>
          <p:nvPr/>
        </p:nvSpPr>
        <p:spPr>
          <a:xfrm>
            <a:off x="4481825" y="1413525"/>
            <a:ext cx="3974100" cy="2819700"/>
          </a:xfrm>
          <a:prstGeom prst="rect">
            <a:avLst/>
          </a:prstGeom>
          <a:solidFill>
            <a:srgbClr val="274E13">
              <a:alpha val="20110"/>
            </a:srgbClr>
          </a:solid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Average"/>
              <a:buChar char="-"/>
            </a:pPr>
            <a:r>
              <a:rPr lang="en" sz="1300">
                <a:solidFill>
                  <a:schemeClr val="dk2"/>
                </a:solidFill>
                <a:latin typeface="Average"/>
                <a:ea typeface="Average"/>
                <a:cs typeface="Average"/>
                <a:sym typeface="Average"/>
              </a:rPr>
              <a:t>Combining datasets </a:t>
            </a:r>
            <a:r>
              <a:rPr lang="en" sz="1100">
                <a:solidFill>
                  <a:schemeClr val="dk2"/>
                </a:solidFill>
                <a:latin typeface="Average"/>
                <a:ea typeface="Average"/>
                <a:cs typeface="Average"/>
                <a:sym typeface="Average"/>
              </a:rPr>
              <a:t>with Unions and with Joins.</a:t>
            </a:r>
            <a:endParaRPr sz="1100">
              <a:solidFill>
                <a:schemeClr val="dk2"/>
              </a:solidFill>
              <a:latin typeface="Average"/>
              <a:ea typeface="Average"/>
              <a:cs typeface="Average"/>
              <a:sym typeface="Average"/>
            </a:endParaRPr>
          </a:p>
          <a:p>
            <a:pPr indent="-317500" lvl="0" marL="457200" rtl="0" algn="l">
              <a:lnSpc>
                <a:spcPct val="115000"/>
              </a:lnSpc>
              <a:spcBef>
                <a:spcPts val="0"/>
              </a:spcBef>
              <a:spcAft>
                <a:spcPts val="0"/>
              </a:spcAft>
              <a:buSzPts val="1400"/>
              <a:buChar char="-"/>
            </a:pPr>
            <a:r>
              <a:rPr lang="en" sz="1300">
                <a:solidFill>
                  <a:schemeClr val="dk2"/>
                </a:solidFill>
                <a:latin typeface="Average"/>
                <a:ea typeface="Average"/>
                <a:cs typeface="Average"/>
                <a:sym typeface="Average"/>
              </a:rPr>
              <a:t>How many data points do we have? </a:t>
            </a:r>
            <a:r>
              <a:rPr lang="en" sz="1100">
                <a:solidFill>
                  <a:schemeClr val="dk2"/>
                </a:solidFill>
                <a:latin typeface="Average"/>
                <a:ea typeface="Average"/>
                <a:cs typeface="Average"/>
                <a:sym typeface="Average"/>
              </a:rPr>
              <a:t>How many rows and how many columns?</a:t>
            </a:r>
            <a:endParaRPr sz="1100">
              <a:solidFill>
                <a:schemeClr val="dk2"/>
              </a:solidFill>
              <a:latin typeface="Average"/>
              <a:ea typeface="Average"/>
              <a:cs typeface="Average"/>
              <a:sym typeface="Average"/>
            </a:endParaRPr>
          </a:p>
          <a:p>
            <a:pPr indent="-317500" lvl="0" marL="457200" rtl="0" algn="l">
              <a:lnSpc>
                <a:spcPct val="115000"/>
              </a:lnSpc>
              <a:spcBef>
                <a:spcPts val="0"/>
              </a:spcBef>
              <a:spcAft>
                <a:spcPts val="0"/>
              </a:spcAft>
              <a:buSzPts val="1400"/>
              <a:buChar char="-"/>
            </a:pPr>
            <a:r>
              <a:rPr lang="en" sz="1300">
                <a:solidFill>
                  <a:schemeClr val="dk2"/>
                </a:solidFill>
                <a:latin typeface="Average"/>
                <a:ea typeface="Average"/>
                <a:cs typeface="Average"/>
                <a:sym typeface="Average"/>
              </a:rPr>
              <a:t>What the columns tell us? </a:t>
            </a:r>
            <a:r>
              <a:rPr lang="en" sz="1100">
                <a:solidFill>
                  <a:schemeClr val="dk2"/>
                </a:solidFill>
                <a:latin typeface="Average"/>
                <a:ea typeface="Average"/>
                <a:cs typeface="Average"/>
                <a:sym typeface="Average"/>
              </a:rPr>
              <a:t>Total units and total bags sold did not match with total units sold.</a:t>
            </a:r>
            <a:endParaRPr sz="1100">
              <a:solidFill>
                <a:schemeClr val="dk2"/>
              </a:solidFill>
              <a:latin typeface="Average"/>
              <a:ea typeface="Average"/>
              <a:cs typeface="Average"/>
              <a:sym typeface="Average"/>
            </a:endParaRPr>
          </a:p>
          <a:p>
            <a:pPr indent="0" lvl="0" marL="0" rtl="0" algn="l">
              <a:lnSpc>
                <a:spcPct val="115000"/>
              </a:lnSpc>
              <a:spcBef>
                <a:spcPts val="0"/>
              </a:spcBef>
              <a:spcAft>
                <a:spcPts val="0"/>
              </a:spcAft>
              <a:buNone/>
            </a:pPr>
            <a:r>
              <a:t/>
            </a:r>
            <a:endParaRPr sz="1300">
              <a:solidFill>
                <a:schemeClr val="dk2"/>
              </a:solidFill>
              <a:latin typeface="Average"/>
              <a:ea typeface="Average"/>
              <a:cs typeface="Average"/>
              <a:sym typeface="Average"/>
            </a:endParaRPr>
          </a:p>
          <a:p>
            <a:pPr indent="0" lvl="0" marL="0" rtl="0" algn="l">
              <a:spcBef>
                <a:spcPts val="0"/>
              </a:spcBef>
              <a:spcAft>
                <a:spcPts val="0"/>
              </a:spcAft>
              <a:buNone/>
            </a:pPr>
            <a:r>
              <a:t/>
            </a:r>
            <a:endParaRPr sz="1300">
              <a:solidFill>
                <a:schemeClr val="dk2"/>
              </a:solidFill>
              <a:latin typeface="Average"/>
              <a:ea typeface="Average"/>
              <a:cs typeface="Average"/>
              <a:sym typeface="Average"/>
            </a:endParaRPr>
          </a:p>
          <a:p>
            <a:pPr indent="0" lvl="0" marL="0" rtl="0" algn="l">
              <a:spcBef>
                <a:spcPts val="0"/>
              </a:spcBef>
              <a:spcAft>
                <a:spcPts val="0"/>
              </a:spcAft>
              <a:buNone/>
            </a:pPr>
            <a:r>
              <a:t/>
            </a:r>
            <a:endParaRPr sz="1300">
              <a:solidFill>
                <a:schemeClr val="dk2"/>
              </a:solidFill>
              <a:latin typeface="Average"/>
              <a:ea typeface="Average"/>
              <a:cs typeface="Average"/>
              <a:sym typeface="Average"/>
            </a:endParaRPr>
          </a:p>
        </p:txBody>
      </p:sp>
      <p:sp>
        <p:nvSpPr>
          <p:cNvPr id="154" name="Google Shape;154;p29"/>
          <p:cNvSpPr/>
          <p:nvPr/>
        </p:nvSpPr>
        <p:spPr>
          <a:xfrm>
            <a:off x="401025" y="1413525"/>
            <a:ext cx="3974100" cy="2819700"/>
          </a:xfrm>
          <a:prstGeom prst="rect">
            <a:avLst/>
          </a:prstGeom>
          <a:solidFill>
            <a:srgbClr val="274E13">
              <a:alpha val="59780"/>
            </a:srgbClr>
          </a:solid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Char char="-"/>
            </a:pPr>
            <a:r>
              <a:rPr lang="en" sz="1300">
                <a:solidFill>
                  <a:srgbClr val="FFFFFF"/>
                </a:solidFill>
                <a:latin typeface="Average"/>
                <a:ea typeface="Average"/>
                <a:cs typeface="Average"/>
                <a:sym typeface="Average"/>
              </a:rPr>
              <a:t>Unsupervised ML </a:t>
            </a:r>
            <a:r>
              <a:rPr lang="en" sz="1100">
                <a:solidFill>
                  <a:srgbClr val="FFFFFF"/>
                </a:solidFill>
                <a:latin typeface="Average"/>
                <a:ea typeface="Average"/>
                <a:cs typeface="Average"/>
                <a:sym typeface="Average"/>
              </a:rPr>
              <a:t>to find clusters</a:t>
            </a:r>
            <a:r>
              <a:rPr lang="en" sz="1300">
                <a:solidFill>
                  <a:srgbClr val="FFFFFF"/>
                </a:solidFill>
                <a:latin typeface="Average"/>
                <a:ea typeface="Average"/>
                <a:cs typeface="Average"/>
                <a:sym typeface="Average"/>
              </a:rPr>
              <a:t>.</a:t>
            </a:r>
            <a:endParaRPr sz="1300">
              <a:solidFill>
                <a:srgbClr val="FFFFFF"/>
              </a:solidFill>
              <a:latin typeface="Average"/>
              <a:ea typeface="Average"/>
              <a:cs typeface="Average"/>
              <a:sym typeface="Average"/>
            </a:endParaRPr>
          </a:p>
          <a:p>
            <a:pPr indent="-317500" lvl="0" marL="457200" rtl="0" algn="l">
              <a:lnSpc>
                <a:spcPct val="115000"/>
              </a:lnSpc>
              <a:spcBef>
                <a:spcPts val="0"/>
              </a:spcBef>
              <a:spcAft>
                <a:spcPts val="0"/>
              </a:spcAft>
              <a:buClr>
                <a:srgbClr val="FFFFFF"/>
              </a:buClr>
              <a:buSzPts val="1400"/>
              <a:buChar char="-"/>
            </a:pPr>
            <a:r>
              <a:rPr lang="en" sz="1300">
                <a:solidFill>
                  <a:srgbClr val="FFFFFF"/>
                </a:solidFill>
                <a:latin typeface="Average"/>
                <a:ea typeface="Average"/>
                <a:cs typeface="Average"/>
                <a:sym typeface="Average"/>
              </a:rPr>
              <a:t>Looking for seasonality in the data </a:t>
            </a:r>
            <a:r>
              <a:rPr lang="en" sz="1100">
                <a:solidFill>
                  <a:srgbClr val="FFFFFF"/>
                </a:solidFill>
                <a:latin typeface="Average"/>
                <a:ea typeface="Average"/>
                <a:cs typeface="Average"/>
                <a:sym typeface="Average"/>
              </a:rPr>
              <a:t>(months, weeks).</a:t>
            </a:r>
            <a:endParaRPr sz="1100">
              <a:solidFill>
                <a:srgbClr val="FFFFFF"/>
              </a:solidFill>
              <a:latin typeface="Average"/>
              <a:ea typeface="Average"/>
              <a:cs typeface="Average"/>
              <a:sym typeface="Average"/>
            </a:endParaRPr>
          </a:p>
          <a:p>
            <a:pPr indent="-317500" lvl="0" marL="457200" rtl="0" algn="l">
              <a:lnSpc>
                <a:spcPct val="115000"/>
              </a:lnSpc>
              <a:spcBef>
                <a:spcPts val="0"/>
              </a:spcBef>
              <a:spcAft>
                <a:spcPts val="0"/>
              </a:spcAft>
              <a:buClr>
                <a:srgbClr val="FFFFFF"/>
              </a:buClr>
              <a:buSzPts val="1400"/>
              <a:buChar char="-"/>
            </a:pPr>
            <a:r>
              <a:rPr lang="en" sz="1300">
                <a:solidFill>
                  <a:srgbClr val="FFFFFF"/>
                </a:solidFill>
                <a:latin typeface="Average"/>
                <a:ea typeface="Average"/>
                <a:cs typeface="Average"/>
                <a:sym typeface="Average"/>
              </a:rPr>
              <a:t>Looking for correlation. P</a:t>
            </a:r>
            <a:r>
              <a:rPr lang="en" sz="1100">
                <a:solidFill>
                  <a:srgbClr val="FFFFFF"/>
                </a:solidFill>
                <a:latin typeface="Average"/>
                <a:ea typeface="Average"/>
                <a:cs typeface="Average"/>
                <a:sym typeface="Average"/>
              </a:rPr>
              <a:t>rices vs volume sold, prices vs volume produced, volume sold vs volume produced.</a:t>
            </a:r>
            <a:endParaRPr sz="1100">
              <a:solidFill>
                <a:srgbClr val="FFFFFF"/>
              </a:solidFill>
              <a:latin typeface="Average"/>
              <a:ea typeface="Average"/>
              <a:cs typeface="Average"/>
              <a:sym typeface="Average"/>
            </a:endParaRPr>
          </a:p>
          <a:p>
            <a:pPr indent="-317500" lvl="0" marL="457200" rtl="0" algn="l">
              <a:lnSpc>
                <a:spcPct val="115000"/>
              </a:lnSpc>
              <a:spcBef>
                <a:spcPts val="0"/>
              </a:spcBef>
              <a:spcAft>
                <a:spcPts val="0"/>
              </a:spcAft>
              <a:buClr>
                <a:srgbClr val="FFFFFF"/>
              </a:buClr>
              <a:buSzPts val="1400"/>
              <a:buChar char="-"/>
            </a:pPr>
            <a:r>
              <a:rPr lang="en" sz="1300">
                <a:solidFill>
                  <a:srgbClr val="FFFFFF"/>
                </a:solidFill>
                <a:latin typeface="Average"/>
                <a:ea typeface="Average"/>
                <a:cs typeface="Average"/>
                <a:sym typeface="Average"/>
              </a:rPr>
              <a:t>Finding outliers and detecting noise</a:t>
            </a:r>
            <a:r>
              <a:rPr lang="en" sz="1100">
                <a:solidFill>
                  <a:srgbClr val="FFFFFF"/>
                </a:solidFill>
                <a:latin typeface="Average"/>
                <a:ea typeface="Average"/>
                <a:cs typeface="Average"/>
                <a:sym typeface="Average"/>
              </a:rPr>
              <a:t> in the dataset.</a:t>
            </a:r>
            <a:endParaRPr sz="1100">
              <a:solidFill>
                <a:srgbClr val="FFFFFF"/>
              </a:solidFill>
              <a:latin typeface="Average"/>
              <a:ea typeface="Average"/>
              <a:cs typeface="Average"/>
              <a:sym typeface="Average"/>
            </a:endParaRPr>
          </a:p>
          <a:p>
            <a:pPr indent="-311150" lvl="0" marL="457200" rtl="0" algn="l">
              <a:lnSpc>
                <a:spcPct val="115000"/>
              </a:lnSpc>
              <a:spcBef>
                <a:spcPts val="0"/>
              </a:spcBef>
              <a:spcAft>
                <a:spcPts val="0"/>
              </a:spcAft>
              <a:buClr>
                <a:srgbClr val="FFFFFF"/>
              </a:buClr>
              <a:buSzPts val="1300"/>
              <a:buFont typeface="Average"/>
              <a:buChar char="-"/>
            </a:pPr>
            <a:r>
              <a:rPr lang="en" sz="1300">
                <a:solidFill>
                  <a:srgbClr val="FFFFFF"/>
                </a:solidFill>
                <a:latin typeface="Average"/>
                <a:ea typeface="Average"/>
                <a:cs typeface="Average"/>
                <a:sym typeface="Average"/>
              </a:rPr>
              <a:t>Looking for anomalies in the dataset </a:t>
            </a:r>
            <a:r>
              <a:rPr lang="en" sz="1100">
                <a:solidFill>
                  <a:srgbClr val="FFFFFF"/>
                </a:solidFill>
                <a:latin typeface="Average"/>
                <a:ea typeface="Average"/>
                <a:cs typeface="Average"/>
                <a:sym typeface="Average"/>
              </a:rPr>
              <a:t>(type conventional - part of the values had space at the end).</a:t>
            </a:r>
            <a:endParaRPr sz="1100">
              <a:solidFill>
                <a:srgbClr val="FFFFFF"/>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 name="Shape 158"/>
        <p:cNvGrpSpPr/>
        <p:nvPr/>
      </p:nvGrpSpPr>
      <p:grpSpPr>
        <a:xfrm>
          <a:off x="0" y="0"/>
          <a:ext cx="0" cy="0"/>
          <a:chOff x="0" y="0"/>
          <a:chExt cx="0" cy="0"/>
        </a:xfrm>
      </p:grpSpPr>
      <p:sp>
        <p:nvSpPr>
          <p:cNvPr id="159" name="Google Shape;159;p30"/>
          <p:cNvSpPr txBox="1"/>
          <p:nvPr>
            <p:ph type="title"/>
          </p:nvPr>
        </p:nvSpPr>
        <p:spPr>
          <a:xfrm>
            <a:off x="444050" y="590750"/>
            <a:ext cx="8277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lang="en" sz="3100">
                <a:solidFill>
                  <a:srgbClr val="274E13"/>
                </a:solidFill>
                <a:latin typeface="Oswald"/>
                <a:ea typeface="Oswald"/>
                <a:cs typeface="Oswald"/>
                <a:sym typeface="Oswald"/>
              </a:rPr>
              <a:t>Description of the analysis phase of the project</a:t>
            </a:r>
            <a:endParaRPr b="0" sz="3100">
              <a:solidFill>
                <a:srgbClr val="274E13"/>
              </a:solidFill>
              <a:latin typeface="Oswald"/>
              <a:ea typeface="Oswald"/>
              <a:cs typeface="Oswald"/>
              <a:sym typeface="Oswald"/>
            </a:endParaRPr>
          </a:p>
        </p:txBody>
      </p:sp>
      <p:sp>
        <p:nvSpPr>
          <p:cNvPr id="160" name="Google Shape;160;p30"/>
          <p:cNvSpPr/>
          <p:nvPr/>
        </p:nvSpPr>
        <p:spPr>
          <a:xfrm>
            <a:off x="444050" y="1263150"/>
            <a:ext cx="8007600" cy="101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latin typeface="Average"/>
                <a:ea typeface="Average"/>
                <a:cs typeface="Average"/>
                <a:sym typeface="Average"/>
              </a:rPr>
              <a:t>Each member of the team was working on the separate Machine Learning Models. Running machine learning models are saved in a group repository on GitHub in separate Jupyter Notebooks. Team will continue to develop the models. ML models with the most promising results will be selected and presented in the final segment.</a:t>
            </a:r>
            <a:endParaRPr sz="1200">
              <a:latin typeface="Average"/>
              <a:ea typeface="Average"/>
              <a:cs typeface="Average"/>
              <a:sym typeface="Average"/>
            </a:endParaRPr>
          </a:p>
          <a:p>
            <a:pPr indent="0" lvl="0" marL="0" rtl="0" algn="l">
              <a:spcBef>
                <a:spcPts val="0"/>
              </a:spcBef>
              <a:spcAft>
                <a:spcPts val="0"/>
              </a:spcAft>
              <a:buNone/>
            </a:pPr>
            <a:r>
              <a:t/>
            </a:r>
            <a:endParaRPr sz="1300">
              <a:solidFill>
                <a:schemeClr val="dk2"/>
              </a:solidFill>
              <a:latin typeface="Average"/>
              <a:ea typeface="Average"/>
              <a:cs typeface="Average"/>
              <a:sym typeface="Average"/>
            </a:endParaRPr>
          </a:p>
        </p:txBody>
      </p:sp>
      <p:sp>
        <p:nvSpPr>
          <p:cNvPr id="161" name="Google Shape;161;p30"/>
          <p:cNvSpPr/>
          <p:nvPr/>
        </p:nvSpPr>
        <p:spPr>
          <a:xfrm>
            <a:off x="485450" y="2197950"/>
            <a:ext cx="3848400" cy="2279700"/>
          </a:xfrm>
          <a:prstGeom prst="rect">
            <a:avLst/>
          </a:prstGeom>
          <a:solidFill>
            <a:srgbClr val="274E13">
              <a:alpha val="20110"/>
            </a:srgbClr>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chemeClr val="dk2"/>
              </a:solidFill>
            </a:endParaRPr>
          </a:p>
          <a:p>
            <a:pPr indent="0" lvl="0" marL="457200" rtl="0" algn="l">
              <a:lnSpc>
                <a:spcPct val="115000"/>
              </a:lnSpc>
              <a:spcBef>
                <a:spcPts val="0"/>
              </a:spcBef>
              <a:spcAft>
                <a:spcPts val="0"/>
              </a:spcAft>
              <a:buNone/>
            </a:pPr>
            <a:r>
              <a:t/>
            </a:r>
            <a:endParaRPr sz="1100">
              <a:solidFill>
                <a:schemeClr val="dk2"/>
              </a:solidFill>
            </a:endParaRPr>
          </a:p>
          <a:p>
            <a:pPr indent="0" lvl="0" marL="0" rtl="0" algn="l">
              <a:lnSpc>
                <a:spcPct val="150000"/>
              </a:lnSpc>
              <a:spcBef>
                <a:spcPts val="0"/>
              </a:spcBef>
              <a:spcAft>
                <a:spcPts val="0"/>
              </a:spcAft>
              <a:buNone/>
            </a:pPr>
            <a:r>
              <a:t/>
            </a:r>
            <a:endParaRPr sz="1100">
              <a:solidFill>
                <a:schemeClr val="dk2"/>
              </a:solidFill>
            </a:endParaRPr>
          </a:p>
          <a:p>
            <a:pPr indent="-317500" lvl="0" marL="457200" marR="0" rtl="0" algn="l">
              <a:lnSpc>
                <a:spcPct val="115000"/>
              </a:lnSpc>
              <a:spcBef>
                <a:spcPts val="0"/>
              </a:spcBef>
              <a:spcAft>
                <a:spcPts val="0"/>
              </a:spcAft>
              <a:buSzPts val="1400"/>
              <a:buChar char="-"/>
            </a:pPr>
            <a:r>
              <a:rPr lang="en">
                <a:solidFill>
                  <a:schemeClr val="dk2"/>
                </a:solidFill>
                <a:latin typeface="Average"/>
                <a:ea typeface="Average"/>
                <a:cs typeface="Average"/>
                <a:sym typeface="Average"/>
              </a:rPr>
              <a:t>ARIMA</a:t>
            </a:r>
            <a:r>
              <a:rPr lang="en" sz="1300">
                <a:latin typeface="Average"/>
                <a:ea typeface="Average"/>
                <a:cs typeface="Average"/>
                <a:sym typeface="Average"/>
              </a:rPr>
              <a:t> </a:t>
            </a:r>
            <a:r>
              <a:rPr lang="en" sz="1000">
                <a:latin typeface="Average"/>
                <a:ea typeface="Average"/>
                <a:cs typeface="Average"/>
                <a:sym typeface="Average"/>
              </a:rPr>
              <a:t>(</a:t>
            </a:r>
            <a:r>
              <a:rPr lang="en" sz="1000">
                <a:solidFill>
                  <a:schemeClr val="dk2"/>
                </a:solidFill>
                <a:latin typeface="Average"/>
                <a:ea typeface="Average"/>
                <a:cs typeface="Average"/>
                <a:sym typeface="Average"/>
              </a:rPr>
              <a:t>Prices/production</a:t>
            </a:r>
            <a:r>
              <a:rPr lang="en" sz="1000">
                <a:latin typeface="Average"/>
                <a:ea typeface="Average"/>
                <a:cs typeface="Average"/>
                <a:sym typeface="Average"/>
              </a:rPr>
              <a:t>)</a:t>
            </a:r>
            <a:endParaRPr sz="1100">
              <a:latin typeface="Average"/>
              <a:ea typeface="Average"/>
              <a:cs typeface="Average"/>
              <a:sym typeface="Average"/>
            </a:endParaRPr>
          </a:p>
          <a:p>
            <a:pPr indent="-317500" lvl="0" marL="457200" marR="0" rtl="0" algn="l">
              <a:lnSpc>
                <a:spcPct val="115000"/>
              </a:lnSpc>
              <a:spcBef>
                <a:spcPts val="0"/>
              </a:spcBef>
              <a:spcAft>
                <a:spcPts val="0"/>
              </a:spcAft>
              <a:buSzPts val="1400"/>
              <a:buChar char="-"/>
            </a:pPr>
            <a:r>
              <a:rPr lang="en">
                <a:solidFill>
                  <a:schemeClr val="dk2"/>
                </a:solidFill>
                <a:latin typeface="Average"/>
                <a:ea typeface="Average"/>
                <a:cs typeface="Average"/>
                <a:sym typeface="Average"/>
              </a:rPr>
              <a:t>LSTM</a:t>
            </a:r>
            <a:r>
              <a:rPr lang="en" sz="1100">
                <a:latin typeface="Average"/>
                <a:ea typeface="Average"/>
                <a:cs typeface="Average"/>
                <a:sym typeface="Average"/>
              </a:rPr>
              <a:t> Regression Forecasting </a:t>
            </a:r>
            <a:r>
              <a:rPr lang="en" sz="1000">
                <a:latin typeface="Average"/>
                <a:ea typeface="Average"/>
                <a:cs typeface="Average"/>
                <a:sym typeface="Average"/>
              </a:rPr>
              <a:t>(Prices/production)</a:t>
            </a:r>
            <a:endParaRPr sz="1000">
              <a:latin typeface="Average"/>
              <a:ea typeface="Average"/>
              <a:cs typeface="Average"/>
              <a:sym typeface="Average"/>
            </a:endParaRPr>
          </a:p>
          <a:p>
            <a:pPr indent="-317500" lvl="0" marL="457200" marR="0" rtl="0" algn="l">
              <a:lnSpc>
                <a:spcPct val="115000"/>
              </a:lnSpc>
              <a:spcBef>
                <a:spcPts val="0"/>
              </a:spcBef>
              <a:spcAft>
                <a:spcPts val="0"/>
              </a:spcAft>
              <a:buSzPts val="1400"/>
              <a:buChar char="-"/>
            </a:pPr>
            <a:r>
              <a:rPr lang="en" sz="1300">
                <a:latin typeface="Average"/>
                <a:ea typeface="Average"/>
                <a:cs typeface="Average"/>
                <a:sym typeface="Average"/>
              </a:rPr>
              <a:t>LSTM Recurrent/Multivariate/Lags                                  </a:t>
            </a:r>
            <a:endParaRPr sz="1200">
              <a:latin typeface="Average"/>
              <a:ea typeface="Average"/>
              <a:cs typeface="Average"/>
              <a:sym typeface="Average"/>
            </a:endParaRPr>
          </a:p>
          <a:p>
            <a:pPr indent="0" lvl="0" marL="0" rtl="0" algn="l">
              <a:spcBef>
                <a:spcPts val="0"/>
              </a:spcBef>
              <a:spcAft>
                <a:spcPts val="0"/>
              </a:spcAft>
              <a:buNone/>
            </a:pPr>
            <a:r>
              <a:t/>
            </a:r>
            <a:endParaRPr sz="1300">
              <a:solidFill>
                <a:schemeClr val="dk2"/>
              </a:solidFill>
              <a:latin typeface="Average"/>
              <a:ea typeface="Average"/>
              <a:cs typeface="Average"/>
              <a:sym typeface="Average"/>
            </a:endParaRPr>
          </a:p>
          <a:p>
            <a:pPr indent="0" lvl="0" marL="0" rtl="0" algn="l">
              <a:spcBef>
                <a:spcPts val="0"/>
              </a:spcBef>
              <a:spcAft>
                <a:spcPts val="0"/>
              </a:spcAft>
              <a:buNone/>
            </a:pPr>
            <a:r>
              <a:t/>
            </a:r>
            <a:endParaRPr sz="1300">
              <a:solidFill>
                <a:schemeClr val="dk2"/>
              </a:solidFill>
              <a:latin typeface="Average"/>
              <a:ea typeface="Average"/>
              <a:cs typeface="Average"/>
              <a:sym typeface="Average"/>
            </a:endParaRPr>
          </a:p>
          <a:p>
            <a:pPr indent="0" lvl="0" marL="0" rtl="0" algn="l">
              <a:spcBef>
                <a:spcPts val="0"/>
              </a:spcBef>
              <a:spcAft>
                <a:spcPts val="0"/>
              </a:spcAft>
              <a:buNone/>
            </a:pPr>
            <a:r>
              <a:t/>
            </a:r>
            <a:endParaRPr sz="1300">
              <a:solidFill>
                <a:schemeClr val="dk2"/>
              </a:solidFill>
              <a:latin typeface="Average"/>
              <a:ea typeface="Average"/>
              <a:cs typeface="Average"/>
              <a:sym typeface="Average"/>
            </a:endParaRPr>
          </a:p>
        </p:txBody>
      </p:sp>
      <p:sp>
        <p:nvSpPr>
          <p:cNvPr id="162" name="Google Shape;162;p30"/>
          <p:cNvSpPr/>
          <p:nvPr/>
        </p:nvSpPr>
        <p:spPr>
          <a:xfrm>
            <a:off x="4418250" y="2198025"/>
            <a:ext cx="3929700" cy="2279700"/>
          </a:xfrm>
          <a:prstGeom prst="rect">
            <a:avLst/>
          </a:prstGeom>
          <a:solidFill>
            <a:srgbClr val="274E13">
              <a:alpha val="59780"/>
            </a:srgbClr>
          </a:solid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FFFFFF"/>
              </a:buClr>
              <a:buSzPts val="1300"/>
              <a:buFont typeface="Average"/>
              <a:buChar char="-"/>
            </a:pPr>
            <a:r>
              <a:rPr lang="en" sz="1300">
                <a:solidFill>
                  <a:srgbClr val="FFFFFF"/>
                </a:solidFill>
                <a:latin typeface="Average"/>
                <a:ea typeface="Average"/>
                <a:cs typeface="Average"/>
                <a:sym typeface="Average"/>
              </a:rPr>
              <a:t>Linear Regression with sckit-learn </a:t>
            </a:r>
            <a:r>
              <a:rPr lang="en" sz="1100">
                <a:solidFill>
                  <a:srgbClr val="FFFFFF"/>
                </a:solidFill>
                <a:latin typeface="Average"/>
                <a:ea typeface="Average"/>
                <a:cs typeface="Average"/>
                <a:sym typeface="Average"/>
              </a:rPr>
              <a:t>(prices and production data)</a:t>
            </a:r>
            <a:endParaRPr sz="1100">
              <a:solidFill>
                <a:srgbClr val="FFFFFF"/>
              </a:solidFill>
              <a:latin typeface="Average"/>
              <a:ea typeface="Average"/>
              <a:cs typeface="Average"/>
              <a:sym typeface="Average"/>
            </a:endParaRPr>
          </a:p>
          <a:p>
            <a:pPr indent="-311150" lvl="0" marL="457200" rtl="0" algn="l">
              <a:lnSpc>
                <a:spcPct val="115000"/>
              </a:lnSpc>
              <a:spcBef>
                <a:spcPts val="0"/>
              </a:spcBef>
              <a:spcAft>
                <a:spcPts val="0"/>
              </a:spcAft>
              <a:buClr>
                <a:srgbClr val="FFFFFF"/>
              </a:buClr>
              <a:buSzPts val="1300"/>
              <a:buFont typeface="Average"/>
              <a:buChar char="-"/>
            </a:pPr>
            <a:r>
              <a:rPr lang="en" sz="1300">
                <a:solidFill>
                  <a:srgbClr val="FFFFFF"/>
                </a:solidFill>
                <a:latin typeface="Average"/>
                <a:ea typeface="Average"/>
                <a:cs typeface="Average"/>
                <a:sym typeface="Average"/>
              </a:rPr>
              <a:t>Decision Tree Classifier, Random Forest </a:t>
            </a:r>
            <a:r>
              <a:rPr lang="en" sz="1300">
                <a:solidFill>
                  <a:schemeClr val="lt1"/>
                </a:solidFill>
                <a:latin typeface="Average"/>
                <a:ea typeface="Average"/>
                <a:cs typeface="Average"/>
                <a:sym typeface="Average"/>
              </a:rPr>
              <a:t>Ensemble</a:t>
            </a:r>
            <a:r>
              <a:rPr lang="en" sz="1300">
                <a:solidFill>
                  <a:srgbClr val="FFFFFF"/>
                </a:solidFill>
                <a:latin typeface="Average"/>
                <a:ea typeface="Average"/>
                <a:cs typeface="Average"/>
                <a:sym typeface="Average"/>
              </a:rPr>
              <a:t> Regressor &amp; </a:t>
            </a:r>
            <a:r>
              <a:rPr lang="en" sz="1300">
                <a:solidFill>
                  <a:schemeClr val="lt1"/>
                </a:solidFill>
                <a:latin typeface="Average"/>
                <a:ea typeface="Average"/>
                <a:cs typeface="Average"/>
                <a:sym typeface="Average"/>
              </a:rPr>
              <a:t>Classifier </a:t>
            </a:r>
            <a:r>
              <a:rPr lang="en" sz="1100">
                <a:solidFill>
                  <a:schemeClr val="lt1"/>
                </a:solidFill>
                <a:latin typeface="Average"/>
                <a:ea typeface="Average"/>
                <a:cs typeface="Average"/>
                <a:sym typeface="Average"/>
              </a:rPr>
              <a:t>(prices and production data)</a:t>
            </a:r>
            <a:endParaRPr sz="1100">
              <a:solidFill>
                <a:schemeClr val="lt1"/>
              </a:solidFill>
              <a:latin typeface="Average"/>
              <a:ea typeface="Average"/>
              <a:cs typeface="Average"/>
              <a:sym typeface="Average"/>
            </a:endParaRPr>
          </a:p>
          <a:p>
            <a:pPr indent="-298450" lvl="0" marL="457200" rtl="0" algn="l">
              <a:lnSpc>
                <a:spcPct val="115000"/>
              </a:lnSpc>
              <a:spcBef>
                <a:spcPts val="0"/>
              </a:spcBef>
              <a:spcAft>
                <a:spcPts val="0"/>
              </a:spcAft>
              <a:buClr>
                <a:schemeClr val="lt1"/>
              </a:buClr>
              <a:buSzPts val="1100"/>
              <a:buFont typeface="Average"/>
              <a:buChar char="-"/>
            </a:pPr>
            <a:r>
              <a:rPr lang="en" sz="1300">
                <a:solidFill>
                  <a:schemeClr val="lt1"/>
                </a:solidFill>
                <a:latin typeface="Average"/>
                <a:ea typeface="Average"/>
                <a:cs typeface="Average"/>
                <a:sym typeface="Average"/>
              </a:rPr>
              <a:t>LSTM</a:t>
            </a:r>
            <a:r>
              <a:rPr lang="en" sz="1100">
                <a:solidFill>
                  <a:schemeClr val="lt1"/>
                </a:solidFill>
                <a:latin typeface="Average"/>
                <a:ea typeface="Average"/>
                <a:cs typeface="Average"/>
                <a:sym typeface="Average"/>
              </a:rPr>
              <a:t> with sklearn/Keras</a:t>
            </a:r>
            <a:endParaRPr sz="1100">
              <a:solidFill>
                <a:schemeClr val="lt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6" name="Shape 166"/>
        <p:cNvGrpSpPr/>
        <p:nvPr/>
      </p:nvGrpSpPr>
      <p:grpSpPr>
        <a:xfrm>
          <a:off x="0" y="0"/>
          <a:ext cx="0" cy="0"/>
          <a:chOff x="0" y="0"/>
          <a:chExt cx="0" cy="0"/>
        </a:xfrm>
      </p:grpSpPr>
      <p:sp>
        <p:nvSpPr>
          <p:cNvPr id="167" name="Google Shape;167;p31"/>
          <p:cNvSpPr txBox="1"/>
          <p:nvPr>
            <p:ph type="title"/>
          </p:nvPr>
        </p:nvSpPr>
        <p:spPr>
          <a:xfrm>
            <a:off x="444050" y="590750"/>
            <a:ext cx="8277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100">
                <a:solidFill>
                  <a:srgbClr val="274E13"/>
                </a:solidFill>
                <a:latin typeface="Oswald"/>
                <a:ea typeface="Oswald"/>
                <a:cs typeface="Oswald"/>
                <a:sym typeface="Oswald"/>
              </a:rPr>
              <a:t>Technology used</a:t>
            </a:r>
            <a:endParaRPr b="0" sz="3100">
              <a:solidFill>
                <a:srgbClr val="274E13"/>
              </a:solidFill>
              <a:latin typeface="Oswald"/>
              <a:ea typeface="Oswald"/>
              <a:cs typeface="Oswald"/>
              <a:sym typeface="Oswald"/>
            </a:endParaRPr>
          </a:p>
        </p:txBody>
      </p:sp>
      <p:sp>
        <p:nvSpPr>
          <p:cNvPr id="168" name="Google Shape;168;p31"/>
          <p:cNvSpPr/>
          <p:nvPr/>
        </p:nvSpPr>
        <p:spPr>
          <a:xfrm>
            <a:off x="509100" y="2608600"/>
            <a:ext cx="4545600" cy="481200"/>
          </a:xfrm>
          <a:prstGeom prst="rect">
            <a:avLst/>
          </a:prstGeom>
          <a:solidFill>
            <a:srgbClr val="274E13">
              <a:alpha val="20110"/>
            </a:srgbClr>
          </a:solid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300">
              <a:solidFill>
                <a:schemeClr val="dk2"/>
              </a:solidFill>
              <a:latin typeface="Average"/>
              <a:ea typeface="Average"/>
              <a:cs typeface="Average"/>
              <a:sym typeface="Average"/>
            </a:endParaRPr>
          </a:p>
          <a:p>
            <a:pPr indent="0" lvl="0" marL="0" rtl="0" algn="l">
              <a:spcBef>
                <a:spcPts val="0"/>
              </a:spcBef>
              <a:spcAft>
                <a:spcPts val="0"/>
              </a:spcAft>
              <a:buNone/>
            </a:pPr>
            <a:r>
              <a:t/>
            </a:r>
            <a:endParaRPr sz="1300">
              <a:solidFill>
                <a:schemeClr val="dk2"/>
              </a:solidFill>
              <a:latin typeface="Average"/>
              <a:ea typeface="Average"/>
              <a:cs typeface="Average"/>
              <a:sym typeface="Average"/>
            </a:endParaRPr>
          </a:p>
          <a:p>
            <a:pPr indent="0" lvl="0" marL="0" rtl="0" algn="l">
              <a:spcBef>
                <a:spcPts val="0"/>
              </a:spcBef>
              <a:spcAft>
                <a:spcPts val="0"/>
              </a:spcAft>
              <a:buNone/>
            </a:pPr>
            <a:r>
              <a:t/>
            </a:r>
            <a:endParaRPr sz="1300">
              <a:solidFill>
                <a:schemeClr val="dk2"/>
              </a:solidFill>
              <a:latin typeface="Average"/>
              <a:ea typeface="Average"/>
              <a:cs typeface="Average"/>
              <a:sym typeface="Average"/>
            </a:endParaRPr>
          </a:p>
          <a:p>
            <a:pPr indent="0" lvl="0" marL="0" rtl="0" algn="l">
              <a:spcBef>
                <a:spcPts val="0"/>
              </a:spcBef>
              <a:spcAft>
                <a:spcPts val="0"/>
              </a:spcAft>
              <a:buNone/>
            </a:pPr>
            <a:r>
              <a:t/>
            </a:r>
            <a:endParaRPr sz="1300">
              <a:solidFill>
                <a:schemeClr val="dk2"/>
              </a:solidFill>
              <a:latin typeface="Average"/>
              <a:ea typeface="Average"/>
              <a:cs typeface="Average"/>
              <a:sym typeface="Average"/>
            </a:endParaRPr>
          </a:p>
        </p:txBody>
      </p:sp>
      <p:sp>
        <p:nvSpPr>
          <p:cNvPr id="169" name="Google Shape;169;p31"/>
          <p:cNvSpPr/>
          <p:nvPr/>
        </p:nvSpPr>
        <p:spPr>
          <a:xfrm>
            <a:off x="5054700" y="2608600"/>
            <a:ext cx="3519900" cy="481200"/>
          </a:xfrm>
          <a:prstGeom prst="rect">
            <a:avLst/>
          </a:prstGeom>
          <a:solidFill>
            <a:srgbClr val="274E13">
              <a:alpha val="41340"/>
            </a:srgbClr>
          </a:solid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300">
              <a:solidFill>
                <a:schemeClr val="dk2"/>
              </a:solidFill>
              <a:latin typeface="Average"/>
              <a:ea typeface="Average"/>
              <a:cs typeface="Average"/>
              <a:sym typeface="Average"/>
            </a:endParaRPr>
          </a:p>
          <a:p>
            <a:pPr indent="0" lvl="0" marL="0" rtl="0" algn="l">
              <a:spcBef>
                <a:spcPts val="0"/>
              </a:spcBef>
              <a:spcAft>
                <a:spcPts val="0"/>
              </a:spcAft>
              <a:buNone/>
            </a:pPr>
            <a:r>
              <a:t/>
            </a:r>
            <a:endParaRPr sz="1300">
              <a:solidFill>
                <a:schemeClr val="dk2"/>
              </a:solidFill>
              <a:latin typeface="Average"/>
              <a:ea typeface="Average"/>
              <a:cs typeface="Average"/>
              <a:sym typeface="Average"/>
            </a:endParaRPr>
          </a:p>
          <a:p>
            <a:pPr indent="0" lvl="0" marL="0" rtl="0" algn="l">
              <a:spcBef>
                <a:spcPts val="0"/>
              </a:spcBef>
              <a:spcAft>
                <a:spcPts val="0"/>
              </a:spcAft>
              <a:buNone/>
            </a:pPr>
            <a:r>
              <a:t/>
            </a:r>
            <a:endParaRPr sz="1300">
              <a:solidFill>
                <a:schemeClr val="dk2"/>
              </a:solidFill>
              <a:latin typeface="Average"/>
              <a:ea typeface="Average"/>
              <a:cs typeface="Average"/>
              <a:sym typeface="Average"/>
            </a:endParaRPr>
          </a:p>
          <a:p>
            <a:pPr indent="0" lvl="0" marL="0" rtl="0" algn="l">
              <a:spcBef>
                <a:spcPts val="0"/>
              </a:spcBef>
              <a:spcAft>
                <a:spcPts val="0"/>
              </a:spcAft>
              <a:buNone/>
            </a:pPr>
            <a:r>
              <a:t/>
            </a:r>
            <a:endParaRPr sz="1300">
              <a:solidFill>
                <a:schemeClr val="dk2"/>
              </a:solidFill>
              <a:latin typeface="Average"/>
              <a:ea typeface="Average"/>
              <a:cs typeface="Average"/>
              <a:sym typeface="Average"/>
            </a:endParaRPr>
          </a:p>
        </p:txBody>
      </p:sp>
      <p:cxnSp>
        <p:nvCxnSpPr>
          <p:cNvPr id="170" name="Google Shape;170;p31"/>
          <p:cNvCxnSpPr/>
          <p:nvPr/>
        </p:nvCxnSpPr>
        <p:spPr>
          <a:xfrm rot="10800000">
            <a:off x="999225" y="1902100"/>
            <a:ext cx="0" cy="706500"/>
          </a:xfrm>
          <a:prstGeom prst="straightConnector1">
            <a:avLst/>
          </a:prstGeom>
          <a:noFill/>
          <a:ln cap="flat" cmpd="sng" w="9525">
            <a:solidFill>
              <a:schemeClr val="dk2"/>
            </a:solidFill>
            <a:prstDash val="solid"/>
            <a:round/>
            <a:headEnd len="med" w="med" type="none"/>
            <a:tailEnd len="med" w="med" type="oval"/>
          </a:ln>
        </p:spPr>
      </p:cxnSp>
      <p:cxnSp>
        <p:nvCxnSpPr>
          <p:cNvPr id="171" name="Google Shape;171;p31"/>
          <p:cNvCxnSpPr/>
          <p:nvPr/>
        </p:nvCxnSpPr>
        <p:spPr>
          <a:xfrm rot="10800000">
            <a:off x="6491925" y="1902100"/>
            <a:ext cx="0" cy="706500"/>
          </a:xfrm>
          <a:prstGeom prst="straightConnector1">
            <a:avLst/>
          </a:prstGeom>
          <a:noFill/>
          <a:ln cap="flat" cmpd="sng" w="9525">
            <a:solidFill>
              <a:schemeClr val="dk2"/>
            </a:solidFill>
            <a:prstDash val="solid"/>
            <a:round/>
            <a:headEnd len="med" w="med" type="none"/>
            <a:tailEnd len="med" w="med" type="oval"/>
          </a:ln>
        </p:spPr>
      </p:cxnSp>
      <p:cxnSp>
        <p:nvCxnSpPr>
          <p:cNvPr id="172" name="Google Shape;172;p31"/>
          <p:cNvCxnSpPr/>
          <p:nvPr/>
        </p:nvCxnSpPr>
        <p:spPr>
          <a:xfrm rot="10800000">
            <a:off x="3617425" y="1902100"/>
            <a:ext cx="0" cy="706500"/>
          </a:xfrm>
          <a:prstGeom prst="straightConnector1">
            <a:avLst/>
          </a:prstGeom>
          <a:noFill/>
          <a:ln cap="flat" cmpd="sng" w="9525">
            <a:solidFill>
              <a:schemeClr val="dk2"/>
            </a:solidFill>
            <a:prstDash val="solid"/>
            <a:round/>
            <a:headEnd len="med" w="med" type="none"/>
            <a:tailEnd len="med" w="med" type="oval"/>
          </a:ln>
        </p:spPr>
      </p:cxnSp>
      <p:cxnSp>
        <p:nvCxnSpPr>
          <p:cNvPr id="173" name="Google Shape;173;p31"/>
          <p:cNvCxnSpPr/>
          <p:nvPr/>
        </p:nvCxnSpPr>
        <p:spPr>
          <a:xfrm>
            <a:off x="1395575" y="3089800"/>
            <a:ext cx="3300" cy="743700"/>
          </a:xfrm>
          <a:prstGeom prst="straightConnector1">
            <a:avLst/>
          </a:prstGeom>
          <a:noFill/>
          <a:ln cap="flat" cmpd="sng" w="9525">
            <a:solidFill>
              <a:schemeClr val="dk2"/>
            </a:solidFill>
            <a:prstDash val="solid"/>
            <a:round/>
            <a:headEnd len="med" w="med" type="none"/>
            <a:tailEnd len="med" w="med" type="oval"/>
          </a:ln>
        </p:spPr>
      </p:cxnSp>
      <p:cxnSp>
        <p:nvCxnSpPr>
          <p:cNvPr id="174" name="Google Shape;174;p31"/>
          <p:cNvCxnSpPr/>
          <p:nvPr/>
        </p:nvCxnSpPr>
        <p:spPr>
          <a:xfrm>
            <a:off x="6911550" y="3089800"/>
            <a:ext cx="3300" cy="743700"/>
          </a:xfrm>
          <a:prstGeom prst="straightConnector1">
            <a:avLst/>
          </a:prstGeom>
          <a:noFill/>
          <a:ln cap="flat" cmpd="sng" w="9525">
            <a:solidFill>
              <a:schemeClr val="dk2"/>
            </a:solidFill>
            <a:prstDash val="solid"/>
            <a:round/>
            <a:headEnd len="med" w="med" type="none"/>
            <a:tailEnd len="med" w="med" type="oval"/>
          </a:ln>
        </p:spPr>
      </p:cxnSp>
      <p:cxnSp>
        <p:nvCxnSpPr>
          <p:cNvPr id="175" name="Google Shape;175;p31"/>
          <p:cNvCxnSpPr/>
          <p:nvPr/>
        </p:nvCxnSpPr>
        <p:spPr>
          <a:xfrm>
            <a:off x="3876200" y="3089800"/>
            <a:ext cx="3300" cy="743700"/>
          </a:xfrm>
          <a:prstGeom prst="straightConnector1">
            <a:avLst/>
          </a:prstGeom>
          <a:noFill/>
          <a:ln cap="flat" cmpd="sng" w="9525">
            <a:solidFill>
              <a:schemeClr val="dk2"/>
            </a:solidFill>
            <a:prstDash val="solid"/>
            <a:round/>
            <a:headEnd len="med" w="med" type="none"/>
            <a:tailEnd len="med" w="med" type="oval"/>
          </a:ln>
        </p:spPr>
      </p:cxnSp>
      <p:sp>
        <p:nvSpPr>
          <p:cNvPr id="176" name="Google Shape;176;p31"/>
          <p:cNvSpPr txBox="1"/>
          <p:nvPr>
            <p:ph idx="1" type="body"/>
          </p:nvPr>
        </p:nvSpPr>
        <p:spPr>
          <a:xfrm>
            <a:off x="1082800" y="1326750"/>
            <a:ext cx="1818300" cy="79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b="1" lang="en" sz="1200">
                <a:latin typeface="Average"/>
                <a:ea typeface="Average"/>
                <a:cs typeface="Average"/>
                <a:sym typeface="Average"/>
              </a:rPr>
              <a:t>Python &amp; Pandas</a:t>
            </a:r>
            <a:endParaRPr b="1" sz="1200">
              <a:latin typeface="Average"/>
              <a:ea typeface="Average"/>
              <a:cs typeface="Average"/>
              <a:sym typeface="Average"/>
            </a:endParaRPr>
          </a:p>
          <a:p>
            <a:pPr indent="0" lvl="0" marL="0" rtl="0" algn="l">
              <a:lnSpc>
                <a:spcPct val="100000"/>
              </a:lnSpc>
              <a:spcBef>
                <a:spcPts val="0"/>
              </a:spcBef>
              <a:spcAft>
                <a:spcPts val="0"/>
              </a:spcAft>
              <a:buClr>
                <a:schemeClr val="dk2"/>
              </a:buClr>
              <a:buSzPts val="1100"/>
              <a:buFont typeface="Arial"/>
              <a:buNone/>
            </a:pPr>
            <a:r>
              <a:rPr lang="en" sz="1200">
                <a:latin typeface="Average"/>
                <a:ea typeface="Average"/>
                <a:cs typeface="Average"/>
                <a:sym typeface="Average"/>
              </a:rPr>
              <a:t>for data cleaning and preprocessing.</a:t>
            </a:r>
            <a:endParaRPr sz="1200"/>
          </a:p>
          <a:p>
            <a:pPr indent="0" lvl="0" marL="0" rtl="0" algn="l">
              <a:spcBef>
                <a:spcPts val="0"/>
              </a:spcBef>
              <a:spcAft>
                <a:spcPts val="1600"/>
              </a:spcAft>
              <a:buNone/>
            </a:pPr>
            <a:r>
              <a:t/>
            </a:r>
            <a:endParaRPr sz="1400"/>
          </a:p>
        </p:txBody>
      </p:sp>
      <p:sp>
        <p:nvSpPr>
          <p:cNvPr id="177" name="Google Shape;177;p31"/>
          <p:cNvSpPr txBox="1"/>
          <p:nvPr>
            <p:ph idx="1" type="body"/>
          </p:nvPr>
        </p:nvSpPr>
        <p:spPr>
          <a:xfrm>
            <a:off x="6696950" y="1326750"/>
            <a:ext cx="1818300" cy="79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b="1" lang="en" sz="1200">
                <a:latin typeface="Average"/>
                <a:ea typeface="Average"/>
                <a:cs typeface="Average"/>
                <a:sym typeface="Average"/>
              </a:rPr>
              <a:t>Jupyter Notebook </a:t>
            </a:r>
            <a:endParaRPr b="1" sz="1200">
              <a:latin typeface="Average"/>
              <a:ea typeface="Average"/>
              <a:cs typeface="Average"/>
              <a:sym typeface="Average"/>
            </a:endParaRPr>
          </a:p>
          <a:p>
            <a:pPr indent="0" lvl="0" marL="0" rtl="0" algn="l">
              <a:lnSpc>
                <a:spcPct val="100000"/>
              </a:lnSpc>
              <a:spcBef>
                <a:spcPts val="0"/>
              </a:spcBef>
              <a:spcAft>
                <a:spcPts val="0"/>
              </a:spcAft>
              <a:buClr>
                <a:schemeClr val="dk2"/>
              </a:buClr>
              <a:buSzPts val="1100"/>
              <a:buFont typeface="Arial"/>
              <a:buNone/>
            </a:pPr>
            <a:r>
              <a:rPr lang="en" sz="1200">
                <a:latin typeface="Average"/>
                <a:ea typeface="Average"/>
                <a:cs typeface="Average"/>
                <a:sym typeface="Average"/>
              </a:rPr>
              <a:t>f</a:t>
            </a:r>
            <a:r>
              <a:rPr lang="en" sz="1200">
                <a:latin typeface="Average"/>
                <a:ea typeface="Average"/>
                <a:cs typeface="Average"/>
                <a:sym typeface="Average"/>
              </a:rPr>
              <a:t>or collaboration.</a:t>
            </a:r>
            <a:endParaRPr sz="1200"/>
          </a:p>
          <a:p>
            <a:pPr indent="0" lvl="0" marL="0" rtl="0" algn="l">
              <a:spcBef>
                <a:spcPts val="0"/>
              </a:spcBef>
              <a:spcAft>
                <a:spcPts val="1600"/>
              </a:spcAft>
              <a:buNone/>
            </a:pPr>
            <a:r>
              <a:t/>
            </a:r>
            <a:endParaRPr sz="1400"/>
          </a:p>
        </p:txBody>
      </p:sp>
      <p:sp>
        <p:nvSpPr>
          <p:cNvPr id="178" name="Google Shape;178;p31"/>
          <p:cNvSpPr txBox="1"/>
          <p:nvPr>
            <p:ph idx="1" type="body"/>
          </p:nvPr>
        </p:nvSpPr>
        <p:spPr>
          <a:xfrm>
            <a:off x="3822450" y="1371150"/>
            <a:ext cx="1818300" cy="79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b="1" lang="en" sz="1200">
                <a:latin typeface="Average"/>
                <a:ea typeface="Average"/>
                <a:cs typeface="Average"/>
                <a:sym typeface="Average"/>
              </a:rPr>
              <a:t>Matplotlib/Seaborn</a:t>
            </a:r>
            <a:endParaRPr b="1" sz="1200">
              <a:latin typeface="Average"/>
              <a:ea typeface="Average"/>
              <a:cs typeface="Average"/>
              <a:sym typeface="Average"/>
            </a:endParaRPr>
          </a:p>
          <a:p>
            <a:pPr indent="0" lvl="0" marL="0" rtl="0" algn="l">
              <a:lnSpc>
                <a:spcPct val="100000"/>
              </a:lnSpc>
              <a:spcBef>
                <a:spcPts val="0"/>
              </a:spcBef>
              <a:spcAft>
                <a:spcPts val="0"/>
              </a:spcAft>
              <a:buClr>
                <a:schemeClr val="dk2"/>
              </a:buClr>
              <a:buSzPts val="1100"/>
              <a:buFont typeface="Arial"/>
              <a:buNone/>
            </a:pPr>
            <a:r>
              <a:rPr lang="en" sz="1200">
                <a:latin typeface="Average"/>
                <a:ea typeface="Average"/>
                <a:cs typeface="Average"/>
                <a:sym typeface="Average"/>
              </a:rPr>
              <a:t>f</a:t>
            </a:r>
            <a:r>
              <a:rPr lang="en" sz="1200">
                <a:latin typeface="Average"/>
                <a:ea typeface="Average"/>
                <a:cs typeface="Average"/>
                <a:sym typeface="Average"/>
              </a:rPr>
              <a:t>or EDA.</a:t>
            </a:r>
            <a:endParaRPr sz="1200"/>
          </a:p>
          <a:p>
            <a:pPr indent="0" lvl="0" marL="0" rtl="0" algn="l">
              <a:spcBef>
                <a:spcPts val="0"/>
              </a:spcBef>
              <a:spcAft>
                <a:spcPts val="1600"/>
              </a:spcAft>
              <a:buNone/>
            </a:pPr>
            <a:r>
              <a:t/>
            </a:r>
            <a:endParaRPr sz="1400"/>
          </a:p>
        </p:txBody>
      </p:sp>
      <p:sp>
        <p:nvSpPr>
          <p:cNvPr id="179" name="Google Shape;179;p31"/>
          <p:cNvSpPr txBox="1"/>
          <p:nvPr>
            <p:ph idx="1" type="body"/>
          </p:nvPr>
        </p:nvSpPr>
        <p:spPr>
          <a:xfrm>
            <a:off x="1493500" y="3574250"/>
            <a:ext cx="1818300" cy="97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b="1" lang="en" sz="1200">
                <a:latin typeface="Average"/>
                <a:ea typeface="Average"/>
                <a:cs typeface="Average"/>
                <a:sym typeface="Average"/>
              </a:rPr>
              <a:t>PostgreSQL</a:t>
            </a:r>
            <a:endParaRPr b="1" sz="1200">
              <a:latin typeface="Average"/>
              <a:ea typeface="Average"/>
              <a:cs typeface="Average"/>
              <a:sym typeface="Average"/>
            </a:endParaRPr>
          </a:p>
          <a:p>
            <a:pPr indent="0" lvl="0" marL="0" rtl="0" algn="l">
              <a:lnSpc>
                <a:spcPct val="100000"/>
              </a:lnSpc>
              <a:spcBef>
                <a:spcPts val="0"/>
              </a:spcBef>
              <a:spcAft>
                <a:spcPts val="0"/>
              </a:spcAft>
              <a:buClr>
                <a:schemeClr val="dk2"/>
              </a:buClr>
              <a:buSzPts val="1100"/>
              <a:buFont typeface="Arial"/>
              <a:buNone/>
            </a:pPr>
            <a:r>
              <a:rPr lang="en" sz="1200">
                <a:latin typeface="Average"/>
                <a:ea typeface="Average"/>
                <a:cs typeface="Average"/>
                <a:sym typeface="Average"/>
              </a:rPr>
              <a:t>for data storage with connection string to Jupyter Notebook.</a:t>
            </a:r>
            <a:endParaRPr sz="1200"/>
          </a:p>
          <a:p>
            <a:pPr indent="0" lvl="0" marL="0" rtl="0" algn="l">
              <a:spcBef>
                <a:spcPts val="0"/>
              </a:spcBef>
              <a:spcAft>
                <a:spcPts val="1600"/>
              </a:spcAft>
              <a:buNone/>
            </a:pPr>
            <a:r>
              <a:t/>
            </a:r>
            <a:endParaRPr sz="1400"/>
          </a:p>
        </p:txBody>
      </p:sp>
      <p:sp>
        <p:nvSpPr>
          <p:cNvPr id="180" name="Google Shape;180;p31"/>
          <p:cNvSpPr txBox="1"/>
          <p:nvPr>
            <p:ph idx="1" type="body"/>
          </p:nvPr>
        </p:nvSpPr>
        <p:spPr>
          <a:xfrm>
            <a:off x="7044775" y="3574250"/>
            <a:ext cx="1818300" cy="79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b="1" lang="en" sz="1200">
                <a:latin typeface="Average"/>
                <a:ea typeface="Average"/>
                <a:cs typeface="Average"/>
                <a:sym typeface="Average"/>
              </a:rPr>
              <a:t>Interactive Dashboard</a:t>
            </a:r>
            <a:endParaRPr b="1" sz="1200">
              <a:latin typeface="Average"/>
              <a:ea typeface="Average"/>
              <a:cs typeface="Average"/>
              <a:sym typeface="Average"/>
            </a:endParaRPr>
          </a:p>
          <a:p>
            <a:pPr indent="0" lvl="0" marL="0" rtl="0" algn="l">
              <a:lnSpc>
                <a:spcPct val="100000"/>
              </a:lnSpc>
              <a:spcBef>
                <a:spcPts val="0"/>
              </a:spcBef>
              <a:spcAft>
                <a:spcPts val="0"/>
              </a:spcAft>
              <a:buClr>
                <a:schemeClr val="dk2"/>
              </a:buClr>
              <a:buSzPts val="1100"/>
              <a:buFont typeface="Arial"/>
              <a:buNone/>
            </a:pPr>
            <a:r>
              <a:rPr lang="en" sz="1200">
                <a:latin typeface="Average"/>
                <a:ea typeface="Average"/>
                <a:cs typeface="Average"/>
                <a:sym typeface="Average"/>
              </a:rPr>
              <a:t>with Tableau and JavaScript.</a:t>
            </a:r>
            <a:endParaRPr sz="1200"/>
          </a:p>
          <a:p>
            <a:pPr indent="0" lvl="0" marL="0" rtl="0" algn="l">
              <a:spcBef>
                <a:spcPts val="0"/>
              </a:spcBef>
              <a:spcAft>
                <a:spcPts val="1600"/>
              </a:spcAft>
              <a:buNone/>
            </a:pPr>
            <a:r>
              <a:t/>
            </a:r>
            <a:endParaRPr sz="1400"/>
          </a:p>
        </p:txBody>
      </p:sp>
      <p:sp>
        <p:nvSpPr>
          <p:cNvPr id="181" name="Google Shape;181;p31"/>
          <p:cNvSpPr txBox="1"/>
          <p:nvPr>
            <p:ph idx="1" type="body"/>
          </p:nvPr>
        </p:nvSpPr>
        <p:spPr>
          <a:xfrm>
            <a:off x="3939800" y="3564875"/>
            <a:ext cx="2409900" cy="101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b="1" lang="en" sz="1200">
                <a:latin typeface="Average"/>
                <a:ea typeface="Average"/>
                <a:cs typeface="Average"/>
                <a:sym typeface="Average"/>
              </a:rPr>
              <a:t>Machine Learning Models</a:t>
            </a:r>
            <a:endParaRPr b="1" sz="1200">
              <a:latin typeface="Average"/>
              <a:ea typeface="Average"/>
              <a:cs typeface="Average"/>
              <a:sym typeface="Average"/>
            </a:endParaRPr>
          </a:p>
          <a:p>
            <a:pPr indent="0" lvl="0" marL="0" rtl="0" algn="l">
              <a:spcBef>
                <a:spcPts val="0"/>
              </a:spcBef>
              <a:spcAft>
                <a:spcPts val="0"/>
              </a:spcAft>
              <a:buClr>
                <a:schemeClr val="dk2"/>
              </a:buClr>
              <a:buSzPts val="1100"/>
              <a:buFont typeface="Arial"/>
              <a:buNone/>
            </a:pPr>
            <a:r>
              <a:rPr lang="en" sz="1200">
                <a:latin typeface="Average"/>
                <a:ea typeface="Average"/>
                <a:cs typeface="Average"/>
                <a:sym typeface="Average"/>
              </a:rPr>
              <a:t>with Scikit-learn, ARIMA, Linear Regression and Random Forest Ensemble.</a:t>
            </a:r>
            <a:endParaRPr sz="1200"/>
          </a:p>
          <a:p>
            <a:pPr indent="0" lvl="0" marL="0" rtl="0" algn="l">
              <a:spcBef>
                <a:spcPts val="16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