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Average-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Oswald-bold.fntdata"/><Relationship Id="rId16" Type="http://schemas.openxmlformats.org/officeDocument/2006/relationships/slide" Target="slides/slide10.xml"/><Relationship Id="rId38" Type="http://schemas.openxmlformats.org/officeDocument/2006/relationships/font" Target="fonts/Oswa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1f0b38cfe_1_7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1f0b38cfe_1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200">
              <a:solidFill>
                <a:schemeClr val="dk1"/>
              </a:solidFill>
              <a:latin typeface="Average"/>
              <a:ea typeface="Average"/>
              <a:cs typeface="Average"/>
              <a:sym typeface="Averag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1f0b38cfe_1_8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1f0b38cfe_1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200">
              <a:solidFill>
                <a:schemeClr val="dk1"/>
              </a:solidFill>
              <a:latin typeface="Average"/>
              <a:ea typeface="Average"/>
              <a:cs typeface="Average"/>
              <a:sym typeface="Averag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1f0b38cfe_1_8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1f0b38cfe_1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200">
              <a:solidFill>
                <a:schemeClr val="dk1"/>
              </a:solidFill>
              <a:latin typeface="Average"/>
              <a:ea typeface="Average"/>
              <a:cs typeface="Average"/>
              <a:sym typeface="Averag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1f0b38cfe_1_7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1f0b38cfe_1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chemeClr val="dk1"/>
                </a:solidFill>
                <a:latin typeface="Average"/>
                <a:ea typeface="Average"/>
                <a:cs typeface="Average"/>
                <a:sym typeface="Average"/>
              </a:rPr>
              <a:t>Which</a:t>
            </a:r>
            <a:r>
              <a:rPr lang="en" sz="1400">
                <a:solidFill>
                  <a:schemeClr val="dk1"/>
                </a:solidFill>
                <a:latin typeface="Average"/>
                <a:ea typeface="Average"/>
                <a:cs typeface="Average"/>
                <a:sym typeface="Average"/>
              </a:rPr>
              <a:t> producers are influencing the prices the most. See feature importance list. Peru has the most weight on decision trees as producer. When is the season of avocados in Peru? San Francisco has lots of weight on ML decision as well - can we find connection?</a:t>
            </a:r>
            <a:endParaRPr sz="1400">
              <a:solidFill>
                <a:schemeClr val="dk1"/>
              </a:solidFill>
              <a:latin typeface="Average"/>
              <a:ea typeface="Average"/>
              <a:cs typeface="Average"/>
              <a:sym typeface="Averag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1fbe3a38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1fbe3a3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400">
              <a:solidFill>
                <a:schemeClr val="dk1"/>
              </a:solidFill>
              <a:latin typeface="Average"/>
              <a:ea typeface="Average"/>
              <a:cs typeface="Average"/>
              <a:sym typeface="Averag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1fbe3a38f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1fbe3a3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400">
              <a:solidFill>
                <a:schemeClr val="dk1"/>
              </a:solidFill>
              <a:latin typeface="Average"/>
              <a:ea typeface="Average"/>
              <a:cs typeface="Average"/>
              <a:sym typeface="Average"/>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1fbe3a38f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1fbe3a38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400">
              <a:solidFill>
                <a:schemeClr val="dk1"/>
              </a:solidFill>
              <a:latin typeface="Average"/>
              <a:ea typeface="Average"/>
              <a:cs typeface="Average"/>
              <a:sym typeface="Average"/>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1f0b38cfe_1_7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1f0b38cfe_1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229620cb4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229620cb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1f0b38cfe_1_6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1f0b38cfe_1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PAGE 1: TABLEAU</a:t>
            </a:r>
            <a:r>
              <a:rPr lang="en">
                <a:solidFill>
                  <a:schemeClr val="lt1"/>
                </a:solidFill>
              </a:rPr>
              <a:t>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1f0b38cfe_1_2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1f0b38cfe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1f0b38cfe_1_8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1f0b38cfe_1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t>PAGE 2: TABLEAU: Exploratory Data Analysis. Images from the initial analysis.</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1f0b38cfe_1_8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1f0b38cfe_1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PAGE 3: TABLEAU Page with interactive elements</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1f0b38cfe_1_8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1f0b38cfe_1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PAGE 4: TABLEAU: Data (images or report) from the machine learning task.</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1f0b38cfe_1_6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1f0b38cfe_1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1f0b38cfe_1_7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1f0b38cfe_1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1f0b38cfe_1_7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1f0b38cfe_1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800">
              <a:solidFill>
                <a:schemeClr val="dk1"/>
              </a:solidFill>
              <a:latin typeface="Average"/>
              <a:ea typeface="Average"/>
              <a:cs typeface="Average"/>
              <a:sym typeface="Averag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1f0b38cfe_1_7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1f0b38cfe_1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800">
              <a:solidFill>
                <a:schemeClr val="dk1"/>
              </a:solidFill>
              <a:latin typeface="Average"/>
              <a:ea typeface="Average"/>
              <a:cs typeface="Average"/>
              <a:sym typeface="Averag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1f0b38cfe_1_7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1f0b38cfe_1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800">
              <a:solidFill>
                <a:schemeClr val="dk1"/>
              </a:solidFill>
              <a:latin typeface="Average"/>
              <a:ea typeface="Average"/>
              <a:cs typeface="Average"/>
              <a:sym typeface="Averag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1f0b38cfe_1_7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1f0b38cfe_1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800">
              <a:solidFill>
                <a:schemeClr val="dk1"/>
              </a:solidFill>
              <a:latin typeface="Average"/>
              <a:ea typeface="Average"/>
              <a:cs typeface="Average"/>
              <a:sym typeface="Averag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1f0b38cfe_1_8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1f0b38cfe_1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800">
              <a:solidFill>
                <a:schemeClr val="dk1"/>
              </a:solidFill>
              <a:latin typeface="Average"/>
              <a:ea typeface="Average"/>
              <a:cs typeface="Average"/>
              <a:sym typeface="Averag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9" name="Shape 59"/>
        <p:cNvGrpSpPr/>
        <p:nvPr/>
      </p:nvGrpSpPr>
      <p:grpSpPr>
        <a:xfrm>
          <a:off x="0" y="0"/>
          <a:ext cx="0" cy="0"/>
          <a:chOff x="0" y="0"/>
          <a:chExt cx="0" cy="0"/>
        </a:xfrm>
      </p:grpSpPr>
      <p:cxnSp>
        <p:nvCxnSpPr>
          <p:cNvPr id="60" name="Google Shape;60;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1" name="Google Shape;61;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2" name="Google Shape;62;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63" name="Google Shape;63;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4" name="Google Shape;64;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5" name="Google Shape;65;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6" name="Shape 66"/>
        <p:cNvGrpSpPr/>
        <p:nvPr/>
      </p:nvGrpSpPr>
      <p:grpSpPr>
        <a:xfrm>
          <a:off x="0" y="0"/>
          <a:ext cx="0" cy="0"/>
          <a:chOff x="0" y="0"/>
          <a:chExt cx="0" cy="0"/>
        </a:xfrm>
      </p:grpSpPr>
      <p:cxnSp>
        <p:nvCxnSpPr>
          <p:cNvPr id="67" name="Google Shape;67;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68" name="Google Shape;68;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69" name="Google Shape;69;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70" name="Google Shape;70;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cxnSp>
        <p:nvCxnSpPr>
          <p:cNvPr id="72" name="Google Shape;72;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3" name="Google Shape;73;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74" name="Google Shape;74;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5" name="Google Shape;75;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7" name="Google Shape;77;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cxnSp>
        <p:nvCxnSpPr>
          <p:cNvPr id="79" name="Google Shape;79;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80" name="Google Shape;80;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81" name="Google Shape;81;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2" name="Google Shape;82;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5" name="Google Shape;85;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cxnSp>
        <p:nvCxnSpPr>
          <p:cNvPr id="90" name="Google Shape;90;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1" name="Google Shape;91;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3" name="Google Shape;93;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94" name="Shape 94"/>
        <p:cNvGrpSpPr/>
        <p:nvPr/>
      </p:nvGrpSpPr>
      <p:grpSpPr>
        <a:xfrm>
          <a:off x="0" y="0"/>
          <a:ext cx="0" cy="0"/>
          <a:chOff x="0" y="0"/>
          <a:chExt cx="0" cy="0"/>
        </a:xfrm>
      </p:grpSpPr>
      <p:cxnSp>
        <p:nvCxnSpPr>
          <p:cNvPr id="95" name="Google Shape;95;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7" name="Google Shape;97;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1" name="Google Shape;101;p2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02" name="Google Shape;102;p2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3" name="Google Shape;103;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4" name="Google Shape;104;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cxnSp>
        <p:nvCxnSpPr>
          <p:cNvPr id="106" name="Google Shape;106;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8" name="Google Shape;108;p2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9" name="Google Shape;109;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0" name="Shape 110"/>
        <p:cNvGrpSpPr/>
        <p:nvPr/>
      </p:nvGrpSpPr>
      <p:grpSpPr>
        <a:xfrm>
          <a:off x="0" y="0"/>
          <a:ext cx="0" cy="0"/>
          <a:chOff x="0" y="0"/>
          <a:chExt cx="0" cy="0"/>
        </a:xfrm>
      </p:grpSpPr>
      <p:cxnSp>
        <p:nvCxnSpPr>
          <p:cNvPr id="111" name="Google Shape;111;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12" name="Google Shape;112;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13" name="Google Shape;113;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14" name="Google Shape;114;p2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5" name="Google Shape;115;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7" name="Google Shape;57;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58" name="Google Shape;58;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3.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Avocado Story</a:t>
            </a:r>
            <a:endParaRPr/>
          </a:p>
        </p:txBody>
      </p:sp>
      <p:sp>
        <p:nvSpPr>
          <p:cNvPr id="123" name="Google Shape;123;p25"/>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Presented by</a:t>
            </a:r>
            <a:endParaRPr sz="1400"/>
          </a:p>
          <a:p>
            <a:pPr indent="0" lvl="0" marL="0" rtl="0" algn="ctr">
              <a:spcBef>
                <a:spcPts val="0"/>
              </a:spcBef>
              <a:spcAft>
                <a:spcPts val="0"/>
              </a:spcAft>
              <a:buNone/>
            </a:pPr>
            <a:r>
              <a:rPr lang="en" sz="3700"/>
              <a:t>four-cados</a:t>
            </a:r>
            <a:endParaRPr sz="3700"/>
          </a:p>
          <a:p>
            <a:pPr indent="0" lvl="0" marL="0" rtl="0" algn="ctr">
              <a:spcBef>
                <a:spcPts val="0"/>
              </a:spcBef>
              <a:spcAft>
                <a:spcPts val="0"/>
              </a:spcAft>
              <a:buNone/>
            </a:pPr>
            <a:r>
              <a:rPr lang="en" sz="1400"/>
              <a:t>Amelin, Andreja, David and Subba</a:t>
            </a:r>
            <a:endParaRPr b="1"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p34"/>
          <p:cNvSpPr txBox="1"/>
          <p:nvPr/>
        </p:nvSpPr>
        <p:spPr>
          <a:xfrm>
            <a:off x="873275" y="688275"/>
            <a:ext cx="7134300" cy="3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Exploratory Data Analysis </a:t>
            </a:r>
            <a:endParaRPr sz="1500">
              <a:solidFill>
                <a:srgbClr val="274E13"/>
              </a:solidFill>
              <a:latin typeface="Lato"/>
              <a:ea typeface="Lato"/>
              <a:cs typeface="Lato"/>
              <a:sym typeface="Lato"/>
            </a:endParaRPr>
          </a:p>
          <a:p>
            <a:pPr indent="0" lvl="0" marL="0" rtl="0" algn="l">
              <a:spcBef>
                <a:spcPts val="1600"/>
              </a:spcBef>
              <a:spcAft>
                <a:spcPts val="0"/>
              </a:spcAft>
              <a:buNone/>
            </a:pPr>
            <a:r>
              <a:rPr lang="en" sz="1800">
                <a:solidFill>
                  <a:schemeClr val="dk2"/>
                </a:solidFill>
                <a:latin typeface="Average"/>
                <a:ea typeface="Average"/>
                <a:cs typeface="Average"/>
                <a:sym typeface="Average"/>
              </a:rPr>
              <a:t>The largest producers of Avocados in Americas</a:t>
            </a:r>
            <a:endParaRPr sz="1900">
              <a:solidFill>
                <a:schemeClr val="dk2"/>
              </a:solidFill>
              <a:latin typeface="Average"/>
              <a:ea typeface="Average"/>
              <a:cs typeface="Average"/>
              <a:sym typeface="Average"/>
            </a:endParaRPr>
          </a:p>
          <a:p>
            <a:pPr indent="0" lvl="0" marL="0" rtl="0" algn="l">
              <a:spcBef>
                <a:spcPts val="0"/>
              </a:spcBef>
              <a:spcAft>
                <a:spcPts val="0"/>
              </a:spcAft>
              <a:buNone/>
            </a:pPr>
            <a:r>
              <a:t/>
            </a:r>
            <a:endParaRPr>
              <a:solidFill>
                <a:schemeClr val="dk2"/>
              </a:solidFill>
              <a:latin typeface="Average"/>
              <a:ea typeface="Average"/>
              <a:cs typeface="Average"/>
              <a:sym typeface="Average"/>
            </a:endParaRPr>
          </a:p>
          <a:p>
            <a:pPr indent="0" lvl="0" marL="0" rtl="0" algn="l">
              <a:spcBef>
                <a:spcPts val="0"/>
              </a:spcBef>
              <a:spcAft>
                <a:spcPts val="0"/>
              </a:spcAft>
              <a:buNone/>
            </a:pPr>
            <a:r>
              <a:rPr lang="en">
                <a:solidFill>
                  <a:schemeClr val="dk2"/>
                </a:solidFill>
                <a:latin typeface="Average"/>
                <a:ea typeface="Average"/>
                <a:cs typeface="Average"/>
                <a:sym typeface="Average"/>
              </a:rPr>
              <a:t>Mexico is by far the largest producer of avocados in </a:t>
            </a:r>
            <a:endParaRPr>
              <a:solidFill>
                <a:schemeClr val="dk2"/>
              </a:solidFill>
              <a:latin typeface="Average"/>
              <a:ea typeface="Average"/>
              <a:cs typeface="Average"/>
              <a:sym typeface="Average"/>
            </a:endParaRPr>
          </a:p>
          <a:p>
            <a:pPr indent="0" lvl="0" marL="0" rtl="0" algn="l">
              <a:spcBef>
                <a:spcPts val="0"/>
              </a:spcBef>
              <a:spcAft>
                <a:spcPts val="0"/>
              </a:spcAft>
              <a:buClr>
                <a:schemeClr val="dk2"/>
              </a:buClr>
              <a:buSzPts val="1100"/>
              <a:buFont typeface="Arial"/>
              <a:buNone/>
            </a:pPr>
            <a:r>
              <a:rPr lang="en">
                <a:solidFill>
                  <a:schemeClr val="dk2"/>
                </a:solidFill>
                <a:latin typeface="Average"/>
                <a:ea typeface="Average"/>
                <a:cs typeface="Average"/>
                <a:sym typeface="Average"/>
              </a:rPr>
              <a:t>Americas averaging xxx billion pounds in 2019 alone.</a:t>
            </a:r>
            <a:endParaRPr>
              <a:solidFill>
                <a:schemeClr val="dk2"/>
              </a:solidFill>
              <a:latin typeface="Average"/>
              <a:ea typeface="Average"/>
              <a:cs typeface="Average"/>
              <a:sym typeface="Average"/>
            </a:endParaRPr>
          </a:p>
          <a:p>
            <a:pPr indent="0" lvl="0" marL="0" rtl="0" algn="l">
              <a:spcBef>
                <a:spcPts val="0"/>
              </a:spcBef>
              <a:spcAft>
                <a:spcPts val="0"/>
              </a:spcAft>
              <a:buClr>
                <a:schemeClr val="dk2"/>
              </a:buClr>
              <a:buSzPts val="1100"/>
              <a:buFont typeface="Arial"/>
              <a:buNone/>
            </a:pPr>
            <a:r>
              <a:rPr lang="en" sz="900">
                <a:solidFill>
                  <a:schemeClr val="dk2"/>
                </a:solidFill>
                <a:latin typeface="Average"/>
                <a:ea typeface="Average"/>
                <a:cs typeface="Average"/>
                <a:sym typeface="Average"/>
              </a:rPr>
              <a:t>(Source: Hass Avocado Board)</a:t>
            </a:r>
            <a:endParaRPr>
              <a:solidFill>
                <a:schemeClr val="dk2"/>
              </a:solidFill>
              <a:latin typeface="Average"/>
              <a:ea typeface="Average"/>
              <a:cs typeface="Average"/>
              <a:sym typeface="Average"/>
            </a:endParaRPr>
          </a:p>
        </p:txBody>
      </p:sp>
      <p:pic>
        <p:nvPicPr>
          <p:cNvPr id="187" name="Google Shape;187;p34"/>
          <p:cNvPicPr preferRelativeResize="0"/>
          <p:nvPr/>
        </p:nvPicPr>
        <p:blipFill>
          <a:blip r:embed="rId3">
            <a:alphaModFix/>
          </a:blip>
          <a:stretch>
            <a:fillRect/>
          </a:stretch>
        </p:blipFill>
        <p:spPr>
          <a:xfrm>
            <a:off x="873275" y="2670300"/>
            <a:ext cx="3639350" cy="1770492"/>
          </a:xfrm>
          <a:prstGeom prst="rect">
            <a:avLst/>
          </a:prstGeom>
          <a:noFill/>
          <a:ln>
            <a:noFill/>
          </a:ln>
        </p:spPr>
      </p:pic>
      <p:pic>
        <p:nvPicPr>
          <p:cNvPr id="188" name="Google Shape;188;p34"/>
          <p:cNvPicPr preferRelativeResize="0"/>
          <p:nvPr/>
        </p:nvPicPr>
        <p:blipFill>
          <a:blip r:embed="rId4">
            <a:alphaModFix/>
          </a:blip>
          <a:stretch>
            <a:fillRect/>
          </a:stretch>
        </p:blipFill>
        <p:spPr>
          <a:xfrm>
            <a:off x="5512005" y="1813100"/>
            <a:ext cx="2692951" cy="2679199"/>
          </a:xfrm>
          <a:prstGeom prst="rect">
            <a:avLst/>
          </a:prstGeom>
          <a:noFill/>
          <a:ln>
            <a:noFill/>
          </a:ln>
        </p:spPr>
      </p:pic>
      <p:sp>
        <p:nvSpPr>
          <p:cNvPr id="189" name="Google Shape;189;p34"/>
          <p:cNvSpPr txBox="1"/>
          <p:nvPr>
            <p:ph type="title"/>
          </p:nvPr>
        </p:nvSpPr>
        <p:spPr>
          <a:xfrm>
            <a:off x="4685875" y="3258100"/>
            <a:ext cx="4259700" cy="594900"/>
          </a:xfrm>
          <a:prstGeom prst="rect">
            <a:avLst/>
          </a:prstGeom>
          <a:solidFill>
            <a:srgbClr val="1D1C1D">
              <a:alpha val="68720"/>
            </a:srgbClr>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900">
                <a:solidFill>
                  <a:srgbClr val="FFFFFF"/>
                </a:solidFill>
                <a:latin typeface="Arial"/>
                <a:ea typeface="Arial"/>
                <a:cs typeface="Arial"/>
                <a:sym typeface="Arial"/>
              </a:rPr>
              <a:t>Interactive map of The Americas with production data that shows what countries have the largest production (the larger the circle, the larger production) and can be filtered by year.</a:t>
            </a:r>
            <a:endParaRPr sz="800">
              <a:solidFill>
                <a:srgbClr val="FFFFFF"/>
              </a:solidFill>
            </a:endParaRPr>
          </a:p>
        </p:txBody>
      </p:sp>
      <p:sp>
        <p:nvSpPr>
          <p:cNvPr id="190" name="Google Shape;190;p34"/>
          <p:cNvSpPr txBox="1"/>
          <p:nvPr>
            <p:ph type="title"/>
          </p:nvPr>
        </p:nvSpPr>
        <p:spPr>
          <a:xfrm>
            <a:off x="924450" y="4161525"/>
            <a:ext cx="3537000" cy="474000"/>
          </a:xfrm>
          <a:prstGeom prst="rect">
            <a:avLst/>
          </a:prstGeom>
          <a:solidFill>
            <a:srgbClr val="1D1C1D">
              <a:alpha val="68160"/>
            </a:srgbClr>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900">
                <a:solidFill>
                  <a:srgbClr val="FFFFFF"/>
                </a:solidFill>
                <a:latin typeface="Arial"/>
                <a:ea typeface="Arial"/>
                <a:cs typeface="Arial"/>
                <a:sym typeface="Arial"/>
              </a:rPr>
              <a:t>Interactive bar chart with production data that can be filtered by country and year.</a:t>
            </a:r>
            <a:endParaRPr b="0" sz="9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0" sz="90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4" name="Shape 194"/>
        <p:cNvGrpSpPr/>
        <p:nvPr/>
      </p:nvGrpSpPr>
      <p:grpSpPr>
        <a:xfrm>
          <a:off x="0" y="0"/>
          <a:ext cx="0" cy="0"/>
          <a:chOff x="0" y="0"/>
          <a:chExt cx="0" cy="0"/>
        </a:xfrm>
      </p:grpSpPr>
      <p:pic>
        <p:nvPicPr>
          <p:cNvPr id="195" name="Google Shape;195;p35"/>
          <p:cNvPicPr preferRelativeResize="0"/>
          <p:nvPr/>
        </p:nvPicPr>
        <p:blipFill>
          <a:blip r:embed="rId3">
            <a:alphaModFix/>
          </a:blip>
          <a:stretch>
            <a:fillRect/>
          </a:stretch>
        </p:blipFill>
        <p:spPr>
          <a:xfrm>
            <a:off x="4485144" y="1916775"/>
            <a:ext cx="3074875" cy="1833400"/>
          </a:xfrm>
          <a:prstGeom prst="rect">
            <a:avLst/>
          </a:prstGeom>
          <a:noFill/>
          <a:ln>
            <a:noFill/>
          </a:ln>
        </p:spPr>
      </p:pic>
      <p:sp>
        <p:nvSpPr>
          <p:cNvPr id="196" name="Google Shape;196;p35"/>
          <p:cNvSpPr txBox="1"/>
          <p:nvPr/>
        </p:nvSpPr>
        <p:spPr>
          <a:xfrm>
            <a:off x="873275" y="703075"/>
            <a:ext cx="7134300" cy="3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Exploratory Data Analysis </a:t>
            </a:r>
            <a:endParaRPr sz="1500">
              <a:solidFill>
                <a:srgbClr val="274E13"/>
              </a:solidFill>
              <a:latin typeface="Lato"/>
              <a:ea typeface="Lato"/>
              <a:cs typeface="Lato"/>
              <a:sym typeface="Lato"/>
            </a:endParaRPr>
          </a:p>
          <a:p>
            <a:pPr indent="0" lvl="0" marL="0" rtl="0" algn="l">
              <a:spcBef>
                <a:spcPts val="1600"/>
              </a:spcBef>
              <a:spcAft>
                <a:spcPts val="0"/>
              </a:spcAft>
              <a:buNone/>
            </a:pPr>
            <a:r>
              <a:rPr lang="en" sz="1800">
                <a:solidFill>
                  <a:schemeClr val="dk2"/>
                </a:solidFill>
                <a:latin typeface="Average"/>
                <a:ea typeface="Average"/>
                <a:cs typeface="Average"/>
                <a:sym typeface="Average"/>
              </a:rPr>
              <a:t>Climate is affecting production in California.</a:t>
            </a:r>
            <a:endParaRPr sz="1800">
              <a:solidFill>
                <a:schemeClr val="dk2"/>
              </a:solidFill>
              <a:latin typeface="Average"/>
              <a:ea typeface="Average"/>
              <a:cs typeface="Average"/>
              <a:sym typeface="Average"/>
            </a:endParaRPr>
          </a:p>
          <a:p>
            <a:pPr indent="0" lvl="0" marL="0" rtl="0" algn="l">
              <a:spcBef>
                <a:spcPts val="0"/>
              </a:spcBef>
              <a:spcAft>
                <a:spcPts val="0"/>
              </a:spcAft>
              <a:buNone/>
            </a:pPr>
            <a:r>
              <a:t/>
            </a:r>
            <a:endParaRPr sz="1800">
              <a:solidFill>
                <a:schemeClr val="dk2"/>
              </a:solidFill>
              <a:latin typeface="Average"/>
              <a:ea typeface="Average"/>
              <a:cs typeface="Average"/>
              <a:sym typeface="Average"/>
            </a:endParaRPr>
          </a:p>
          <a:p>
            <a:pPr indent="0" lvl="0" marL="0" rtl="0" algn="l">
              <a:spcBef>
                <a:spcPts val="0"/>
              </a:spcBef>
              <a:spcAft>
                <a:spcPts val="0"/>
              </a:spcAft>
              <a:buNone/>
            </a:pPr>
            <a:r>
              <a:rPr lang="en">
                <a:solidFill>
                  <a:schemeClr val="dk2"/>
                </a:solidFill>
                <a:latin typeface="Average"/>
                <a:ea typeface="Average"/>
                <a:cs typeface="Average"/>
                <a:sym typeface="Average"/>
              </a:rPr>
              <a:t>Correlation between participation and </a:t>
            </a:r>
            <a:endParaRPr>
              <a:solidFill>
                <a:schemeClr val="dk2"/>
              </a:solidFill>
              <a:latin typeface="Average"/>
              <a:ea typeface="Average"/>
              <a:cs typeface="Average"/>
              <a:sym typeface="Average"/>
            </a:endParaRPr>
          </a:p>
          <a:p>
            <a:pPr indent="0" lvl="0" marL="0" rtl="0" algn="l">
              <a:spcBef>
                <a:spcPts val="0"/>
              </a:spcBef>
              <a:spcAft>
                <a:spcPts val="0"/>
              </a:spcAft>
              <a:buNone/>
            </a:pPr>
            <a:r>
              <a:rPr lang="en">
                <a:solidFill>
                  <a:schemeClr val="dk2"/>
                </a:solidFill>
                <a:latin typeface="Average"/>
                <a:ea typeface="Average"/>
                <a:cs typeface="Average"/>
                <a:sym typeface="Average"/>
              </a:rPr>
              <a:t>Avocado production.  </a:t>
            </a:r>
            <a:endParaRPr>
              <a:solidFill>
                <a:schemeClr val="dk2"/>
              </a:solidFill>
              <a:latin typeface="Average"/>
              <a:ea typeface="Average"/>
              <a:cs typeface="Average"/>
              <a:sym typeface="Average"/>
            </a:endParaRPr>
          </a:p>
          <a:p>
            <a:pPr indent="0" lvl="0" marL="0" rtl="0" algn="l">
              <a:spcBef>
                <a:spcPts val="0"/>
              </a:spcBef>
              <a:spcAft>
                <a:spcPts val="0"/>
              </a:spcAft>
              <a:buClr>
                <a:schemeClr val="dk2"/>
              </a:buClr>
              <a:buSzPts val="1100"/>
              <a:buFont typeface="Arial"/>
              <a:buNone/>
            </a:pPr>
            <a:r>
              <a:rPr lang="en" sz="900">
                <a:solidFill>
                  <a:schemeClr val="dk2"/>
                </a:solidFill>
                <a:latin typeface="Average"/>
                <a:ea typeface="Average"/>
                <a:cs typeface="Average"/>
                <a:sym typeface="Average"/>
              </a:rPr>
              <a:t>(Source: Hass Avocado Board and Climate data)</a:t>
            </a:r>
            <a:endParaRPr sz="1700"/>
          </a:p>
        </p:txBody>
      </p:sp>
      <p:sp>
        <p:nvSpPr>
          <p:cNvPr id="197" name="Google Shape;197;p35"/>
          <p:cNvSpPr txBox="1"/>
          <p:nvPr>
            <p:ph type="title"/>
          </p:nvPr>
        </p:nvSpPr>
        <p:spPr>
          <a:xfrm>
            <a:off x="3340450" y="3653375"/>
            <a:ext cx="4595700" cy="506700"/>
          </a:xfrm>
          <a:prstGeom prst="rect">
            <a:avLst/>
          </a:prstGeom>
          <a:solidFill>
            <a:srgbClr val="1D1C1D">
              <a:alpha val="60890"/>
            </a:srgbClr>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900">
                <a:solidFill>
                  <a:srgbClr val="FFFFFF"/>
                </a:solidFill>
                <a:latin typeface="Arial"/>
                <a:ea typeface="Arial"/>
                <a:cs typeface="Arial"/>
                <a:sym typeface="Arial"/>
              </a:rPr>
              <a:t>Interactive map of California that shows climate data and production and can be filtered by month.</a:t>
            </a:r>
            <a:endParaRPr b="0" sz="9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0" sz="900">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36"/>
          <p:cNvSpPr txBox="1"/>
          <p:nvPr/>
        </p:nvSpPr>
        <p:spPr>
          <a:xfrm>
            <a:off x="873275" y="703075"/>
            <a:ext cx="7134300" cy="3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Exploratory</a:t>
            </a:r>
            <a:r>
              <a:rPr lang="en" sz="3100">
                <a:solidFill>
                  <a:srgbClr val="274E13"/>
                </a:solidFill>
                <a:latin typeface="Oswald"/>
                <a:ea typeface="Oswald"/>
                <a:cs typeface="Oswald"/>
                <a:sym typeface="Oswald"/>
              </a:rPr>
              <a:t> Data Analysis </a:t>
            </a:r>
            <a:endParaRPr sz="1500">
              <a:solidFill>
                <a:srgbClr val="274E13"/>
              </a:solidFill>
              <a:latin typeface="Lato"/>
              <a:ea typeface="Lato"/>
              <a:cs typeface="Lato"/>
              <a:sym typeface="Lato"/>
            </a:endParaRPr>
          </a:p>
          <a:p>
            <a:pPr indent="0" lvl="0" marL="0" rtl="0" algn="l">
              <a:spcBef>
                <a:spcPts val="1600"/>
              </a:spcBef>
              <a:spcAft>
                <a:spcPts val="0"/>
              </a:spcAft>
              <a:buNone/>
            </a:pPr>
            <a:r>
              <a:rPr lang="en" sz="1800">
                <a:solidFill>
                  <a:schemeClr val="dk2"/>
                </a:solidFill>
                <a:latin typeface="Average"/>
                <a:ea typeface="Average"/>
                <a:cs typeface="Average"/>
                <a:sym typeface="Average"/>
              </a:rPr>
              <a:t>Where US avocados go? </a:t>
            </a:r>
            <a:endParaRPr sz="1800">
              <a:solidFill>
                <a:schemeClr val="dk2"/>
              </a:solidFill>
              <a:latin typeface="Average"/>
              <a:ea typeface="Average"/>
              <a:cs typeface="Average"/>
              <a:sym typeface="Average"/>
            </a:endParaRPr>
          </a:p>
          <a:p>
            <a:pPr indent="0" lvl="0" marL="0" rtl="0" algn="l">
              <a:spcBef>
                <a:spcPts val="0"/>
              </a:spcBef>
              <a:spcAft>
                <a:spcPts val="0"/>
              </a:spcAft>
              <a:buNone/>
            </a:pPr>
            <a:r>
              <a:rPr lang="en" sz="1800">
                <a:solidFill>
                  <a:schemeClr val="dk2"/>
                </a:solidFill>
                <a:latin typeface="Average"/>
                <a:ea typeface="Average"/>
                <a:cs typeface="Average"/>
                <a:sym typeface="Average"/>
              </a:rPr>
              <a:t>Where are we getting </a:t>
            </a:r>
            <a:endParaRPr sz="1800">
              <a:solidFill>
                <a:schemeClr val="dk2"/>
              </a:solidFill>
              <a:latin typeface="Average"/>
              <a:ea typeface="Average"/>
              <a:cs typeface="Average"/>
              <a:sym typeface="Average"/>
            </a:endParaRPr>
          </a:p>
          <a:p>
            <a:pPr indent="0" lvl="0" marL="0" rtl="0" algn="l">
              <a:spcBef>
                <a:spcPts val="0"/>
              </a:spcBef>
              <a:spcAft>
                <a:spcPts val="0"/>
              </a:spcAft>
              <a:buNone/>
            </a:pPr>
            <a:r>
              <a:rPr lang="en" sz="1800">
                <a:solidFill>
                  <a:schemeClr val="dk2"/>
                </a:solidFill>
                <a:latin typeface="Average"/>
                <a:ea typeface="Average"/>
                <a:cs typeface="Average"/>
                <a:sym typeface="Average"/>
              </a:rPr>
              <a:t>avocados from?</a:t>
            </a:r>
            <a:endParaRPr sz="1800">
              <a:solidFill>
                <a:schemeClr val="dk2"/>
              </a:solidFill>
              <a:latin typeface="Average"/>
              <a:ea typeface="Average"/>
              <a:cs typeface="Average"/>
              <a:sym typeface="Average"/>
            </a:endParaRPr>
          </a:p>
          <a:p>
            <a:pPr indent="0" lvl="0" marL="0" rtl="0" algn="l">
              <a:spcBef>
                <a:spcPts val="0"/>
              </a:spcBef>
              <a:spcAft>
                <a:spcPts val="0"/>
              </a:spcAft>
              <a:buNone/>
            </a:pPr>
            <a:r>
              <a:t/>
            </a:r>
            <a:endParaRPr sz="1800">
              <a:solidFill>
                <a:schemeClr val="dk2"/>
              </a:solidFill>
              <a:latin typeface="Average"/>
              <a:ea typeface="Average"/>
              <a:cs typeface="Average"/>
              <a:sym typeface="Average"/>
            </a:endParaRPr>
          </a:p>
          <a:p>
            <a:pPr indent="0" lvl="0" marL="0" rtl="0" algn="l">
              <a:spcBef>
                <a:spcPts val="0"/>
              </a:spcBef>
              <a:spcAft>
                <a:spcPts val="0"/>
              </a:spcAft>
              <a:buNone/>
            </a:pPr>
            <a:r>
              <a:rPr lang="en">
                <a:solidFill>
                  <a:schemeClr val="dk2"/>
                </a:solidFill>
                <a:latin typeface="Average"/>
                <a:ea typeface="Average"/>
                <a:cs typeface="Average"/>
                <a:sym typeface="Average"/>
              </a:rPr>
              <a:t>Mexico is the largest</a:t>
            </a:r>
            <a:endParaRPr>
              <a:solidFill>
                <a:schemeClr val="dk2"/>
              </a:solidFill>
              <a:latin typeface="Average"/>
              <a:ea typeface="Average"/>
              <a:cs typeface="Average"/>
              <a:sym typeface="Average"/>
            </a:endParaRPr>
          </a:p>
          <a:p>
            <a:pPr indent="0" lvl="0" marL="0" rtl="0" algn="l">
              <a:spcBef>
                <a:spcPts val="0"/>
              </a:spcBef>
              <a:spcAft>
                <a:spcPts val="0"/>
              </a:spcAft>
              <a:buNone/>
            </a:pPr>
            <a:r>
              <a:rPr lang="en">
                <a:solidFill>
                  <a:schemeClr val="dk2"/>
                </a:solidFill>
                <a:latin typeface="Average"/>
                <a:ea typeface="Average"/>
                <a:cs typeface="Average"/>
                <a:sym typeface="Average"/>
              </a:rPr>
              <a:t>importer of avocados in the US,</a:t>
            </a:r>
            <a:endParaRPr>
              <a:solidFill>
                <a:schemeClr val="dk2"/>
              </a:solidFill>
              <a:latin typeface="Average"/>
              <a:ea typeface="Average"/>
              <a:cs typeface="Average"/>
              <a:sym typeface="Average"/>
            </a:endParaRPr>
          </a:p>
          <a:p>
            <a:pPr indent="0" lvl="0" marL="0" rtl="0" algn="l">
              <a:spcBef>
                <a:spcPts val="0"/>
              </a:spcBef>
              <a:spcAft>
                <a:spcPts val="0"/>
              </a:spcAft>
              <a:buNone/>
            </a:pPr>
            <a:r>
              <a:rPr lang="en">
                <a:solidFill>
                  <a:schemeClr val="dk2"/>
                </a:solidFill>
                <a:latin typeface="Average"/>
                <a:ea typeface="Average"/>
                <a:cs typeface="Average"/>
                <a:sym typeface="Average"/>
              </a:rPr>
              <a:t>With 88% share amongst other </a:t>
            </a:r>
            <a:endParaRPr>
              <a:solidFill>
                <a:schemeClr val="dk2"/>
              </a:solidFill>
              <a:latin typeface="Average"/>
              <a:ea typeface="Average"/>
              <a:cs typeface="Average"/>
              <a:sym typeface="Average"/>
            </a:endParaRPr>
          </a:p>
          <a:p>
            <a:pPr indent="0" lvl="0" marL="0" rtl="0" algn="l">
              <a:spcBef>
                <a:spcPts val="0"/>
              </a:spcBef>
              <a:spcAft>
                <a:spcPts val="0"/>
              </a:spcAft>
              <a:buClr>
                <a:schemeClr val="dk2"/>
              </a:buClr>
              <a:buSzPts val="1100"/>
              <a:buFont typeface="Arial"/>
              <a:buNone/>
            </a:pPr>
            <a:r>
              <a:rPr lang="en">
                <a:solidFill>
                  <a:schemeClr val="dk2"/>
                </a:solidFill>
                <a:latin typeface="Average"/>
                <a:ea typeface="Average"/>
                <a:cs typeface="Average"/>
                <a:sym typeface="Average"/>
              </a:rPr>
              <a:t>importers.</a:t>
            </a:r>
            <a:endParaRPr sz="1800">
              <a:solidFill>
                <a:schemeClr val="dk2"/>
              </a:solidFill>
              <a:latin typeface="Average"/>
              <a:ea typeface="Average"/>
              <a:cs typeface="Average"/>
              <a:sym typeface="Average"/>
            </a:endParaRPr>
          </a:p>
          <a:p>
            <a:pPr indent="0" lvl="0" marL="0" rtl="0" algn="l">
              <a:spcBef>
                <a:spcPts val="0"/>
              </a:spcBef>
              <a:spcAft>
                <a:spcPts val="0"/>
              </a:spcAft>
              <a:buClr>
                <a:schemeClr val="dk2"/>
              </a:buClr>
              <a:buSzPts val="1100"/>
              <a:buFont typeface="Arial"/>
              <a:buNone/>
            </a:pPr>
            <a:r>
              <a:rPr lang="en" sz="900">
                <a:solidFill>
                  <a:schemeClr val="dk2"/>
                </a:solidFill>
                <a:latin typeface="Average"/>
                <a:ea typeface="Average"/>
                <a:cs typeface="Average"/>
                <a:sym typeface="Average"/>
              </a:rPr>
              <a:t>(Source: USDA.gov)</a:t>
            </a:r>
            <a:endParaRPr sz="1700"/>
          </a:p>
        </p:txBody>
      </p:sp>
      <p:pic>
        <p:nvPicPr>
          <p:cNvPr id="203" name="Google Shape;203;p36"/>
          <p:cNvPicPr preferRelativeResize="0"/>
          <p:nvPr/>
        </p:nvPicPr>
        <p:blipFill>
          <a:blip r:embed="rId3">
            <a:alphaModFix/>
          </a:blip>
          <a:stretch>
            <a:fillRect/>
          </a:stretch>
        </p:blipFill>
        <p:spPr>
          <a:xfrm>
            <a:off x="3983600" y="1491749"/>
            <a:ext cx="3962749" cy="2160025"/>
          </a:xfrm>
          <a:prstGeom prst="rect">
            <a:avLst/>
          </a:prstGeom>
          <a:noFill/>
          <a:ln>
            <a:noFill/>
          </a:ln>
        </p:spPr>
      </p:pic>
      <p:sp>
        <p:nvSpPr>
          <p:cNvPr id="204" name="Google Shape;204;p36"/>
          <p:cNvSpPr txBox="1"/>
          <p:nvPr>
            <p:ph type="title"/>
          </p:nvPr>
        </p:nvSpPr>
        <p:spPr>
          <a:xfrm>
            <a:off x="3804800" y="3254075"/>
            <a:ext cx="4461900" cy="6165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900">
                <a:solidFill>
                  <a:srgbClr val="FFFFFF"/>
                </a:solidFill>
                <a:latin typeface="Arial"/>
                <a:ea typeface="Arial"/>
                <a:cs typeface="Arial"/>
                <a:sym typeface="Arial"/>
              </a:rPr>
              <a:t>Interactive word map with lines to the </a:t>
            </a:r>
            <a:r>
              <a:rPr b="0" lang="en" sz="900">
                <a:solidFill>
                  <a:srgbClr val="FFFFFF"/>
                </a:solidFill>
                <a:latin typeface="Arial"/>
                <a:ea typeface="Arial"/>
                <a:cs typeface="Arial"/>
                <a:sym typeface="Arial"/>
              </a:rPr>
              <a:t>countries</a:t>
            </a:r>
            <a:r>
              <a:rPr b="0" lang="en" sz="900">
                <a:solidFill>
                  <a:srgbClr val="FFFFFF"/>
                </a:solidFill>
                <a:latin typeface="Arial"/>
                <a:ea typeface="Arial"/>
                <a:cs typeface="Arial"/>
                <a:sym typeface="Arial"/>
              </a:rPr>
              <a:t> were US avocados are exported and lines from what countries avocados are imported. The map can be filtered by import/export tradelines.</a:t>
            </a:r>
            <a:endParaRPr b="0" sz="9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0" sz="90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8" name="Shape 208"/>
        <p:cNvGrpSpPr/>
        <p:nvPr/>
      </p:nvGrpSpPr>
      <p:grpSpPr>
        <a:xfrm>
          <a:off x="0" y="0"/>
          <a:ext cx="0" cy="0"/>
          <a:chOff x="0" y="0"/>
          <a:chExt cx="0" cy="0"/>
        </a:xfrm>
      </p:grpSpPr>
      <p:sp>
        <p:nvSpPr>
          <p:cNvPr id="209" name="Google Shape;209;p37"/>
          <p:cNvSpPr txBox="1"/>
          <p:nvPr/>
        </p:nvSpPr>
        <p:spPr>
          <a:xfrm>
            <a:off x="873275" y="703075"/>
            <a:ext cx="7134300" cy="3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Predictive</a:t>
            </a:r>
            <a:r>
              <a:rPr lang="en" sz="3100">
                <a:solidFill>
                  <a:srgbClr val="274E13"/>
                </a:solidFill>
                <a:latin typeface="Oswald"/>
                <a:ea typeface="Oswald"/>
                <a:cs typeface="Oswald"/>
                <a:sym typeface="Oswald"/>
              </a:rPr>
              <a:t> Data Analysis</a:t>
            </a:r>
            <a:r>
              <a:rPr lang="en" sz="3100">
                <a:solidFill>
                  <a:srgbClr val="274E13"/>
                </a:solidFill>
                <a:latin typeface="Oswald"/>
                <a:ea typeface="Oswald"/>
                <a:cs typeface="Oswald"/>
                <a:sym typeface="Oswald"/>
              </a:rPr>
              <a:t> </a:t>
            </a:r>
            <a:endParaRPr sz="1500">
              <a:solidFill>
                <a:srgbClr val="274E13"/>
              </a:solidFill>
              <a:latin typeface="Lato"/>
              <a:ea typeface="Lato"/>
              <a:cs typeface="Lato"/>
              <a:sym typeface="Lato"/>
            </a:endParaRPr>
          </a:p>
          <a:p>
            <a:pPr indent="0" lvl="0" marL="0" rtl="0" algn="l">
              <a:spcBef>
                <a:spcPts val="1600"/>
              </a:spcBef>
              <a:spcAft>
                <a:spcPts val="0"/>
              </a:spcAft>
              <a:buNone/>
            </a:pPr>
            <a:r>
              <a:rPr lang="en" sz="1800">
                <a:solidFill>
                  <a:schemeClr val="dk2"/>
                </a:solidFill>
                <a:latin typeface="Average"/>
                <a:ea typeface="Average"/>
                <a:cs typeface="Average"/>
                <a:sym typeface="Average"/>
              </a:rPr>
              <a:t>What is defining the prices? </a:t>
            </a:r>
            <a:endParaRPr sz="1800">
              <a:solidFill>
                <a:schemeClr val="dk2"/>
              </a:solidFill>
              <a:latin typeface="Average"/>
              <a:ea typeface="Average"/>
              <a:cs typeface="Average"/>
              <a:sym typeface="Average"/>
            </a:endParaRPr>
          </a:p>
          <a:p>
            <a:pPr indent="0" lvl="0" marL="0" rtl="0" algn="l">
              <a:spcBef>
                <a:spcPts val="0"/>
              </a:spcBef>
              <a:spcAft>
                <a:spcPts val="0"/>
              </a:spcAft>
              <a:buNone/>
            </a:pPr>
            <a:r>
              <a:rPr lang="en" sz="1800">
                <a:solidFill>
                  <a:schemeClr val="dk2"/>
                </a:solidFill>
                <a:latin typeface="Average"/>
                <a:ea typeface="Average"/>
                <a:cs typeface="Average"/>
                <a:sym typeface="Average"/>
              </a:rPr>
              <a:t>What f</a:t>
            </a:r>
            <a:r>
              <a:rPr lang="en" sz="1800">
                <a:solidFill>
                  <a:schemeClr val="dk2"/>
                </a:solidFill>
                <a:latin typeface="Average"/>
                <a:ea typeface="Average"/>
                <a:cs typeface="Average"/>
                <a:sym typeface="Average"/>
              </a:rPr>
              <a:t>eatures are important?</a:t>
            </a:r>
            <a:endParaRPr sz="1800">
              <a:solidFill>
                <a:schemeClr val="dk2"/>
              </a:solidFill>
              <a:latin typeface="Average"/>
              <a:ea typeface="Average"/>
              <a:cs typeface="Average"/>
              <a:sym typeface="Average"/>
            </a:endParaRPr>
          </a:p>
          <a:p>
            <a:pPr indent="0" lvl="0" marL="0" rtl="0" algn="l">
              <a:spcBef>
                <a:spcPts val="0"/>
              </a:spcBef>
              <a:spcAft>
                <a:spcPts val="0"/>
              </a:spcAft>
              <a:buNone/>
            </a:pPr>
            <a:r>
              <a:rPr lang="en" sz="1800">
                <a:solidFill>
                  <a:schemeClr val="dk2"/>
                </a:solidFill>
                <a:latin typeface="Average"/>
                <a:ea typeface="Average"/>
                <a:cs typeface="Average"/>
                <a:sym typeface="Average"/>
              </a:rPr>
              <a:t>Random trees visualizations tells us a story.</a:t>
            </a:r>
            <a:endParaRPr sz="1900">
              <a:solidFill>
                <a:schemeClr val="dk2"/>
              </a:solidFill>
              <a:latin typeface="Average"/>
              <a:ea typeface="Average"/>
              <a:cs typeface="Average"/>
              <a:sym typeface="Average"/>
            </a:endParaRPr>
          </a:p>
          <a:p>
            <a:pPr indent="0" lvl="0" marL="0" rtl="0" algn="l">
              <a:spcBef>
                <a:spcPts val="0"/>
              </a:spcBef>
              <a:spcAft>
                <a:spcPts val="1600"/>
              </a:spcAft>
              <a:buNone/>
            </a:pPr>
            <a:r>
              <a:t/>
            </a:r>
            <a:endParaRPr sz="1700"/>
          </a:p>
        </p:txBody>
      </p:sp>
      <p:pic>
        <p:nvPicPr>
          <p:cNvPr id="210" name="Google Shape;210;p37"/>
          <p:cNvPicPr preferRelativeResize="0"/>
          <p:nvPr/>
        </p:nvPicPr>
        <p:blipFill>
          <a:blip r:embed="rId3">
            <a:alphaModFix/>
          </a:blip>
          <a:stretch>
            <a:fillRect/>
          </a:stretch>
        </p:blipFill>
        <p:spPr>
          <a:xfrm>
            <a:off x="873274" y="2656711"/>
            <a:ext cx="4218450" cy="1272975"/>
          </a:xfrm>
          <a:prstGeom prst="rect">
            <a:avLst/>
          </a:prstGeom>
          <a:noFill/>
          <a:ln>
            <a:noFill/>
          </a:ln>
        </p:spPr>
      </p:pic>
      <p:pic>
        <p:nvPicPr>
          <p:cNvPr id="211" name="Google Shape;211;p37"/>
          <p:cNvPicPr preferRelativeResize="0"/>
          <p:nvPr/>
        </p:nvPicPr>
        <p:blipFill>
          <a:blip r:embed="rId4">
            <a:alphaModFix/>
          </a:blip>
          <a:stretch>
            <a:fillRect/>
          </a:stretch>
        </p:blipFill>
        <p:spPr>
          <a:xfrm>
            <a:off x="5492550" y="1830725"/>
            <a:ext cx="2885250" cy="2793775"/>
          </a:xfrm>
          <a:prstGeom prst="rect">
            <a:avLst/>
          </a:prstGeom>
          <a:noFill/>
          <a:ln>
            <a:noFill/>
          </a:ln>
        </p:spPr>
      </p:pic>
      <p:sp>
        <p:nvSpPr>
          <p:cNvPr id="212" name="Google Shape;212;p37"/>
          <p:cNvSpPr txBox="1"/>
          <p:nvPr/>
        </p:nvSpPr>
        <p:spPr>
          <a:xfrm>
            <a:off x="3123100" y="2138800"/>
            <a:ext cx="5037000" cy="27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6" name="Shape 216"/>
        <p:cNvGrpSpPr/>
        <p:nvPr/>
      </p:nvGrpSpPr>
      <p:grpSpPr>
        <a:xfrm>
          <a:off x="0" y="0"/>
          <a:ext cx="0" cy="0"/>
          <a:chOff x="0" y="0"/>
          <a:chExt cx="0" cy="0"/>
        </a:xfrm>
      </p:grpSpPr>
      <p:sp>
        <p:nvSpPr>
          <p:cNvPr id="217" name="Google Shape;217;p38"/>
          <p:cNvSpPr txBox="1"/>
          <p:nvPr/>
        </p:nvSpPr>
        <p:spPr>
          <a:xfrm>
            <a:off x="670150" y="602903"/>
            <a:ext cx="4221600" cy="40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Predictive Data Analysis </a:t>
            </a:r>
            <a:endParaRPr sz="1500">
              <a:solidFill>
                <a:srgbClr val="274E13"/>
              </a:solidFill>
              <a:latin typeface="Lato"/>
              <a:ea typeface="Lato"/>
              <a:cs typeface="Lato"/>
              <a:sym typeface="Lato"/>
            </a:endParaRPr>
          </a:p>
          <a:p>
            <a:pPr indent="0" lvl="0" marL="0" rtl="0" algn="l">
              <a:spcBef>
                <a:spcPts val="1600"/>
              </a:spcBef>
              <a:spcAft>
                <a:spcPts val="0"/>
              </a:spcAft>
              <a:buNone/>
            </a:pPr>
            <a:r>
              <a:rPr lang="en" sz="1800">
                <a:solidFill>
                  <a:schemeClr val="dk2"/>
                </a:solidFill>
                <a:latin typeface="Average"/>
                <a:ea typeface="Average"/>
                <a:cs typeface="Average"/>
                <a:sym typeface="Average"/>
              </a:rPr>
              <a:t>ARIMA model accurately predicts	avocado prices.</a:t>
            </a:r>
            <a:r>
              <a:rPr lang="en" sz="1800">
                <a:solidFill>
                  <a:schemeClr val="dk2"/>
                </a:solidFill>
                <a:latin typeface="Average"/>
                <a:ea typeface="Average"/>
                <a:cs typeface="Average"/>
                <a:sym typeface="Average"/>
              </a:rPr>
              <a:t> </a:t>
            </a:r>
            <a:endParaRPr sz="1800">
              <a:solidFill>
                <a:schemeClr val="dk2"/>
              </a:solidFill>
              <a:latin typeface="Average"/>
              <a:ea typeface="Average"/>
              <a:cs typeface="Average"/>
              <a:sym typeface="Average"/>
            </a:endParaRPr>
          </a:p>
          <a:p>
            <a:pPr indent="0" lvl="0" marL="0" rtl="0" algn="l">
              <a:spcBef>
                <a:spcPts val="0"/>
              </a:spcBef>
              <a:spcAft>
                <a:spcPts val="0"/>
              </a:spcAft>
              <a:buNone/>
            </a:pPr>
            <a:r>
              <a:t/>
            </a:r>
            <a:endParaRPr sz="1900">
              <a:solidFill>
                <a:schemeClr val="dk2"/>
              </a:solidFill>
              <a:latin typeface="Average"/>
              <a:ea typeface="Average"/>
              <a:cs typeface="Average"/>
              <a:sym typeface="Average"/>
            </a:endParaRPr>
          </a:p>
          <a:p>
            <a:pPr indent="0" lvl="0" marL="0" rtl="0" algn="l">
              <a:spcBef>
                <a:spcPts val="0"/>
              </a:spcBef>
              <a:spcAft>
                <a:spcPts val="1600"/>
              </a:spcAft>
              <a:buNone/>
            </a:pPr>
            <a:r>
              <a:t/>
            </a:r>
            <a:endParaRPr sz="1700"/>
          </a:p>
        </p:txBody>
      </p:sp>
      <p:pic>
        <p:nvPicPr>
          <p:cNvPr id="218" name="Google Shape;218;p38"/>
          <p:cNvPicPr preferRelativeResize="0"/>
          <p:nvPr/>
        </p:nvPicPr>
        <p:blipFill>
          <a:blip r:embed="rId3">
            <a:alphaModFix/>
          </a:blip>
          <a:stretch>
            <a:fillRect/>
          </a:stretch>
        </p:blipFill>
        <p:spPr>
          <a:xfrm>
            <a:off x="873275" y="2181725"/>
            <a:ext cx="3554059" cy="1706775"/>
          </a:xfrm>
          <a:prstGeom prst="rect">
            <a:avLst/>
          </a:prstGeom>
          <a:noFill/>
          <a:ln>
            <a:noFill/>
          </a:ln>
        </p:spPr>
      </p:pic>
      <p:pic>
        <p:nvPicPr>
          <p:cNvPr id="219" name="Google Shape;219;p38"/>
          <p:cNvPicPr preferRelativeResize="0"/>
          <p:nvPr/>
        </p:nvPicPr>
        <p:blipFill>
          <a:blip r:embed="rId4">
            <a:alphaModFix/>
          </a:blip>
          <a:stretch>
            <a:fillRect/>
          </a:stretch>
        </p:blipFill>
        <p:spPr>
          <a:xfrm>
            <a:off x="5306502" y="2269075"/>
            <a:ext cx="2500431" cy="1619425"/>
          </a:xfrm>
          <a:prstGeom prst="rect">
            <a:avLst/>
          </a:prstGeom>
          <a:noFill/>
          <a:ln>
            <a:noFill/>
          </a:ln>
        </p:spPr>
      </p:pic>
      <p:sp>
        <p:nvSpPr>
          <p:cNvPr id="220" name="Google Shape;220;p38"/>
          <p:cNvSpPr txBox="1"/>
          <p:nvPr/>
        </p:nvSpPr>
        <p:spPr>
          <a:xfrm>
            <a:off x="4641550" y="1275725"/>
            <a:ext cx="4221600" cy="3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dk2"/>
                </a:solidFill>
                <a:latin typeface="Average"/>
                <a:ea typeface="Average"/>
                <a:cs typeface="Average"/>
                <a:sym typeface="Average"/>
              </a:rPr>
              <a:t>LSTM Forecasting model </a:t>
            </a:r>
            <a:r>
              <a:rPr lang="en" sz="1800">
                <a:solidFill>
                  <a:schemeClr val="dk2"/>
                </a:solidFill>
                <a:latin typeface="Average"/>
                <a:ea typeface="Average"/>
                <a:cs typeface="Average"/>
                <a:sym typeface="Average"/>
              </a:rPr>
              <a:t>accurately predicts	avocado prices.</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4" name="Shape 224"/>
        <p:cNvGrpSpPr/>
        <p:nvPr/>
      </p:nvGrpSpPr>
      <p:grpSpPr>
        <a:xfrm>
          <a:off x="0" y="0"/>
          <a:ext cx="0" cy="0"/>
          <a:chOff x="0" y="0"/>
          <a:chExt cx="0" cy="0"/>
        </a:xfrm>
      </p:grpSpPr>
      <p:sp>
        <p:nvSpPr>
          <p:cNvPr id="225" name="Google Shape;225;p39"/>
          <p:cNvSpPr txBox="1"/>
          <p:nvPr/>
        </p:nvSpPr>
        <p:spPr>
          <a:xfrm>
            <a:off x="873275" y="703075"/>
            <a:ext cx="7134300" cy="3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Predictive Data Analysis </a:t>
            </a:r>
            <a:endParaRPr sz="1500">
              <a:solidFill>
                <a:srgbClr val="274E13"/>
              </a:solidFill>
              <a:latin typeface="Lato"/>
              <a:ea typeface="Lato"/>
              <a:cs typeface="Lato"/>
              <a:sym typeface="Lato"/>
            </a:endParaRPr>
          </a:p>
          <a:p>
            <a:pPr indent="0" lvl="0" marL="0" rtl="0" algn="l">
              <a:spcBef>
                <a:spcPts val="1600"/>
              </a:spcBef>
              <a:spcAft>
                <a:spcPts val="0"/>
              </a:spcAft>
              <a:buNone/>
            </a:pPr>
            <a:r>
              <a:t/>
            </a:r>
            <a:endParaRPr sz="1600">
              <a:solidFill>
                <a:schemeClr val="dk2"/>
              </a:solidFill>
              <a:latin typeface="Average"/>
              <a:ea typeface="Average"/>
              <a:cs typeface="Average"/>
              <a:sym typeface="Average"/>
            </a:endParaRPr>
          </a:p>
          <a:p>
            <a:pPr indent="0" lvl="0" marL="0" rtl="0" algn="l">
              <a:spcBef>
                <a:spcPts val="0"/>
              </a:spcBef>
              <a:spcAft>
                <a:spcPts val="0"/>
              </a:spcAft>
              <a:buNone/>
            </a:pPr>
            <a:r>
              <a:t/>
            </a:r>
            <a:endParaRPr sz="1600">
              <a:solidFill>
                <a:schemeClr val="dk2"/>
              </a:solidFill>
              <a:latin typeface="Average"/>
              <a:ea typeface="Average"/>
              <a:cs typeface="Average"/>
              <a:sym typeface="Average"/>
            </a:endParaRPr>
          </a:p>
          <a:p>
            <a:pPr indent="0" lvl="0" marL="0" rtl="0" algn="l">
              <a:spcBef>
                <a:spcPts val="0"/>
              </a:spcBef>
              <a:spcAft>
                <a:spcPts val="1600"/>
              </a:spcAft>
              <a:buNone/>
            </a:pPr>
            <a:r>
              <a:t/>
            </a:r>
            <a:endParaRPr sz="1600"/>
          </a:p>
        </p:txBody>
      </p:sp>
      <p:pic>
        <p:nvPicPr>
          <p:cNvPr id="226" name="Google Shape;226;p39"/>
          <p:cNvPicPr preferRelativeResize="0"/>
          <p:nvPr/>
        </p:nvPicPr>
        <p:blipFill>
          <a:blip r:embed="rId3">
            <a:alphaModFix/>
          </a:blip>
          <a:stretch>
            <a:fillRect/>
          </a:stretch>
        </p:blipFill>
        <p:spPr>
          <a:xfrm>
            <a:off x="5450375" y="985250"/>
            <a:ext cx="2643025" cy="1642025"/>
          </a:xfrm>
          <a:prstGeom prst="rect">
            <a:avLst/>
          </a:prstGeom>
          <a:noFill/>
          <a:ln>
            <a:noFill/>
          </a:ln>
        </p:spPr>
      </p:pic>
      <p:pic>
        <p:nvPicPr>
          <p:cNvPr id="227" name="Google Shape;227;p39"/>
          <p:cNvPicPr preferRelativeResize="0"/>
          <p:nvPr/>
        </p:nvPicPr>
        <p:blipFill>
          <a:blip r:embed="rId4">
            <a:alphaModFix/>
          </a:blip>
          <a:stretch>
            <a:fillRect/>
          </a:stretch>
        </p:blipFill>
        <p:spPr>
          <a:xfrm>
            <a:off x="873275" y="2774700"/>
            <a:ext cx="4577101" cy="1539925"/>
          </a:xfrm>
          <a:prstGeom prst="rect">
            <a:avLst/>
          </a:prstGeom>
          <a:noFill/>
          <a:ln>
            <a:noFill/>
          </a:ln>
        </p:spPr>
      </p:pic>
      <p:sp>
        <p:nvSpPr>
          <p:cNvPr id="228" name="Google Shape;228;p39"/>
          <p:cNvSpPr txBox="1"/>
          <p:nvPr/>
        </p:nvSpPr>
        <p:spPr>
          <a:xfrm>
            <a:off x="5676350" y="2863125"/>
            <a:ext cx="2483700" cy="17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600">
                <a:solidFill>
                  <a:schemeClr val="dk2"/>
                </a:solidFill>
                <a:latin typeface="Average"/>
                <a:ea typeface="Average"/>
                <a:cs typeface="Average"/>
                <a:sym typeface="Average"/>
              </a:rPr>
              <a:t>From the list of features we can see the ones that </a:t>
            </a:r>
            <a:endParaRPr sz="1600">
              <a:solidFill>
                <a:schemeClr val="dk2"/>
              </a:solidFill>
              <a:latin typeface="Average"/>
              <a:ea typeface="Average"/>
              <a:cs typeface="Average"/>
              <a:sym typeface="Average"/>
            </a:endParaRPr>
          </a:p>
          <a:p>
            <a:pPr indent="0" lvl="0" marL="0" rtl="0" algn="l">
              <a:spcBef>
                <a:spcPts val="0"/>
              </a:spcBef>
              <a:spcAft>
                <a:spcPts val="0"/>
              </a:spcAft>
              <a:buClr>
                <a:schemeClr val="dk2"/>
              </a:buClr>
              <a:buSzPts val="1100"/>
              <a:buFont typeface="Arial"/>
              <a:buNone/>
            </a:pPr>
            <a:r>
              <a:rPr lang="en" sz="1600">
                <a:solidFill>
                  <a:schemeClr val="dk2"/>
                </a:solidFill>
                <a:latin typeface="Average"/>
                <a:ea typeface="Average"/>
                <a:cs typeface="Average"/>
                <a:sym typeface="Average"/>
              </a:rPr>
              <a:t>play the most important role at predicting </a:t>
            </a:r>
            <a:endParaRPr sz="1600">
              <a:solidFill>
                <a:schemeClr val="dk2"/>
              </a:solidFill>
              <a:latin typeface="Average"/>
              <a:ea typeface="Average"/>
              <a:cs typeface="Average"/>
              <a:sym typeface="Average"/>
            </a:endParaRPr>
          </a:p>
          <a:p>
            <a:pPr indent="0" lvl="0" marL="0" rtl="0" algn="l">
              <a:spcBef>
                <a:spcPts val="0"/>
              </a:spcBef>
              <a:spcAft>
                <a:spcPts val="0"/>
              </a:spcAft>
              <a:buClr>
                <a:schemeClr val="dk2"/>
              </a:buClr>
              <a:buSzPts val="1100"/>
              <a:buFont typeface="Arial"/>
              <a:buNone/>
            </a:pPr>
            <a:r>
              <a:rPr lang="en" sz="1600">
                <a:solidFill>
                  <a:schemeClr val="dk2"/>
                </a:solidFill>
                <a:latin typeface="Average"/>
                <a:ea typeface="Average"/>
                <a:cs typeface="Average"/>
                <a:sym typeface="Average"/>
              </a:rPr>
              <a:t>avocado prices.</a:t>
            </a:r>
            <a:endParaRPr sz="1700"/>
          </a:p>
        </p:txBody>
      </p:sp>
      <p:sp>
        <p:nvSpPr>
          <p:cNvPr id="229" name="Google Shape;229;p39"/>
          <p:cNvSpPr txBox="1"/>
          <p:nvPr/>
        </p:nvSpPr>
        <p:spPr>
          <a:xfrm>
            <a:off x="1018275" y="1376525"/>
            <a:ext cx="4325100" cy="11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Average"/>
                <a:ea typeface="Average"/>
                <a:cs typeface="Average"/>
                <a:sym typeface="Average"/>
              </a:rPr>
              <a:t>Random Forest Classifier with 4 categories of </a:t>
            </a:r>
            <a:endParaRPr sz="1600">
              <a:solidFill>
                <a:schemeClr val="dk2"/>
              </a:solidFill>
              <a:latin typeface="Average"/>
              <a:ea typeface="Average"/>
              <a:cs typeface="Average"/>
              <a:sym typeface="Average"/>
            </a:endParaRPr>
          </a:p>
          <a:p>
            <a:pPr indent="0" lvl="0" marL="0" rtl="0" algn="l">
              <a:spcBef>
                <a:spcPts val="0"/>
              </a:spcBef>
              <a:spcAft>
                <a:spcPts val="0"/>
              </a:spcAft>
              <a:buNone/>
            </a:pPr>
            <a:r>
              <a:rPr lang="en" sz="1600">
                <a:solidFill>
                  <a:schemeClr val="dk2"/>
                </a:solidFill>
                <a:latin typeface="Average"/>
                <a:ea typeface="Average"/>
                <a:cs typeface="Average"/>
                <a:sym typeface="Average"/>
              </a:rPr>
              <a:t>y-variables showed promising results.</a:t>
            </a:r>
            <a:endParaRPr sz="1600">
              <a:solidFill>
                <a:schemeClr val="dk2"/>
              </a:solidFill>
              <a:latin typeface="Average"/>
              <a:ea typeface="Average"/>
              <a:cs typeface="Average"/>
              <a:sym typeface="Average"/>
            </a:endParaRPr>
          </a:p>
          <a:p>
            <a:pPr indent="0" lvl="0" marL="0" rtl="0" algn="l">
              <a:spcBef>
                <a:spcPts val="0"/>
              </a:spcBef>
              <a:spcAft>
                <a:spcPts val="0"/>
              </a:spcAft>
              <a:buNone/>
            </a:pPr>
            <a:r>
              <a:t/>
            </a:r>
            <a:endParaRPr sz="1600">
              <a:solidFill>
                <a:schemeClr val="dk2"/>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40"/>
          <p:cNvSpPr txBox="1"/>
          <p:nvPr/>
        </p:nvSpPr>
        <p:spPr>
          <a:xfrm>
            <a:off x="873275" y="703075"/>
            <a:ext cx="7134300" cy="3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Predictive Data Analysis </a:t>
            </a:r>
            <a:endParaRPr sz="1500">
              <a:solidFill>
                <a:srgbClr val="274E13"/>
              </a:solidFill>
              <a:latin typeface="Lato"/>
              <a:ea typeface="Lato"/>
              <a:cs typeface="Lato"/>
              <a:sym typeface="Lato"/>
            </a:endParaRPr>
          </a:p>
          <a:p>
            <a:pPr indent="0" lvl="0" marL="0" rtl="0" algn="l">
              <a:spcBef>
                <a:spcPts val="1600"/>
              </a:spcBef>
              <a:spcAft>
                <a:spcPts val="0"/>
              </a:spcAft>
              <a:buNone/>
            </a:pPr>
            <a:r>
              <a:t/>
            </a:r>
            <a:endParaRPr sz="1800">
              <a:solidFill>
                <a:schemeClr val="dk2"/>
              </a:solidFill>
              <a:latin typeface="Average"/>
              <a:ea typeface="Average"/>
              <a:cs typeface="Average"/>
              <a:sym typeface="Average"/>
            </a:endParaRPr>
          </a:p>
          <a:p>
            <a:pPr indent="0" lvl="0" marL="0" rtl="0" algn="l">
              <a:spcBef>
                <a:spcPts val="0"/>
              </a:spcBef>
              <a:spcAft>
                <a:spcPts val="0"/>
              </a:spcAft>
              <a:buNone/>
            </a:pPr>
            <a:r>
              <a:t/>
            </a:r>
            <a:endParaRPr sz="1900">
              <a:solidFill>
                <a:schemeClr val="dk2"/>
              </a:solidFill>
              <a:latin typeface="Average"/>
              <a:ea typeface="Average"/>
              <a:cs typeface="Average"/>
              <a:sym typeface="Average"/>
            </a:endParaRPr>
          </a:p>
          <a:p>
            <a:pPr indent="0" lvl="0" marL="0" rtl="0" algn="l">
              <a:spcBef>
                <a:spcPts val="0"/>
              </a:spcBef>
              <a:spcAft>
                <a:spcPts val="1600"/>
              </a:spcAft>
              <a:buNone/>
            </a:pPr>
            <a:r>
              <a:t/>
            </a:r>
            <a:endParaRPr sz="1700"/>
          </a:p>
        </p:txBody>
      </p:sp>
      <p:pic>
        <p:nvPicPr>
          <p:cNvPr id="235" name="Google Shape;235;p40"/>
          <p:cNvPicPr preferRelativeResize="0"/>
          <p:nvPr/>
        </p:nvPicPr>
        <p:blipFill>
          <a:blip r:embed="rId3">
            <a:alphaModFix/>
          </a:blip>
          <a:stretch>
            <a:fillRect/>
          </a:stretch>
        </p:blipFill>
        <p:spPr>
          <a:xfrm>
            <a:off x="6512824" y="1484041"/>
            <a:ext cx="2174925" cy="2895284"/>
          </a:xfrm>
          <a:prstGeom prst="rect">
            <a:avLst/>
          </a:prstGeom>
          <a:noFill/>
          <a:ln>
            <a:noFill/>
          </a:ln>
        </p:spPr>
      </p:pic>
      <p:pic>
        <p:nvPicPr>
          <p:cNvPr id="236" name="Google Shape;236;p40"/>
          <p:cNvPicPr preferRelativeResize="0"/>
          <p:nvPr/>
        </p:nvPicPr>
        <p:blipFill>
          <a:blip r:embed="rId4">
            <a:alphaModFix/>
          </a:blip>
          <a:stretch>
            <a:fillRect/>
          </a:stretch>
        </p:blipFill>
        <p:spPr>
          <a:xfrm>
            <a:off x="808092" y="1484050"/>
            <a:ext cx="2174924" cy="2538651"/>
          </a:xfrm>
          <a:prstGeom prst="rect">
            <a:avLst/>
          </a:prstGeom>
          <a:noFill/>
          <a:ln>
            <a:noFill/>
          </a:ln>
        </p:spPr>
      </p:pic>
      <p:sp>
        <p:nvSpPr>
          <p:cNvPr id="237" name="Google Shape;237;p40"/>
          <p:cNvSpPr txBox="1"/>
          <p:nvPr/>
        </p:nvSpPr>
        <p:spPr>
          <a:xfrm>
            <a:off x="3056500" y="2042625"/>
            <a:ext cx="3182400" cy="12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Average"/>
                <a:ea typeface="Average"/>
                <a:cs typeface="Average"/>
                <a:sym typeface="Average"/>
              </a:rPr>
              <a:t>Decision Tree Classifier showed different results when categorizing y-variable into 4 or 2 groups.</a:t>
            </a:r>
            <a:endParaRPr sz="1600">
              <a:solidFill>
                <a:schemeClr val="dk2"/>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1" name="Shape 241"/>
        <p:cNvGrpSpPr/>
        <p:nvPr/>
      </p:nvGrpSpPr>
      <p:grpSpPr>
        <a:xfrm>
          <a:off x="0" y="0"/>
          <a:ext cx="0" cy="0"/>
          <a:chOff x="0" y="0"/>
          <a:chExt cx="0" cy="0"/>
        </a:xfrm>
      </p:grpSpPr>
      <p:pic>
        <p:nvPicPr>
          <p:cNvPr id="242" name="Google Shape;242;p41"/>
          <p:cNvPicPr preferRelativeResize="0"/>
          <p:nvPr/>
        </p:nvPicPr>
        <p:blipFill>
          <a:blip r:embed="rId3">
            <a:alphaModFix/>
          </a:blip>
          <a:stretch>
            <a:fillRect/>
          </a:stretch>
        </p:blipFill>
        <p:spPr>
          <a:xfrm>
            <a:off x="7569425" y="3507925"/>
            <a:ext cx="1368550" cy="1087925"/>
          </a:xfrm>
          <a:prstGeom prst="rect">
            <a:avLst/>
          </a:prstGeom>
          <a:noFill/>
          <a:ln>
            <a:noFill/>
          </a:ln>
        </p:spPr>
      </p:pic>
      <p:sp>
        <p:nvSpPr>
          <p:cNvPr id="243" name="Google Shape;243;p41"/>
          <p:cNvSpPr/>
          <p:nvPr/>
        </p:nvSpPr>
        <p:spPr>
          <a:xfrm>
            <a:off x="680875" y="1434525"/>
            <a:ext cx="6830700" cy="2170500"/>
          </a:xfrm>
          <a:prstGeom prst="rect">
            <a:avLst/>
          </a:prstGeom>
          <a:solidFill>
            <a:srgbClr val="274E13">
              <a:alpha val="20110"/>
            </a:srgbClr>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t/>
            </a:r>
            <a:endParaRPr sz="1800">
              <a:solidFill>
                <a:schemeClr val="dk2"/>
              </a:solidFill>
              <a:latin typeface="Average"/>
              <a:ea typeface="Average"/>
              <a:cs typeface="Average"/>
              <a:sym typeface="Average"/>
            </a:endParaRPr>
          </a:p>
          <a:p>
            <a:pPr indent="0" lvl="0" marL="0" rtl="0" algn="l">
              <a:lnSpc>
                <a:spcPct val="115000"/>
              </a:lnSpc>
              <a:spcBef>
                <a:spcPts val="1600"/>
              </a:spcBef>
              <a:spcAft>
                <a:spcPts val="0"/>
              </a:spcAft>
              <a:buNone/>
            </a:pPr>
            <a:r>
              <a:t/>
            </a:r>
            <a:endParaRPr>
              <a:solidFill>
                <a:schemeClr val="dk2"/>
              </a:solidFill>
              <a:latin typeface="Average"/>
              <a:ea typeface="Average"/>
              <a:cs typeface="Average"/>
              <a:sym typeface="Average"/>
            </a:endParaRPr>
          </a:p>
          <a:p>
            <a:pPr indent="0" lvl="0" marL="457200" rtl="0" algn="l">
              <a:lnSpc>
                <a:spcPct val="115000"/>
              </a:lnSpc>
              <a:spcBef>
                <a:spcPts val="1600"/>
              </a:spcBef>
              <a:spcAft>
                <a:spcPts val="0"/>
              </a:spcAft>
              <a:buNone/>
            </a:pPr>
            <a:r>
              <a:t/>
            </a:r>
            <a:endParaRPr>
              <a:solidFill>
                <a:schemeClr val="dk2"/>
              </a:solidFill>
              <a:latin typeface="Average"/>
              <a:ea typeface="Average"/>
              <a:cs typeface="Average"/>
              <a:sym typeface="Average"/>
            </a:endParaRPr>
          </a:p>
          <a:p>
            <a:pPr indent="0" lvl="0" marL="457200" rtl="0" algn="l">
              <a:lnSpc>
                <a:spcPct val="115000"/>
              </a:lnSpc>
              <a:spcBef>
                <a:spcPts val="1600"/>
              </a:spcBef>
              <a:spcAft>
                <a:spcPts val="0"/>
              </a:spcAft>
              <a:buNone/>
            </a:pPr>
            <a:r>
              <a:t/>
            </a:r>
            <a:endParaRPr>
              <a:solidFill>
                <a:schemeClr val="dk2"/>
              </a:solidFill>
              <a:latin typeface="Average"/>
              <a:ea typeface="Average"/>
              <a:cs typeface="Average"/>
              <a:sym typeface="Average"/>
            </a:endParaRPr>
          </a:p>
          <a:p>
            <a:pPr indent="0" lvl="0" marL="457200" rtl="0" algn="l">
              <a:lnSpc>
                <a:spcPct val="115000"/>
              </a:lnSpc>
              <a:spcBef>
                <a:spcPts val="1600"/>
              </a:spcBef>
              <a:spcAft>
                <a:spcPts val="0"/>
              </a:spcAft>
              <a:buNone/>
            </a:pPr>
            <a:r>
              <a:rPr lang="en" sz="1500">
                <a:solidFill>
                  <a:schemeClr val="dk2"/>
                </a:solidFill>
                <a:latin typeface="Average"/>
                <a:ea typeface="Average"/>
                <a:cs typeface="Average"/>
                <a:sym typeface="Average"/>
              </a:rPr>
              <a:t>We as </a:t>
            </a:r>
            <a:r>
              <a:rPr b="1" lang="en" sz="1500">
                <a:solidFill>
                  <a:schemeClr val="dk2"/>
                </a:solidFill>
                <a:latin typeface="Average"/>
                <a:ea typeface="Average"/>
                <a:cs typeface="Average"/>
                <a:sym typeface="Average"/>
              </a:rPr>
              <a:t>data analysts</a:t>
            </a:r>
            <a:r>
              <a:rPr lang="en" sz="1500">
                <a:solidFill>
                  <a:schemeClr val="dk2"/>
                </a:solidFill>
                <a:latin typeface="Average"/>
                <a:ea typeface="Average"/>
                <a:cs typeface="Average"/>
                <a:sym typeface="Average"/>
              </a:rPr>
              <a:t> have ability to influence people and companies around the globe. There is a lot that goes into the price of this precious fruit and we surely could add more features. From long lines of code in Jupyter Notebook, multiple running of ML models and exploring visualizations with Tableau we improve another skill - the power to tell the story. </a:t>
            </a:r>
            <a:endParaRPr sz="1500">
              <a:solidFill>
                <a:schemeClr val="dk2"/>
              </a:solidFill>
              <a:latin typeface="Average"/>
              <a:ea typeface="Average"/>
              <a:cs typeface="Average"/>
              <a:sym typeface="Average"/>
            </a:endParaRPr>
          </a:p>
          <a:p>
            <a:pPr indent="0" lvl="0" marL="457200" rtl="0" algn="l">
              <a:lnSpc>
                <a:spcPct val="115000"/>
              </a:lnSpc>
              <a:spcBef>
                <a:spcPts val="1600"/>
              </a:spcBef>
              <a:spcAft>
                <a:spcPts val="0"/>
              </a:spcAft>
              <a:buNone/>
            </a:pPr>
            <a:r>
              <a:t/>
            </a:r>
            <a:endParaRPr>
              <a:solidFill>
                <a:schemeClr val="dk2"/>
              </a:solidFill>
              <a:latin typeface="Average"/>
              <a:ea typeface="Average"/>
              <a:cs typeface="Average"/>
              <a:sym typeface="Average"/>
            </a:endParaRPr>
          </a:p>
          <a:p>
            <a:pPr indent="0" lvl="0" marL="0" rtl="0" algn="l">
              <a:lnSpc>
                <a:spcPct val="115000"/>
              </a:lnSpc>
              <a:spcBef>
                <a:spcPts val="1600"/>
              </a:spcBef>
              <a:spcAft>
                <a:spcPts val="0"/>
              </a:spcAft>
              <a:buNone/>
            </a:pPr>
            <a:r>
              <a:t/>
            </a:r>
            <a:endParaRPr sz="1900">
              <a:solidFill>
                <a:schemeClr val="dk2"/>
              </a:solidFill>
              <a:latin typeface="Average"/>
              <a:ea typeface="Average"/>
              <a:cs typeface="Average"/>
              <a:sym typeface="Average"/>
            </a:endParaRPr>
          </a:p>
          <a:p>
            <a:pPr indent="0" lvl="0" marL="0" rtl="0" algn="l">
              <a:spcBef>
                <a:spcPts val="1600"/>
              </a:spcBef>
              <a:spcAft>
                <a:spcPts val="1600"/>
              </a:spcAft>
              <a:buNone/>
            </a:pPr>
            <a:r>
              <a:t/>
            </a:r>
            <a:endParaRPr sz="5200">
              <a:solidFill>
                <a:srgbClr val="274E13"/>
              </a:solidFill>
              <a:latin typeface="Oswald"/>
              <a:ea typeface="Oswald"/>
              <a:cs typeface="Oswald"/>
              <a:sym typeface="Oswald"/>
            </a:endParaRPr>
          </a:p>
        </p:txBody>
      </p:sp>
      <p:sp>
        <p:nvSpPr>
          <p:cNvPr id="244" name="Google Shape;244;p41"/>
          <p:cNvSpPr txBox="1"/>
          <p:nvPr/>
        </p:nvSpPr>
        <p:spPr>
          <a:xfrm>
            <a:off x="680875" y="569850"/>
            <a:ext cx="39594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Conclusion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8" name="Shape 248"/>
        <p:cNvGrpSpPr/>
        <p:nvPr/>
      </p:nvGrpSpPr>
      <p:grpSpPr>
        <a:xfrm>
          <a:off x="0" y="0"/>
          <a:ext cx="0" cy="0"/>
          <a:chOff x="0" y="0"/>
          <a:chExt cx="0" cy="0"/>
        </a:xfrm>
      </p:grpSpPr>
      <p:sp>
        <p:nvSpPr>
          <p:cNvPr id="249" name="Google Shape;249;p42"/>
          <p:cNvSpPr txBox="1"/>
          <p:nvPr/>
        </p:nvSpPr>
        <p:spPr>
          <a:xfrm>
            <a:off x="680875" y="569850"/>
            <a:ext cx="58317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A blueprint for the dashboard</a:t>
            </a:r>
            <a:endParaRPr/>
          </a:p>
        </p:txBody>
      </p:sp>
      <p:sp>
        <p:nvSpPr>
          <p:cNvPr id="250" name="Google Shape;250;p42"/>
          <p:cNvSpPr/>
          <p:nvPr/>
        </p:nvSpPr>
        <p:spPr>
          <a:xfrm>
            <a:off x="518025" y="1975900"/>
            <a:ext cx="2568000" cy="2472000"/>
          </a:xfrm>
          <a:prstGeom prst="rect">
            <a:avLst/>
          </a:prstGeom>
          <a:solidFill>
            <a:srgbClr val="274E13">
              <a:alpha val="59780"/>
            </a:srgbClr>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Average"/>
                <a:ea typeface="Average"/>
                <a:cs typeface="Average"/>
                <a:sym typeface="Average"/>
              </a:rPr>
              <a:t>On our </a:t>
            </a:r>
            <a:r>
              <a:rPr lang="en" sz="1300">
                <a:solidFill>
                  <a:schemeClr val="lt1"/>
                </a:solidFill>
                <a:latin typeface="Average"/>
                <a:ea typeface="Average"/>
                <a:cs typeface="Average"/>
                <a:sym typeface="Average"/>
              </a:rPr>
              <a:t>dashboard</a:t>
            </a:r>
            <a:r>
              <a:rPr lang="en" sz="1300">
                <a:solidFill>
                  <a:schemeClr val="lt1"/>
                </a:solidFill>
                <a:latin typeface="Average"/>
                <a:ea typeface="Average"/>
                <a:cs typeface="Average"/>
                <a:sym typeface="Average"/>
              </a:rPr>
              <a:t> we would like to present </a:t>
            </a:r>
            <a:r>
              <a:rPr lang="en" sz="1300">
                <a:solidFill>
                  <a:schemeClr val="lt1"/>
                </a:solidFill>
                <a:latin typeface="Average"/>
                <a:ea typeface="Average"/>
                <a:cs typeface="Average"/>
                <a:sym typeface="Average"/>
              </a:rPr>
              <a:t>findings</a:t>
            </a:r>
            <a:r>
              <a:rPr lang="en" sz="1300">
                <a:solidFill>
                  <a:schemeClr val="lt1"/>
                </a:solidFill>
                <a:latin typeface="Average"/>
                <a:ea typeface="Average"/>
                <a:cs typeface="Average"/>
                <a:sym typeface="Average"/>
              </a:rPr>
              <a:t> </a:t>
            </a:r>
            <a:r>
              <a:rPr lang="en" sz="1300">
                <a:solidFill>
                  <a:schemeClr val="lt1"/>
                </a:solidFill>
                <a:latin typeface="Average"/>
                <a:ea typeface="Average"/>
                <a:cs typeface="Average"/>
                <a:sym typeface="Average"/>
              </a:rPr>
              <a:t>from</a:t>
            </a:r>
            <a:r>
              <a:rPr lang="en" sz="1300">
                <a:solidFill>
                  <a:schemeClr val="lt1"/>
                </a:solidFill>
                <a:latin typeface="Average"/>
                <a:ea typeface="Average"/>
                <a:cs typeface="Average"/>
                <a:sym typeface="Average"/>
              </a:rPr>
              <a:t> our analyses throughout the </a:t>
            </a:r>
            <a:r>
              <a:rPr lang="en" sz="1300">
                <a:solidFill>
                  <a:schemeClr val="lt1"/>
                </a:solidFill>
                <a:latin typeface="Average"/>
                <a:ea typeface="Average"/>
                <a:cs typeface="Average"/>
                <a:sym typeface="Average"/>
              </a:rPr>
              <a:t>phases</a:t>
            </a:r>
            <a:r>
              <a:rPr lang="en" sz="1300">
                <a:solidFill>
                  <a:schemeClr val="lt1"/>
                </a:solidFill>
                <a:latin typeface="Average"/>
                <a:ea typeface="Average"/>
                <a:cs typeface="Average"/>
                <a:sym typeface="Average"/>
              </a:rPr>
              <a:t> of exploratory data analysis to </a:t>
            </a:r>
            <a:r>
              <a:rPr lang="en" sz="1300">
                <a:solidFill>
                  <a:schemeClr val="lt1"/>
                </a:solidFill>
                <a:latin typeface="Average"/>
                <a:ea typeface="Average"/>
                <a:cs typeface="Average"/>
                <a:sym typeface="Average"/>
              </a:rPr>
              <a:t>predictive data analysis. </a:t>
            </a:r>
            <a:endParaRPr/>
          </a:p>
        </p:txBody>
      </p:sp>
      <p:sp>
        <p:nvSpPr>
          <p:cNvPr id="251" name="Google Shape;251;p42"/>
          <p:cNvSpPr/>
          <p:nvPr/>
        </p:nvSpPr>
        <p:spPr>
          <a:xfrm>
            <a:off x="3248875" y="1976000"/>
            <a:ext cx="2568000" cy="2472000"/>
          </a:xfrm>
          <a:prstGeom prst="rect">
            <a:avLst/>
          </a:prstGeom>
          <a:solidFill>
            <a:srgbClr val="274E13">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Average"/>
                <a:ea typeface="Average"/>
                <a:cs typeface="Average"/>
                <a:sym typeface="Average"/>
              </a:rPr>
              <a:t>Our attempt is to build interactive visualizations with </a:t>
            </a:r>
            <a:r>
              <a:rPr lang="en" sz="1300">
                <a:latin typeface="Average"/>
                <a:ea typeface="Average"/>
                <a:cs typeface="Average"/>
                <a:sym typeface="Average"/>
              </a:rPr>
              <a:t>Tableau</a:t>
            </a:r>
            <a:r>
              <a:rPr lang="en" sz="1100">
                <a:latin typeface="Average"/>
                <a:ea typeface="Average"/>
                <a:cs typeface="Average"/>
                <a:sym typeface="Average"/>
              </a:rPr>
              <a:t> and deploy it via </a:t>
            </a:r>
            <a:r>
              <a:rPr lang="en" sz="1300">
                <a:latin typeface="Average"/>
                <a:ea typeface="Average"/>
                <a:cs typeface="Average"/>
                <a:sym typeface="Average"/>
              </a:rPr>
              <a:t>github pages</a:t>
            </a:r>
            <a:r>
              <a:rPr lang="en" sz="1100">
                <a:latin typeface="Average"/>
                <a:ea typeface="Average"/>
                <a:cs typeface="Average"/>
                <a:sym typeface="Average"/>
              </a:rPr>
              <a:t>. If time permits we would like to add interactive visualizations with</a:t>
            </a:r>
            <a:r>
              <a:rPr lang="en" sz="1300">
                <a:latin typeface="Average"/>
                <a:ea typeface="Average"/>
                <a:cs typeface="Average"/>
                <a:sym typeface="Average"/>
              </a:rPr>
              <a:t> JavaScript </a:t>
            </a:r>
            <a:r>
              <a:rPr lang="en" sz="1100">
                <a:latin typeface="Average"/>
                <a:ea typeface="Average"/>
                <a:cs typeface="Average"/>
                <a:sym typeface="Average"/>
              </a:rPr>
              <a:t>as well.</a:t>
            </a:r>
            <a:endParaRPr sz="1100">
              <a:latin typeface="Average"/>
              <a:ea typeface="Average"/>
              <a:cs typeface="Average"/>
              <a:sym typeface="Average"/>
            </a:endParaRPr>
          </a:p>
          <a:p>
            <a:pPr indent="0" lvl="0" marL="0" rtl="0" algn="l">
              <a:spcBef>
                <a:spcPts val="0"/>
              </a:spcBef>
              <a:spcAft>
                <a:spcPts val="0"/>
              </a:spcAft>
              <a:buNone/>
            </a:pPr>
            <a:r>
              <a:t/>
            </a:r>
            <a:endParaRPr sz="1100">
              <a:latin typeface="Average"/>
              <a:ea typeface="Average"/>
              <a:cs typeface="Average"/>
              <a:sym typeface="Average"/>
            </a:endParaRPr>
          </a:p>
          <a:p>
            <a:pPr indent="0" lvl="0" marL="0" rtl="0" algn="l">
              <a:lnSpc>
                <a:spcPct val="115000"/>
              </a:lnSpc>
              <a:spcBef>
                <a:spcPts val="0"/>
              </a:spcBef>
              <a:spcAft>
                <a:spcPts val="0"/>
              </a:spcAft>
              <a:buNone/>
            </a:pPr>
            <a:r>
              <a:rPr lang="en" sz="1100">
                <a:latin typeface="Average"/>
                <a:ea typeface="Average"/>
                <a:cs typeface="Average"/>
                <a:sym typeface="Average"/>
              </a:rPr>
              <a:t>Our data comes in CSV format. In order to use it in JavaScript</a:t>
            </a:r>
            <a:r>
              <a:rPr lang="en" sz="900">
                <a:latin typeface="Average"/>
                <a:ea typeface="Average"/>
                <a:cs typeface="Average"/>
                <a:sym typeface="Average"/>
              </a:rPr>
              <a:t> </a:t>
            </a:r>
            <a:r>
              <a:rPr lang="en" sz="1100">
                <a:latin typeface="Average"/>
                <a:ea typeface="Average"/>
                <a:cs typeface="Average"/>
                <a:sym typeface="Average"/>
              </a:rPr>
              <a:t>and libraries such as </a:t>
            </a:r>
            <a:r>
              <a:rPr lang="en" sz="1300">
                <a:latin typeface="Average"/>
                <a:ea typeface="Average"/>
                <a:cs typeface="Average"/>
                <a:sym typeface="Average"/>
              </a:rPr>
              <a:t>Plotly</a:t>
            </a:r>
            <a:r>
              <a:rPr lang="en" sz="1100">
                <a:latin typeface="Average"/>
                <a:ea typeface="Average"/>
                <a:cs typeface="Average"/>
                <a:sym typeface="Average"/>
              </a:rPr>
              <a:t> and </a:t>
            </a:r>
            <a:r>
              <a:rPr lang="en" sz="1300">
                <a:latin typeface="Average"/>
                <a:ea typeface="Average"/>
                <a:cs typeface="Average"/>
                <a:sym typeface="Average"/>
              </a:rPr>
              <a:t>Leaflet</a:t>
            </a:r>
            <a:r>
              <a:rPr lang="en" sz="1100">
                <a:latin typeface="Average"/>
                <a:ea typeface="Average"/>
                <a:cs typeface="Average"/>
                <a:sym typeface="Average"/>
              </a:rPr>
              <a:t>, we will need to convert it to </a:t>
            </a:r>
            <a:r>
              <a:rPr lang="en" sz="1300">
                <a:latin typeface="Average"/>
                <a:ea typeface="Average"/>
                <a:cs typeface="Average"/>
                <a:sym typeface="Average"/>
              </a:rPr>
              <a:t>JSON</a:t>
            </a:r>
            <a:r>
              <a:rPr lang="en" sz="1100">
                <a:latin typeface="Average"/>
                <a:ea typeface="Average"/>
                <a:cs typeface="Average"/>
                <a:sym typeface="Average"/>
              </a:rPr>
              <a:t> and </a:t>
            </a:r>
            <a:r>
              <a:rPr lang="en" sz="1300">
                <a:latin typeface="Average"/>
                <a:ea typeface="Average"/>
                <a:cs typeface="Average"/>
                <a:sym typeface="Average"/>
              </a:rPr>
              <a:t>GeoJson </a:t>
            </a:r>
            <a:r>
              <a:rPr lang="en" sz="1100">
                <a:latin typeface="Average"/>
                <a:ea typeface="Average"/>
                <a:cs typeface="Average"/>
                <a:sym typeface="Average"/>
              </a:rPr>
              <a:t>format.</a:t>
            </a:r>
            <a:endParaRPr sz="1100">
              <a:latin typeface="Average"/>
              <a:ea typeface="Average"/>
              <a:cs typeface="Average"/>
              <a:sym typeface="Average"/>
            </a:endParaRPr>
          </a:p>
          <a:p>
            <a:pPr indent="0" lvl="0" marL="0" rtl="0" algn="l">
              <a:spcBef>
                <a:spcPts val="0"/>
              </a:spcBef>
              <a:spcAft>
                <a:spcPts val="0"/>
              </a:spcAft>
              <a:buClr>
                <a:schemeClr val="dk2"/>
              </a:buClr>
              <a:buSzPts val="1100"/>
              <a:buFont typeface="Arial"/>
              <a:buNone/>
            </a:pPr>
            <a:r>
              <a:t/>
            </a:r>
            <a:endParaRPr sz="1100">
              <a:latin typeface="Average"/>
              <a:ea typeface="Average"/>
              <a:cs typeface="Average"/>
              <a:sym typeface="Average"/>
            </a:endParaRPr>
          </a:p>
        </p:txBody>
      </p:sp>
      <p:sp>
        <p:nvSpPr>
          <p:cNvPr id="252" name="Google Shape;252;p42"/>
          <p:cNvSpPr/>
          <p:nvPr/>
        </p:nvSpPr>
        <p:spPr>
          <a:xfrm>
            <a:off x="6016725" y="1975875"/>
            <a:ext cx="2568000" cy="2472000"/>
          </a:xfrm>
          <a:prstGeom prst="rect">
            <a:avLst/>
          </a:prstGeom>
          <a:solidFill>
            <a:srgbClr val="274E13">
              <a:alpha val="59780"/>
            </a:srgbClr>
          </a:solid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chemeClr val="lt1"/>
              </a:buClr>
              <a:buSzPts val="1000"/>
              <a:buFont typeface="Average"/>
              <a:buChar char="-"/>
            </a:pPr>
            <a:r>
              <a:rPr lang="en" sz="1000">
                <a:solidFill>
                  <a:schemeClr val="lt1"/>
                </a:solidFill>
                <a:latin typeface="Average"/>
                <a:ea typeface="Average"/>
                <a:cs typeface="Average"/>
                <a:sym typeface="Average"/>
              </a:rPr>
              <a:t>A bar chart with production data that can be filtered by country.</a:t>
            </a:r>
            <a:endParaRPr sz="1000">
              <a:solidFill>
                <a:schemeClr val="dk2"/>
              </a:solidFill>
            </a:endParaRPr>
          </a:p>
          <a:p>
            <a:pPr indent="-292100" lvl="0" marL="457200" rtl="0" algn="l">
              <a:lnSpc>
                <a:spcPct val="115000"/>
              </a:lnSpc>
              <a:spcBef>
                <a:spcPts val="0"/>
              </a:spcBef>
              <a:spcAft>
                <a:spcPts val="0"/>
              </a:spcAft>
              <a:buClr>
                <a:schemeClr val="lt1"/>
              </a:buClr>
              <a:buSzPts val="1000"/>
              <a:buFont typeface="Average"/>
              <a:buChar char="-"/>
            </a:pPr>
            <a:r>
              <a:rPr lang="en" sz="1000">
                <a:solidFill>
                  <a:schemeClr val="lt1"/>
                </a:solidFill>
                <a:latin typeface="Average"/>
                <a:ea typeface="Average"/>
                <a:cs typeface="Average"/>
                <a:sym typeface="Average"/>
              </a:rPr>
              <a:t>Word map with production data that shows what countries have the largest production.</a:t>
            </a:r>
            <a:endParaRPr sz="1000">
              <a:solidFill>
                <a:schemeClr val="lt1"/>
              </a:solidFill>
              <a:latin typeface="Average"/>
              <a:ea typeface="Average"/>
              <a:cs typeface="Average"/>
              <a:sym typeface="Average"/>
            </a:endParaRPr>
          </a:p>
          <a:p>
            <a:pPr indent="-292100" lvl="0" marL="457200" rtl="0" algn="l">
              <a:lnSpc>
                <a:spcPct val="115000"/>
              </a:lnSpc>
              <a:spcBef>
                <a:spcPts val="0"/>
              </a:spcBef>
              <a:spcAft>
                <a:spcPts val="0"/>
              </a:spcAft>
              <a:buClr>
                <a:schemeClr val="lt1"/>
              </a:buClr>
              <a:buSzPts val="1000"/>
              <a:buFont typeface="Average"/>
              <a:buChar char="-"/>
            </a:pPr>
            <a:r>
              <a:rPr lang="en" sz="1000">
                <a:solidFill>
                  <a:schemeClr val="lt1"/>
                </a:solidFill>
                <a:latin typeface="Average"/>
                <a:ea typeface="Average"/>
                <a:cs typeface="Average"/>
                <a:sym typeface="Average"/>
              </a:rPr>
              <a:t>US map of selected regions that shows what regions have the highest or lowest average price and can be filtered by month.</a:t>
            </a:r>
            <a:endParaRPr sz="1000">
              <a:solidFill>
                <a:schemeClr val="lt1"/>
              </a:solidFill>
              <a:latin typeface="Average"/>
              <a:ea typeface="Average"/>
              <a:cs typeface="Average"/>
              <a:sym typeface="Average"/>
            </a:endParaRPr>
          </a:p>
          <a:p>
            <a:pPr indent="-292100" lvl="0" marL="457200" rtl="0" algn="l">
              <a:lnSpc>
                <a:spcPct val="115000"/>
              </a:lnSpc>
              <a:spcBef>
                <a:spcPts val="0"/>
              </a:spcBef>
              <a:spcAft>
                <a:spcPts val="0"/>
              </a:spcAft>
              <a:buClr>
                <a:schemeClr val="lt1"/>
              </a:buClr>
              <a:buSzPts val="1000"/>
              <a:buFont typeface="Average"/>
              <a:buChar char="-"/>
            </a:pPr>
            <a:r>
              <a:rPr lang="en" sz="1000">
                <a:solidFill>
                  <a:schemeClr val="lt1"/>
                </a:solidFill>
                <a:latin typeface="Average"/>
                <a:ea typeface="Average"/>
                <a:cs typeface="Average"/>
                <a:sym typeface="Average"/>
              </a:rPr>
              <a:t>Word map that shows lines where US avocados are exported and from what countries are imported.</a:t>
            </a:r>
            <a:endParaRPr sz="1000">
              <a:solidFill>
                <a:schemeClr val="lt1"/>
              </a:solidFill>
              <a:latin typeface="Average"/>
              <a:ea typeface="Average"/>
              <a:cs typeface="Average"/>
              <a:sym typeface="Average"/>
            </a:endParaRPr>
          </a:p>
        </p:txBody>
      </p:sp>
      <p:sp>
        <p:nvSpPr>
          <p:cNvPr id="253" name="Google Shape;253;p42"/>
          <p:cNvSpPr/>
          <p:nvPr/>
        </p:nvSpPr>
        <p:spPr>
          <a:xfrm>
            <a:off x="518025" y="1311925"/>
            <a:ext cx="2568000" cy="52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300">
                <a:latin typeface="Average"/>
                <a:ea typeface="Average"/>
                <a:cs typeface="Average"/>
                <a:sym typeface="Average"/>
              </a:rPr>
              <a:t>Storyboard summary</a:t>
            </a:r>
            <a:endParaRPr sz="1300">
              <a:latin typeface="Average"/>
              <a:ea typeface="Average"/>
              <a:cs typeface="Average"/>
              <a:sym typeface="Average"/>
            </a:endParaRPr>
          </a:p>
        </p:txBody>
      </p:sp>
      <p:sp>
        <p:nvSpPr>
          <p:cNvPr id="254" name="Google Shape;254;p42"/>
          <p:cNvSpPr/>
          <p:nvPr/>
        </p:nvSpPr>
        <p:spPr>
          <a:xfrm>
            <a:off x="3248875" y="1311925"/>
            <a:ext cx="2568000" cy="52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Average"/>
                <a:ea typeface="Average"/>
                <a:cs typeface="Average"/>
                <a:sym typeface="Average"/>
              </a:rPr>
              <a:t>Description of the tool(s) that will be used to create the final dashboard</a:t>
            </a:r>
            <a:endParaRPr sz="1300">
              <a:latin typeface="Average"/>
              <a:ea typeface="Average"/>
              <a:cs typeface="Average"/>
              <a:sym typeface="Average"/>
            </a:endParaRPr>
          </a:p>
        </p:txBody>
      </p:sp>
      <p:sp>
        <p:nvSpPr>
          <p:cNvPr id="255" name="Google Shape;255;p42"/>
          <p:cNvSpPr/>
          <p:nvPr/>
        </p:nvSpPr>
        <p:spPr>
          <a:xfrm>
            <a:off x="6016725" y="1311925"/>
            <a:ext cx="2568000" cy="52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latin typeface="Average"/>
                <a:ea typeface="Average"/>
                <a:cs typeface="Average"/>
                <a:sym typeface="Average"/>
              </a:rPr>
              <a:t>Description of interactive element(s)</a:t>
            </a:r>
            <a:endParaRPr sz="1300">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9" name="Shape 259"/>
        <p:cNvGrpSpPr/>
        <p:nvPr/>
      </p:nvGrpSpPr>
      <p:grpSpPr>
        <a:xfrm>
          <a:off x="0" y="0"/>
          <a:ext cx="0" cy="0"/>
          <a:chOff x="0" y="0"/>
          <a:chExt cx="0" cy="0"/>
        </a:xfrm>
      </p:grpSpPr>
      <p:sp>
        <p:nvSpPr>
          <p:cNvPr id="260" name="Google Shape;260;p43"/>
          <p:cNvSpPr txBox="1"/>
          <p:nvPr>
            <p:ph type="title"/>
          </p:nvPr>
        </p:nvSpPr>
        <p:spPr>
          <a:xfrm>
            <a:off x="6433900" y="2360825"/>
            <a:ext cx="2535000" cy="2560800"/>
          </a:xfrm>
          <a:prstGeom prst="rect">
            <a:avLst/>
          </a:prstGeom>
          <a:solidFill>
            <a:srgbClr val="274E13">
              <a:alpha val="950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rgbClr val="FFFFFF"/>
                </a:solidFill>
                <a:latin typeface="Average"/>
                <a:ea typeface="Average"/>
                <a:cs typeface="Average"/>
                <a:sym typeface="Average"/>
              </a:rPr>
              <a:t> </a:t>
            </a:r>
            <a:endParaRPr sz="1200">
              <a:solidFill>
                <a:srgbClr val="FFFFFF"/>
              </a:solidFill>
              <a:latin typeface="Average"/>
              <a:ea typeface="Average"/>
              <a:cs typeface="Average"/>
              <a:sym typeface="Average"/>
            </a:endParaRPr>
          </a:p>
        </p:txBody>
      </p:sp>
      <p:sp>
        <p:nvSpPr>
          <p:cNvPr id="261" name="Google Shape;261;p43"/>
          <p:cNvSpPr txBox="1"/>
          <p:nvPr>
            <p:ph type="title"/>
          </p:nvPr>
        </p:nvSpPr>
        <p:spPr>
          <a:xfrm>
            <a:off x="3464863" y="2379950"/>
            <a:ext cx="2535000" cy="2560800"/>
          </a:xfrm>
          <a:prstGeom prst="rect">
            <a:avLst/>
          </a:prstGeom>
          <a:solidFill>
            <a:srgbClr val="274E13">
              <a:alpha val="950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rgbClr val="FFFFFF"/>
                </a:solidFill>
                <a:latin typeface="Average"/>
                <a:ea typeface="Average"/>
                <a:cs typeface="Average"/>
                <a:sym typeface="Average"/>
              </a:rPr>
              <a:t> </a:t>
            </a:r>
            <a:endParaRPr sz="1200">
              <a:solidFill>
                <a:srgbClr val="FFFFFF"/>
              </a:solidFill>
              <a:latin typeface="Average"/>
              <a:ea typeface="Average"/>
              <a:cs typeface="Average"/>
              <a:sym typeface="Average"/>
            </a:endParaRPr>
          </a:p>
        </p:txBody>
      </p:sp>
      <p:sp>
        <p:nvSpPr>
          <p:cNvPr id="262" name="Google Shape;262;p43"/>
          <p:cNvSpPr txBox="1"/>
          <p:nvPr>
            <p:ph type="title"/>
          </p:nvPr>
        </p:nvSpPr>
        <p:spPr>
          <a:xfrm>
            <a:off x="495850" y="2360825"/>
            <a:ext cx="2535000" cy="2560800"/>
          </a:xfrm>
          <a:prstGeom prst="rect">
            <a:avLst/>
          </a:prstGeom>
          <a:solidFill>
            <a:srgbClr val="274E13">
              <a:alpha val="950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rgbClr val="FFFFFF"/>
                </a:solidFill>
                <a:latin typeface="Average"/>
                <a:ea typeface="Average"/>
                <a:cs typeface="Average"/>
                <a:sym typeface="Average"/>
              </a:rPr>
              <a:t> </a:t>
            </a:r>
            <a:endParaRPr sz="1200">
              <a:solidFill>
                <a:srgbClr val="FFFFFF"/>
              </a:solidFill>
              <a:latin typeface="Average"/>
              <a:ea typeface="Average"/>
              <a:cs typeface="Average"/>
              <a:sym typeface="Average"/>
            </a:endParaRPr>
          </a:p>
        </p:txBody>
      </p:sp>
      <p:sp>
        <p:nvSpPr>
          <p:cNvPr id="263" name="Google Shape;263;p43"/>
          <p:cNvSpPr txBox="1"/>
          <p:nvPr>
            <p:ph type="title"/>
          </p:nvPr>
        </p:nvSpPr>
        <p:spPr>
          <a:xfrm>
            <a:off x="306075" y="174225"/>
            <a:ext cx="8636100" cy="844800"/>
          </a:xfrm>
          <a:prstGeom prst="rect">
            <a:avLst/>
          </a:prstGeom>
          <a:solidFill>
            <a:srgbClr val="274E13">
              <a:alpha val="5978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3100">
                <a:solidFill>
                  <a:srgbClr val="F3F3F3"/>
                </a:solidFill>
              </a:rPr>
              <a:t>(Page 1 Header) </a:t>
            </a:r>
            <a:r>
              <a:rPr lang="en" sz="3100">
                <a:solidFill>
                  <a:srgbClr val="F3F3F3"/>
                </a:solidFill>
              </a:rPr>
              <a:t>THE AVOCADO STORY </a:t>
            </a:r>
            <a:endParaRPr sz="2500">
              <a:solidFill>
                <a:srgbClr val="F3F3F3"/>
              </a:solidFill>
            </a:endParaRPr>
          </a:p>
        </p:txBody>
      </p:sp>
      <p:pic>
        <p:nvPicPr>
          <p:cNvPr id="264" name="Google Shape;264;p43"/>
          <p:cNvPicPr preferRelativeResize="0"/>
          <p:nvPr/>
        </p:nvPicPr>
        <p:blipFill>
          <a:blip r:embed="rId3">
            <a:alphaModFix/>
          </a:blip>
          <a:stretch>
            <a:fillRect/>
          </a:stretch>
        </p:blipFill>
        <p:spPr>
          <a:xfrm>
            <a:off x="750775" y="3046087"/>
            <a:ext cx="1876550" cy="1228525"/>
          </a:xfrm>
          <a:prstGeom prst="rect">
            <a:avLst/>
          </a:prstGeom>
          <a:noFill/>
          <a:ln>
            <a:noFill/>
          </a:ln>
        </p:spPr>
      </p:pic>
      <p:sp>
        <p:nvSpPr>
          <p:cNvPr id="265" name="Google Shape;265;p43"/>
          <p:cNvSpPr txBox="1"/>
          <p:nvPr>
            <p:ph type="title"/>
          </p:nvPr>
        </p:nvSpPr>
        <p:spPr>
          <a:xfrm>
            <a:off x="739800" y="2511425"/>
            <a:ext cx="2011800" cy="382800"/>
          </a:xfrm>
          <a:prstGeom prst="rect">
            <a:avLst/>
          </a:prstGeom>
          <a:solidFill>
            <a:srgbClr val="274E13">
              <a:alpha val="4302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3F3F3"/>
                </a:solidFill>
              </a:rPr>
              <a:t>(Header 1) Exploratory Data Analysis</a:t>
            </a:r>
            <a:endParaRPr sz="1000">
              <a:solidFill>
                <a:srgbClr val="F3F3F3"/>
              </a:solidFill>
            </a:endParaRPr>
          </a:p>
        </p:txBody>
      </p:sp>
      <p:pic>
        <p:nvPicPr>
          <p:cNvPr id="266" name="Google Shape;266;p43"/>
          <p:cNvPicPr preferRelativeResize="0"/>
          <p:nvPr/>
        </p:nvPicPr>
        <p:blipFill>
          <a:blip r:embed="rId4">
            <a:alphaModFix/>
          </a:blip>
          <a:stretch>
            <a:fillRect/>
          </a:stretch>
        </p:blipFill>
        <p:spPr>
          <a:xfrm>
            <a:off x="3649930" y="3058475"/>
            <a:ext cx="2164871" cy="1228550"/>
          </a:xfrm>
          <a:prstGeom prst="rect">
            <a:avLst/>
          </a:prstGeom>
          <a:noFill/>
          <a:ln>
            <a:noFill/>
          </a:ln>
        </p:spPr>
      </p:pic>
      <p:pic>
        <p:nvPicPr>
          <p:cNvPr id="267" name="Google Shape;267;p43"/>
          <p:cNvPicPr preferRelativeResize="0"/>
          <p:nvPr/>
        </p:nvPicPr>
        <p:blipFill>
          <a:blip r:embed="rId5">
            <a:alphaModFix/>
          </a:blip>
          <a:stretch>
            <a:fillRect/>
          </a:stretch>
        </p:blipFill>
        <p:spPr>
          <a:xfrm>
            <a:off x="6517900" y="3058475"/>
            <a:ext cx="2424275" cy="1216150"/>
          </a:xfrm>
          <a:prstGeom prst="rect">
            <a:avLst/>
          </a:prstGeom>
          <a:noFill/>
          <a:ln>
            <a:noFill/>
          </a:ln>
        </p:spPr>
      </p:pic>
      <p:sp>
        <p:nvSpPr>
          <p:cNvPr id="268" name="Google Shape;268;p43"/>
          <p:cNvSpPr txBox="1"/>
          <p:nvPr>
            <p:ph type="title"/>
          </p:nvPr>
        </p:nvSpPr>
        <p:spPr>
          <a:xfrm>
            <a:off x="906500" y="3468950"/>
            <a:ext cx="16017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FFFFF"/>
                </a:solidFill>
              </a:rPr>
              <a:t>Image 1.</a:t>
            </a:r>
            <a:endParaRPr sz="1000">
              <a:solidFill>
                <a:srgbClr val="FFFFFF"/>
              </a:solidFill>
            </a:endParaRPr>
          </a:p>
        </p:txBody>
      </p:sp>
      <p:sp>
        <p:nvSpPr>
          <p:cNvPr id="269" name="Google Shape;269;p43"/>
          <p:cNvSpPr txBox="1"/>
          <p:nvPr>
            <p:ph type="title"/>
          </p:nvPr>
        </p:nvSpPr>
        <p:spPr>
          <a:xfrm>
            <a:off x="6837400" y="3521100"/>
            <a:ext cx="16017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FFFFF"/>
                </a:solidFill>
              </a:rPr>
              <a:t>Image</a:t>
            </a:r>
            <a:r>
              <a:rPr lang="en" sz="1000">
                <a:solidFill>
                  <a:srgbClr val="FFFFFF"/>
                </a:solidFill>
              </a:rPr>
              <a:t> 3.</a:t>
            </a:r>
            <a:endParaRPr sz="1000">
              <a:solidFill>
                <a:srgbClr val="FFFFFF"/>
              </a:solidFill>
            </a:endParaRPr>
          </a:p>
        </p:txBody>
      </p:sp>
      <p:sp>
        <p:nvSpPr>
          <p:cNvPr id="270" name="Google Shape;270;p43"/>
          <p:cNvSpPr txBox="1"/>
          <p:nvPr>
            <p:ph type="title"/>
          </p:nvPr>
        </p:nvSpPr>
        <p:spPr>
          <a:xfrm>
            <a:off x="3871950" y="3481350"/>
            <a:ext cx="16017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FFFFF"/>
                </a:solidFill>
              </a:rPr>
              <a:t>Image</a:t>
            </a:r>
            <a:r>
              <a:rPr lang="en" sz="1000">
                <a:solidFill>
                  <a:srgbClr val="FFFFFF"/>
                </a:solidFill>
              </a:rPr>
              <a:t> 2.</a:t>
            </a:r>
            <a:endParaRPr sz="1000">
              <a:solidFill>
                <a:srgbClr val="FFFFFF"/>
              </a:solidFill>
            </a:endParaRPr>
          </a:p>
        </p:txBody>
      </p:sp>
      <p:sp>
        <p:nvSpPr>
          <p:cNvPr id="271" name="Google Shape;271;p43"/>
          <p:cNvSpPr txBox="1"/>
          <p:nvPr>
            <p:ph type="title"/>
          </p:nvPr>
        </p:nvSpPr>
        <p:spPr>
          <a:xfrm>
            <a:off x="6664350" y="2511425"/>
            <a:ext cx="2011800" cy="382800"/>
          </a:xfrm>
          <a:prstGeom prst="rect">
            <a:avLst/>
          </a:prstGeom>
          <a:solidFill>
            <a:srgbClr val="274E13">
              <a:alpha val="4302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3F3F3"/>
                </a:solidFill>
              </a:rPr>
              <a:t>(Header 3)  </a:t>
            </a:r>
            <a:r>
              <a:rPr lang="en" sz="1000">
                <a:solidFill>
                  <a:srgbClr val="F3F3F3"/>
                </a:solidFill>
              </a:rPr>
              <a:t>Prescriptive</a:t>
            </a:r>
            <a:r>
              <a:rPr lang="en" sz="1000">
                <a:solidFill>
                  <a:srgbClr val="F3F3F3"/>
                </a:solidFill>
              </a:rPr>
              <a:t> Data Analysis</a:t>
            </a:r>
            <a:endParaRPr sz="1000">
              <a:solidFill>
                <a:srgbClr val="F3F3F3"/>
              </a:solidFill>
            </a:endParaRPr>
          </a:p>
        </p:txBody>
      </p:sp>
      <p:sp>
        <p:nvSpPr>
          <p:cNvPr id="272" name="Google Shape;272;p43"/>
          <p:cNvSpPr txBox="1"/>
          <p:nvPr>
            <p:ph type="title"/>
          </p:nvPr>
        </p:nvSpPr>
        <p:spPr>
          <a:xfrm>
            <a:off x="3726463" y="2511425"/>
            <a:ext cx="2011800" cy="382800"/>
          </a:xfrm>
          <a:prstGeom prst="rect">
            <a:avLst/>
          </a:prstGeom>
          <a:solidFill>
            <a:srgbClr val="274E13">
              <a:alpha val="4302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3F3F3"/>
                </a:solidFill>
              </a:rPr>
              <a:t>(Header 2) </a:t>
            </a:r>
            <a:r>
              <a:rPr lang="en" sz="1000">
                <a:solidFill>
                  <a:srgbClr val="F3F3F3"/>
                </a:solidFill>
              </a:rPr>
              <a:t>Exploratory</a:t>
            </a:r>
            <a:r>
              <a:rPr lang="en" sz="1000">
                <a:solidFill>
                  <a:srgbClr val="F3F3F3"/>
                </a:solidFill>
              </a:rPr>
              <a:t> Data Analysis with Interactive Elements</a:t>
            </a:r>
            <a:endParaRPr sz="1000">
              <a:solidFill>
                <a:srgbClr val="F3F3F3"/>
              </a:solidFill>
            </a:endParaRPr>
          </a:p>
        </p:txBody>
      </p:sp>
      <p:sp>
        <p:nvSpPr>
          <p:cNvPr id="273" name="Google Shape;273;p43"/>
          <p:cNvSpPr txBox="1"/>
          <p:nvPr>
            <p:ph type="title"/>
          </p:nvPr>
        </p:nvSpPr>
        <p:spPr>
          <a:xfrm>
            <a:off x="906500" y="1107850"/>
            <a:ext cx="7456200" cy="9792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700">
                <a:solidFill>
                  <a:srgbClr val="F3F3F3"/>
                </a:solidFill>
              </a:rPr>
              <a:t>(Context) Forecasting avocado prices in various US cities and analysing what features are affecting avocado prices in the US.</a:t>
            </a:r>
            <a:endParaRPr sz="1700">
              <a:solidFill>
                <a:srgbClr val="F3F3F3"/>
              </a:solidFill>
            </a:endParaRPr>
          </a:p>
          <a:p>
            <a:pPr indent="0" lvl="0" marL="0" rtl="0" algn="l">
              <a:lnSpc>
                <a:spcPct val="115000"/>
              </a:lnSpc>
              <a:spcBef>
                <a:spcPts val="1600"/>
              </a:spcBef>
              <a:spcAft>
                <a:spcPts val="0"/>
              </a:spcAft>
              <a:buNone/>
            </a:pPr>
            <a:r>
              <a:t/>
            </a:r>
            <a:endParaRPr sz="9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0" sz="9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 name="Shape 127"/>
        <p:cNvGrpSpPr/>
        <p:nvPr/>
      </p:nvGrpSpPr>
      <p:grpSpPr>
        <a:xfrm>
          <a:off x="0" y="0"/>
          <a:ext cx="0" cy="0"/>
          <a:chOff x="0" y="0"/>
          <a:chExt cx="0" cy="0"/>
        </a:xfrm>
      </p:grpSpPr>
      <p:sp>
        <p:nvSpPr>
          <p:cNvPr id="128" name="Google Shape;128;p26"/>
          <p:cNvSpPr txBox="1"/>
          <p:nvPr>
            <p:ph type="title"/>
          </p:nvPr>
        </p:nvSpPr>
        <p:spPr>
          <a:xfrm>
            <a:off x="2400300" y="5907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C2531A"/>
              </a:buClr>
              <a:buSzPts val="2800"/>
              <a:buFont typeface="Gill Sans"/>
              <a:buNone/>
            </a:pPr>
            <a:r>
              <a:rPr b="0" lang="en" sz="3100">
                <a:solidFill>
                  <a:srgbClr val="274E13"/>
                </a:solidFill>
                <a:latin typeface="Oswald"/>
                <a:ea typeface="Oswald"/>
                <a:cs typeface="Oswald"/>
                <a:sym typeface="Oswald"/>
              </a:rPr>
              <a:t>Table of Contents</a:t>
            </a:r>
            <a:endParaRPr b="0" sz="3100">
              <a:solidFill>
                <a:srgbClr val="274E13"/>
              </a:solidFill>
              <a:latin typeface="Oswald"/>
              <a:ea typeface="Oswald"/>
              <a:cs typeface="Oswald"/>
              <a:sym typeface="Oswald"/>
            </a:endParaRPr>
          </a:p>
        </p:txBody>
      </p:sp>
      <p:sp>
        <p:nvSpPr>
          <p:cNvPr id="129" name="Google Shape;129;p26"/>
          <p:cNvSpPr txBox="1"/>
          <p:nvPr>
            <p:ph idx="1" type="body"/>
          </p:nvPr>
        </p:nvSpPr>
        <p:spPr>
          <a:xfrm>
            <a:off x="2400300" y="1226150"/>
            <a:ext cx="5229900" cy="33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000000"/>
                </a:solidFill>
                <a:latin typeface="Average"/>
                <a:ea typeface="Average"/>
                <a:cs typeface="Average"/>
                <a:sym typeface="Average"/>
              </a:rPr>
              <a:t>Project </a:t>
            </a:r>
            <a:r>
              <a:rPr lang="en" sz="1800">
                <a:solidFill>
                  <a:srgbClr val="000000"/>
                </a:solidFill>
                <a:latin typeface="Average"/>
                <a:ea typeface="Average"/>
                <a:cs typeface="Average"/>
                <a:sym typeface="Average"/>
              </a:rPr>
              <a:t>Overview</a:t>
            </a:r>
            <a:r>
              <a:rPr lang="en" sz="1800">
                <a:solidFill>
                  <a:srgbClr val="000000"/>
                </a:solidFill>
                <a:latin typeface="Average"/>
                <a:ea typeface="Average"/>
                <a:cs typeface="Average"/>
                <a:sym typeface="Average"/>
              </a:rPr>
              <a:t> </a:t>
            </a:r>
            <a:endParaRPr b="1" sz="1500">
              <a:solidFill>
                <a:srgbClr val="FFFFFF"/>
              </a:solidFill>
              <a:latin typeface="Average"/>
              <a:ea typeface="Average"/>
              <a:cs typeface="Average"/>
              <a:sym typeface="Average"/>
            </a:endParaRPr>
          </a:p>
          <a:p>
            <a:pPr indent="0" lvl="0" marL="0" rtl="0" algn="l">
              <a:lnSpc>
                <a:spcPct val="100000"/>
              </a:lnSpc>
              <a:spcBef>
                <a:spcPts val="0"/>
              </a:spcBef>
              <a:spcAft>
                <a:spcPts val="0"/>
              </a:spcAft>
              <a:buNone/>
            </a:pPr>
            <a:r>
              <a:rPr lang="en" sz="1800">
                <a:solidFill>
                  <a:srgbClr val="000000"/>
                </a:solidFill>
                <a:latin typeface="Average"/>
                <a:ea typeface="Average"/>
                <a:cs typeface="Average"/>
                <a:sym typeface="Average"/>
              </a:rPr>
              <a:t>Our Research </a:t>
            </a:r>
            <a:endParaRPr sz="1800">
              <a:solidFill>
                <a:srgbClr val="000000"/>
              </a:solidFill>
              <a:latin typeface="Average"/>
              <a:ea typeface="Average"/>
              <a:cs typeface="Average"/>
              <a:sym typeface="Average"/>
            </a:endParaRPr>
          </a:p>
          <a:p>
            <a:pPr indent="0" lvl="0" marL="0" rtl="0" algn="l">
              <a:lnSpc>
                <a:spcPct val="100000"/>
              </a:lnSpc>
              <a:spcBef>
                <a:spcPts val="0"/>
              </a:spcBef>
              <a:spcAft>
                <a:spcPts val="0"/>
              </a:spcAft>
              <a:buNone/>
            </a:pPr>
            <a:r>
              <a:rPr lang="en" sz="1800">
                <a:solidFill>
                  <a:srgbClr val="000000"/>
                </a:solidFill>
                <a:latin typeface="Average"/>
                <a:ea typeface="Average"/>
                <a:cs typeface="Average"/>
                <a:sym typeface="Average"/>
              </a:rPr>
              <a:t>Exploratory Data Analysis </a:t>
            </a:r>
            <a:endParaRPr sz="1800">
              <a:solidFill>
                <a:srgbClr val="000000"/>
              </a:solidFill>
              <a:latin typeface="Average"/>
              <a:ea typeface="Average"/>
              <a:cs typeface="Average"/>
              <a:sym typeface="Average"/>
            </a:endParaRPr>
          </a:p>
          <a:p>
            <a:pPr indent="-323850" lvl="0" marL="914400" rtl="0" algn="l">
              <a:lnSpc>
                <a:spcPct val="100000"/>
              </a:lnSpc>
              <a:spcBef>
                <a:spcPts val="0"/>
              </a:spcBef>
              <a:spcAft>
                <a:spcPts val="0"/>
              </a:spcAft>
              <a:buClr>
                <a:srgbClr val="274E13"/>
              </a:buClr>
              <a:buSzPts val="1500"/>
              <a:buFont typeface="Average"/>
              <a:buChar char="●"/>
            </a:pPr>
            <a:r>
              <a:rPr lang="en" sz="1500">
                <a:solidFill>
                  <a:srgbClr val="000000"/>
                </a:solidFill>
                <a:latin typeface="Average"/>
                <a:ea typeface="Average"/>
                <a:cs typeface="Average"/>
                <a:sym typeface="Average"/>
              </a:rPr>
              <a:t>Correlation</a:t>
            </a:r>
            <a:endParaRPr sz="1500">
              <a:solidFill>
                <a:srgbClr val="000000"/>
              </a:solidFill>
              <a:latin typeface="Average"/>
              <a:ea typeface="Average"/>
              <a:cs typeface="Average"/>
              <a:sym typeface="Average"/>
            </a:endParaRPr>
          </a:p>
          <a:p>
            <a:pPr indent="-323850" lvl="0" marL="914400" rtl="0" algn="l">
              <a:lnSpc>
                <a:spcPct val="100000"/>
              </a:lnSpc>
              <a:spcBef>
                <a:spcPts val="0"/>
              </a:spcBef>
              <a:spcAft>
                <a:spcPts val="0"/>
              </a:spcAft>
              <a:buClr>
                <a:srgbClr val="274E13"/>
              </a:buClr>
              <a:buSzPts val="1500"/>
              <a:buFont typeface="Average"/>
              <a:buChar char="●"/>
            </a:pPr>
            <a:r>
              <a:rPr lang="en" sz="1500">
                <a:latin typeface="Average"/>
                <a:ea typeface="Average"/>
                <a:cs typeface="Average"/>
                <a:sym typeface="Average"/>
              </a:rPr>
              <a:t>Seasonality</a:t>
            </a:r>
            <a:endParaRPr sz="1500">
              <a:latin typeface="Average"/>
              <a:ea typeface="Average"/>
              <a:cs typeface="Average"/>
              <a:sym typeface="Average"/>
            </a:endParaRPr>
          </a:p>
          <a:p>
            <a:pPr indent="-323850" lvl="0" marL="914400" rtl="0" algn="l">
              <a:lnSpc>
                <a:spcPct val="100000"/>
              </a:lnSpc>
              <a:spcBef>
                <a:spcPts val="0"/>
              </a:spcBef>
              <a:spcAft>
                <a:spcPts val="0"/>
              </a:spcAft>
              <a:buClr>
                <a:srgbClr val="274E13"/>
              </a:buClr>
              <a:buSzPts val="1500"/>
              <a:buFont typeface="Average"/>
              <a:buChar char="●"/>
            </a:pPr>
            <a:r>
              <a:rPr lang="en" sz="1500">
                <a:latin typeface="Average"/>
                <a:ea typeface="Average"/>
                <a:cs typeface="Average"/>
                <a:sym typeface="Average"/>
              </a:rPr>
              <a:t>Trends</a:t>
            </a:r>
            <a:endParaRPr sz="1500">
              <a:latin typeface="Average"/>
              <a:ea typeface="Average"/>
              <a:cs typeface="Average"/>
              <a:sym typeface="Average"/>
            </a:endParaRPr>
          </a:p>
          <a:p>
            <a:pPr indent="-323850" lvl="0" marL="914400" rtl="0" algn="l">
              <a:lnSpc>
                <a:spcPct val="100000"/>
              </a:lnSpc>
              <a:spcBef>
                <a:spcPts val="0"/>
              </a:spcBef>
              <a:spcAft>
                <a:spcPts val="0"/>
              </a:spcAft>
              <a:buClr>
                <a:srgbClr val="274E13"/>
              </a:buClr>
              <a:buSzPts val="1500"/>
              <a:buFont typeface="Average"/>
              <a:buChar char="●"/>
            </a:pPr>
            <a:r>
              <a:rPr lang="en" sz="1500">
                <a:latin typeface="Average"/>
                <a:ea typeface="Average"/>
                <a:cs typeface="Average"/>
                <a:sym typeface="Average"/>
              </a:rPr>
              <a:t>Findings</a:t>
            </a:r>
            <a:endParaRPr sz="1500">
              <a:latin typeface="Average"/>
              <a:ea typeface="Average"/>
              <a:cs typeface="Average"/>
              <a:sym typeface="Average"/>
            </a:endParaRPr>
          </a:p>
          <a:p>
            <a:pPr indent="0" lvl="0" marL="0" rtl="0" algn="l">
              <a:lnSpc>
                <a:spcPct val="100000"/>
              </a:lnSpc>
              <a:spcBef>
                <a:spcPts val="0"/>
              </a:spcBef>
              <a:spcAft>
                <a:spcPts val="0"/>
              </a:spcAft>
              <a:buNone/>
            </a:pPr>
            <a:r>
              <a:rPr lang="en" sz="1800">
                <a:solidFill>
                  <a:srgbClr val="000000"/>
                </a:solidFill>
                <a:latin typeface="Average"/>
                <a:ea typeface="Average"/>
                <a:cs typeface="Average"/>
                <a:sym typeface="Average"/>
              </a:rPr>
              <a:t>Predictive Data Analysis</a:t>
            </a:r>
            <a:endParaRPr sz="1800">
              <a:solidFill>
                <a:srgbClr val="000000"/>
              </a:solidFill>
              <a:latin typeface="Average"/>
              <a:ea typeface="Average"/>
              <a:cs typeface="Average"/>
              <a:sym typeface="Average"/>
            </a:endParaRPr>
          </a:p>
          <a:p>
            <a:pPr indent="-323850" lvl="0" marL="914400" rtl="0" algn="l">
              <a:lnSpc>
                <a:spcPct val="100000"/>
              </a:lnSpc>
              <a:spcBef>
                <a:spcPts val="0"/>
              </a:spcBef>
              <a:spcAft>
                <a:spcPts val="0"/>
              </a:spcAft>
              <a:buClr>
                <a:srgbClr val="274E13"/>
              </a:buClr>
              <a:buSzPts val="1500"/>
              <a:buFont typeface="Average"/>
              <a:buChar char="●"/>
            </a:pPr>
            <a:r>
              <a:rPr lang="en" sz="1500">
                <a:latin typeface="Average"/>
                <a:ea typeface="Average"/>
                <a:cs typeface="Average"/>
                <a:sym typeface="Average"/>
              </a:rPr>
              <a:t>Feature Importances</a:t>
            </a:r>
            <a:endParaRPr sz="1500">
              <a:latin typeface="Average"/>
              <a:ea typeface="Average"/>
              <a:cs typeface="Average"/>
              <a:sym typeface="Average"/>
            </a:endParaRPr>
          </a:p>
          <a:p>
            <a:pPr indent="-323850" lvl="0" marL="914400" rtl="0" algn="l">
              <a:lnSpc>
                <a:spcPct val="100000"/>
              </a:lnSpc>
              <a:spcBef>
                <a:spcPts val="0"/>
              </a:spcBef>
              <a:spcAft>
                <a:spcPts val="0"/>
              </a:spcAft>
              <a:buClr>
                <a:srgbClr val="274E13"/>
              </a:buClr>
              <a:buSzPts val="1500"/>
              <a:buFont typeface="Average"/>
              <a:buChar char="●"/>
            </a:pPr>
            <a:r>
              <a:rPr lang="en" sz="1500">
                <a:latin typeface="Average"/>
                <a:ea typeface="Average"/>
                <a:cs typeface="Average"/>
                <a:sym typeface="Average"/>
              </a:rPr>
              <a:t>Machine Learning Models</a:t>
            </a:r>
            <a:endParaRPr sz="1500">
              <a:latin typeface="Average"/>
              <a:ea typeface="Average"/>
              <a:cs typeface="Average"/>
              <a:sym typeface="Average"/>
            </a:endParaRPr>
          </a:p>
          <a:p>
            <a:pPr indent="0" lvl="0" marL="0" rtl="0" algn="l">
              <a:lnSpc>
                <a:spcPct val="100000"/>
              </a:lnSpc>
              <a:spcBef>
                <a:spcPts val="0"/>
              </a:spcBef>
              <a:spcAft>
                <a:spcPts val="0"/>
              </a:spcAft>
              <a:buNone/>
            </a:pPr>
            <a:r>
              <a:rPr lang="en" sz="1800">
                <a:solidFill>
                  <a:srgbClr val="000000"/>
                </a:solidFill>
                <a:latin typeface="Average"/>
                <a:ea typeface="Average"/>
                <a:cs typeface="Average"/>
                <a:sym typeface="Average"/>
              </a:rPr>
              <a:t>Conclusion</a:t>
            </a:r>
            <a:endParaRPr sz="1500">
              <a:solidFill>
                <a:srgbClr val="000000"/>
              </a:solidFill>
              <a:latin typeface="Average"/>
              <a:ea typeface="Average"/>
              <a:cs typeface="Average"/>
              <a:sym typeface="Average"/>
            </a:endParaRPr>
          </a:p>
          <a:p>
            <a:pPr indent="0" lvl="0" marL="0" rtl="0" algn="l">
              <a:lnSpc>
                <a:spcPct val="100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a:solidFill>
                <a:srgbClr val="000000"/>
              </a:solidFill>
              <a:latin typeface="Calibri"/>
              <a:ea typeface="Calibri"/>
              <a:cs typeface="Calibri"/>
              <a:sym typeface="Calibri"/>
            </a:endParaRPr>
          </a:p>
          <a:p>
            <a:pPr indent="0" lvl="0" marL="0" rtl="0" algn="l">
              <a:spcBef>
                <a:spcPts val="0"/>
              </a:spcBef>
              <a:spcAft>
                <a:spcPts val="1200"/>
              </a:spcAft>
              <a:buNone/>
            </a:pPr>
            <a:r>
              <a:t/>
            </a:r>
            <a:endParaRPr b="1" sz="2100">
              <a:solidFill>
                <a:schemeClr val="dk1"/>
              </a:solidFill>
            </a:endParaRPr>
          </a:p>
        </p:txBody>
      </p:sp>
      <p:pic>
        <p:nvPicPr>
          <p:cNvPr id="130" name="Google Shape;130;p26"/>
          <p:cNvPicPr preferRelativeResize="0"/>
          <p:nvPr/>
        </p:nvPicPr>
        <p:blipFill>
          <a:blip r:embed="rId3">
            <a:alphaModFix/>
          </a:blip>
          <a:stretch>
            <a:fillRect/>
          </a:stretch>
        </p:blipFill>
        <p:spPr>
          <a:xfrm>
            <a:off x="7042475" y="3004700"/>
            <a:ext cx="1784475" cy="1418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7" name="Shape 277"/>
        <p:cNvGrpSpPr/>
        <p:nvPr/>
      </p:nvGrpSpPr>
      <p:grpSpPr>
        <a:xfrm>
          <a:off x="0" y="0"/>
          <a:ext cx="0" cy="0"/>
          <a:chOff x="0" y="0"/>
          <a:chExt cx="0" cy="0"/>
        </a:xfrm>
      </p:grpSpPr>
      <p:sp>
        <p:nvSpPr>
          <p:cNvPr id="278" name="Google Shape;278;p44"/>
          <p:cNvSpPr txBox="1"/>
          <p:nvPr>
            <p:ph type="title"/>
          </p:nvPr>
        </p:nvSpPr>
        <p:spPr>
          <a:xfrm>
            <a:off x="6127900" y="2982625"/>
            <a:ext cx="2724900" cy="1938900"/>
          </a:xfrm>
          <a:prstGeom prst="rect">
            <a:avLst/>
          </a:prstGeom>
          <a:solidFill>
            <a:srgbClr val="274E13">
              <a:alpha val="950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rgbClr val="FFFFFF"/>
                </a:solidFill>
                <a:latin typeface="Average"/>
                <a:ea typeface="Average"/>
                <a:cs typeface="Average"/>
                <a:sym typeface="Average"/>
              </a:rPr>
              <a:t> </a:t>
            </a:r>
            <a:endParaRPr sz="1200">
              <a:solidFill>
                <a:srgbClr val="FFFFFF"/>
              </a:solidFill>
              <a:latin typeface="Average"/>
              <a:ea typeface="Average"/>
              <a:cs typeface="Average"/>
              <a:sym typeface="Average"/>
            </a:endParaRPr>
          </a:p>
        </p:txBody>
      </p:sp>
      <p:sp>
        <p:nvSpPr>
          <p:cNvPr id="279" name="Google Shape;279;p44"/>
          <p:cNvSpPr txBox="1"/>
          <p:nvPr>
            <p:ph type="title"/>
          </p:nvPr>
        </p:nvSpPr>
        <p:spPr>
          <a:xfrm>
            <a:off x="3203725" y="2982625"/>
            <a:ext cx="2724900" cy="1938900"/>
          </a:xfrm>
          <a:prstGeom prst="rect">
            <a:avLst/>
          </a:prstGeom>
          <a:solidFill>
            <a:srgbClr val="274E13">
              <a:alpha val="950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rgbClr val="FFFFFF"/>
                </a:solidFill>
                <a:latin typeface="Average"/>
                <a:ea typeface="Average"/>
                <a:cs typeface="Average"/>
                <a:sym typeface="Average"/>
              </a:rPr>
              <a:t> </a:t>
            </a:r>
            <a:endParaRPr sz="1200">
              <a:solidFill>
                <a:srgbClr val="FFFFFF"/>
              </a:solidFill>
              <a:latin typeface="Average"/>
              <a:ea typeface="Average"/>
              <a:cs typeface="Average"/>
              <a:sym typeface="Average"/>
            </a:endParaRPr>
          </a:p>
        </p:txBody>
      </p:sp>
      <p:sp>
        <p:nvSpPr>
          <p:cNvPr id="280" name="Google Shape;280;p44"/>
          <p:cNvSpPr txBox="1"/>
          <p:nvPr>
            <p:ph type="title"/>
          </p:nvPr>
        </p:nvSpPr>
        <p:spPr>
          <a:xfrm>
            <a:off x="306075" y="2982500"/>
            <a:ext cx="2724900" cy="1938900"/>
          </a:xfrm>
          <a:prstGeom prst="rect">
            <a:avLst/>
          </a:prstGeom>
          <a:solidFill>
            <a:srgbClr val="274E13">
              <a:alpha val="950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rgbClr val="FFFFFF"/>
                </a:solidFill>
                <a:latin typeface="Average"/>
                <a:ea typeface="Average"/>
                <a:cs typeface="Average"/>
                <a:sym typeface="Average"/>
              </a:rPr>
              <a:t> </a:t>
            </a:r>
            <a:endParaRPr sz="1200">
              <a:solidFill>
                <a:srgbClr val="FFFFFF"/>
              </a:solidFill>
              <a:latin typeface="Average"/>
              <a:ea typeface="Average"/>
              <a:cs typeface="Average"/>
              <a:sym typeface="Average"/>
            </a:endParaRPr>
          </a:p>
        </p:txBody>
      </p:sp>
      <p:pic>
        <p:nvPicPr>
          <p:cNvPr id="281" name="Google Shape;281;p44"/>
          <p:cNvPicPr preferRelativeResize="0"/>
          <p:nvPr/>
        </p:nvPicPr>
        <p:blipFill>
          <a:blip r:embed="rId3">
            <a:alphaModFix/>
          </a:blip>
          <a:stretch>
            <a:fillRect/>
          </a:stretch>
        </p:blipFill>
        <p:spPr>
          <a:xfrm>
            <a:off x="390725" y="3117577"/>
            <a:ext cx="2489875" cy="1095325"/>
          </a:xfrm>
          <a:prstGeom prst="rect">
            <a:avLst/>
          </a:prstGeom>
          <a:noFill/>
          <a:ln>
            <a:noFill/>
          </a:ln>
        </p:spPr>
      </p:pic>
      <p:sp>
        <p:nvSpPr>
          <p:cNvPr id="282" name="Google Shape;282;p44"/>
          <p:cNvSpPr txBox="1"/>
          <p:nvPr>
            <p:ph type="title"/>
          </p:nvPr>
        </p:nvSpPr>
        <p:spPr>
          <a:xfrm>
            <a:off x="741250" y="3471350"/>
            <a:ext cx="18015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Image from the initial analysis 4.</a:t>
            </a:r>
            <a:endParaRPr sz="1000">
              <a:solidFill>
                <a:srgbClr val="FFFFFF"/>
              </a:solidFill>
            </a:endParaRPr>
          </a:p>
        </p:txBody>
      </p:sp>
      <p:pic>
        <p:nvPicPr>
          <p:cNvPr id="283" name="Google Shape;283;p44"/>
          <p:cNvPicPr preferRelativeResize="0"/>
          <p:nvPr/>
        </p:nvPicPr>
        <p:blipFill>
          <a:blip r:embed="rId4">
            <a:alphaModFix/>
          </a:blip>
          <a:stretch>
            <a:fillRect/>
          </a:stretch>
        </p:blipFill>
        <p:spPr>
          <a:xfrm>
            <a:off x="3382225" y="3152700"/>
            <a:ext cx="2244050" cy="1074375"/>
          </a:xfrm>
          <a:prstGeom prst="rect">
            <a:avLst/>
          </a:prstGeom>
          <a:noFill/>
          <a:ln>
            <a:noFill/>
          </a:ln>
        </p:spPr>
      </p:pic>
      <p:pic>
        <p:nvPicPr>
          <p:cNvPr id="284" name="Google Shape;284;p44"/>
          <p:cNvPicPr preferRelativeResize="0"/>
          <p:nvPr/>
        </p:nvPicPr>
        <p:blipFill>
          <a:blip r:embed="rId5">
            <a:alphaModFix/>
          </a:blip>
          <a:stretch>
            <a:fillRect/>
          </a:stretch>
        </p:blipFill>
        <p:spPr>
          <a:xfrm>
            <a:off x="6286875" y="3241525"/>
            <a:ext cx="2406950" cy="1006500"/>
          </a:xfrm>
          <a:prstGeom prst="rect">
            <a:avLst/>
          </a:prstGeom>
          <a:noFill/>
          <a:ln>
            <a:noFill/>
          </a:ln>
        </p:spPr>
      </p:pic>
      <p:sp>
        <p:nvSpPr>
          <p:cNvPr id="285" name="Google Shape;285;p44"/>
          <p:cNvSpPr txBox="1"/>
          <p:nvPr>
            <p:ph type="title"/>
          </p:nvPr>
        </p:nvSpPr>
        <p:spPr>
          <a:xfrm>
            <a:off x="3603488" y="3471350"/>
            <a:ext cx="18015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Image from the initial analysis 5.</a:t>
            </a:r>
            <a:endParaRPr sz="1000">
              <a:solidFill>
                <a:srgbClr val="FFFFFF"/>
              </a:solidFill>
            </a:endParaRPr>
          </a:p>
        </p:txBody>
      </p:sp>
      <p:sp>
        <p:nvSpPr>
          <p:cNvPr id="286" name="Google Shape;286;p44"/>
          <p:cNvSpPr txBox="1"/>
          <p:nvPr>
            <p:ph type="title"/>
          </p:nvPr>
        </p:nvSpPr>
        <p:spPr>
          <a:xfrm>
            <a:off x="6589600" y="3422200"/>
            <a:ext cx="18015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Image from the initial analysis 6.</a:t>
            </a:r>
            <a:endParaRPr sz="1000">
              <a:solidFill>
                <a:srgbClr val="FFFFFF"/>
              </a:solidFill>
            </a:endParaRPr>
          </a:p>
        </p:txBody>
      </p:sp>
      <p:sp>
        <p:nvSpPr>
          <p:cNvPr id="287" name="Google Shape;287;p44"/>
          <p:cNvSpPr txBox="1"/>
          <p:nvPr>
            <p:ph type="title"/>
          </p:nvPr>
        </p:nvSpPr>
        <p:spPr>
          <a:xfrm>
            <a:off x="306075" y="104925"/>
            <a:ext cx="8636100" cy="617700"/>
          </a:xfrm>
          <a:prstGeom prst="rect">
            <a:avLst/>
          </a:prstGeom>
          <a:solidFill>
            <a:srgbClr val="274E13">
              <a:alpha val="59780"/>
            </a:srgbClr>
          </a:solidFill>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100">
                <a:solidFill>
                  <a:srgbClr val="F3F3F3"/>
                </a:solidFill>
              </a:rPr>
              <a:t>(Article Header) Exploratory Data Analysis</a:t>
            </a:r>
            <a:endParaRPr sz="3100">
              <a:solidFill>
                <a:srgbClr val="F3F3F3"/>
              </a:solidFill>
            </a:endParaRPr>
          </a:p>
          <a:p>
            <a:pPr indent="0" lvl="0" marL="0" rtl="0" algn="ctr">
              <a:spcBef>
                <a:spcPts val="1600"/>
              </a:spcBef>
              <a:spcAft>
                <a:spcPts val="1600"/>
              </a:spcAft>
              <a:buNone/>
            </a:pPr>
            <a:r>
              <a:t/>
            </a:r>
            <a:endParaRPr sz="3100">
              <a:solidFill>
                <a:srgbClr val="F3F3F3"/>
              </a:solidFill>
            </a:endParaRPr>
          </a:p>
        </p:txBody>
      </p:sp>
      <p:sp>
        <p:nvSpPr>
          <p:cNvPr id="288" name="Google Shape;288;p44"/>
          <p:cNvSpPr txBox="1"/>
          <p:nvPr>
            <p:ph type="title"/>
          </p:nvPr>
        </p:nvSpPr>
        <p:spPr>
          <a:xfrm>
            <a:off x="6484450" y="4588450"/>
            <a:ext cx="2011800" cy="340200"/>
          </a:xfrm>
          <a:prstGeom prst="rect">
            <a:avLst/>
          </a:prstGeom>
          <a:solidFill>
            <a:srgbClr val="274E13">
              <a:alpha val="4302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3F3F3"/>
                </a:solidFill>
              </a:rPr>
              <a:t>Brief description 6.</a:t>
            </a:r>
            <a:endParaRPr sz="1000">
              <a:solidFill>
                <a:srgbClr val="F3F3F3"/>
              </a:solidFill>
            </a:endParaRPr>
          </a:p>
        </p:txBody>
      </p:sp>
      <p:sp>
        <p:nvSpPr>
          <p:cNvPr id="289" name="Google Shape;289;p44"/>
          <p:cNvSpPr txBox="1"/>
          <p:nvPr>
            <p:ph type="title"/>
          </p:nvPr>
        </p:nvSpPr>
        <p:spPr>
          <a:xfrm>
            <a:off x="3573538" y="4588450"/>
            <a:ext cx="2011800" cy="340200"/>
          </a:xfrm>
          <a:prstGeom prst="rect">
            <a:avLst/>
          </a:prstGeom>
          <a:solidFill>
            <a:srgbClr val="274E13">
              <a:alpha val="4302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3F3F3"/>
                </a:solidFill>
              </a:rPr>
              <a:t>Brief description 5.</a:t>
            </a:r>
            <a:endParaRPr sz="1000">
              <a:solidFill>
                <a:srgbClr val="F3F3F3"/>
              </a:solidFill>
            </a:endParaRPr>
          </a:p>
        </p:txBody>
      </p:sp>
      <p:sp>
        <p:nvSpPr>
          <p:cNvPr id="290" name="Google Shape;290;p44"/>
          <p:cNvSpPr txBox="1"/>
          <p:nvPr>
            <p:ph type="title"/>
          </p:nvPr>
        </p:nvSpPr>
        <p:spPr>
          <a:xfrm>
            <a:off x="636100" y="4588450"/>
            <a:ext cx="2011800" cy="340200"/>
          </a:xfrm>
          <a:prstGeom prst="rect">
            <a:avLst/>
          </a:prstGeom>
          <a:solidFill>
            <a:srgbClr val="274E13">
              <a:alpha val="4302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3F3F3"/>
                </a:solidFill>
              </a:rPr>
              <a:t>Brief description 4.</a:t>
            </a:r>
            <a:endParaRPr sz="1000">
              <a:solidFill>
                <a:srgbClr val="F3F3F3"/>
              </a:solidFill>
            </a:endParaRPr>
          </a:p>
        </p:txBody>
      </p:sp>
      <p:sp>
        <p:nvSpPr>
          <p:cNvPr id="291" name="Google Shape;291;p44"/>
          <p:cNvSpPr txBox="1"/>
          <p:nvPr>
            <p:ph type="title"/>
          </p:nvPr>
        </p:nvSpPr>
        <p:spPr>
          <a:xfrm>
            <a:off x="306075" y="950650"/>
            <a:ext cx="2724900" cy="1938900"/>
          </a:xfrm>
          <a:prstGeom prst="rect">
            <a:avLst/>
          </a:prstGeom>
          <a:solidFill>
            <a:srgbClr val="274E13">
              <a:alpha val="950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rgbClr val="FFFFFF"/>
                </a:solidFill>
                <a:latin typeface="Average"/>
                <a:ea typeface="Average"/>
                <a:cs typeface="Average"/>
                <a:sym typeface="Average"/>
              </a:rPr>
              <a:t> </a:t>
            </a:r>
            <a:endParaRPr sz="1200">
              <a:solidFill>
                <a:srgbClr val="FFFFFF"/>
              </a:solidFill>
              <a:latin typeface="Average"/>
              <a:ea typeface="Average"/>
              <a:cs typeface="Average"/>
              <a:sym typeface="Average"/>
            </a:endParaRPr>
          </a:p>
        </p:txBody>
      </p:sp>
      <p:sp>
        <p:nvSpPr>
          <p:cNvPr id="292" name="Google Shape;292;p44"/>
          <p:cNvSpPr txBox="1"/>
          <p:nvPr>
            <p:ph type="title"/>
          </p:nvPr>
        </p:nvSpPr>
        <p:spPr>
          <a:xfrm>
            <a:off x="6127875" y="962200"/>
            <a:ext cx="2724900" cy="1938900"/>
          </a:xfrm>
          <a:prstGeom prst="rect">
            <a:avLst/>
          </a:prstGeom>
          <a:solidFill>
            <a:srgbClr val="274E13">
              <a:alpha val="950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rgbClr val="FFFFFF"/>
                </a:solidFill>
                <a:latin typeface="Average"/>
                <a:ea typeface="Average"/>
                <a:cs typeface="Average"/>
                <a:sym typeface="Average"/>
              </a:rPr>
              <a:t> </a:t>
            </a:r>
            <a:endParaRPr sz="1200">
              <a:solidFill>
                <a:srgbClr val="FFFFFF"/>
              </a:solidFill>
              <a:latin typeface="Average"/>
              <a:ea typeface="Average"/>
              <a:cs typeface="Average"/>
              <a:sym typeface="Average"/>
            </a:endParaRPr>
          </a:p>
        </p:txBody>
      </p:sp>
      <p:sp>
        <p:nvSpPr>
          <p:cNvPr id="293" name="Google Shape;293;p44"/>
          <p:cNvSpPr txBox="1"/>
          <p:nvPr>
            <p:ph type="title"/>
          </p:nvPr>
        </p:nvSpPr>
        <p:spPr>
          <a:xfrm>
            <a:off x="3216975" y="968213"/>
            <a:ext cx="2724900" cy="1938900"/>
          </a:xfrm>
          <a:prstGeom prst="rect">
            <a:avLst/>
          </a:prstGeom>
          <a:solidFill>
            <a:srgbClr val="274E13">
              <a:alpha val="950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rgbClr val="FFFFFF"/>
                </a:solidFill>
                <a:latin typeface="Average"/>
                <a:ea typeface="Average"/>
                <a:cs typeface="Average"/>
                <a:sym typeface="Average"/>
              </a:rPr>
              <a:t> </a:t>
            </a:r>
            <a:endParaRPr sz="1200">
              <a:solidFill>
                <a:srgbClr val="FFFFFF"/>
              </a:solidFill>
              <a:latin typeface="Average"/>
              <a:ea typeface="Average"/>
              <a:cs typeface="Average"/>
              <a:sym typeface="Average"/>
            </a:endParaRPr>
          </a:p>
        </p:txBody>
      </p:sp>
      <p:pic>
        <p:nvPicPr>
          <p:cNvPr id="294" name="Google Shape;294;p44"/>
          <p:cNvPicPr preferRelativeResize="0"/>
          <p:nvPr/>
        </p:nvPicPr>
        <p:blipFill>
          <a:blip r:embed="rId3">
            <a:alphaModFix/>
          </a:blip>
          <a:stretch>
            <a:fillRect/>
          </a:stretch>
        </p:blipFill>
        <p:spPr>
          <a:xfrm>
            <a:off x="397063" y="1145977"/>
            <a:ext cx="2489875" cy="1095325"/>
          </a:xfrm>
          <a:prstGeom prst="rect">
            <a:avLst/>
          </a:prstGeom>
          <a:noFill/>
          <a:ln>
            <a:noFill/>
          </a:ln>
        </p:spPr>
      </p:pic>
      <p:pic>
        <p:nvPicPr>
          <p:cNvPr id="295" name="Google Shape;295;p44"/>
          <p:cNvPicPr preferRelativeResize="0"/>
          <p:nvPr/>
        </p:nvPicPr>
        <p:blipFill>
          <a:blip r:embed="rId4">
            <a:alphaModFix/>
          </a:blip>
          <a:stretch>
            <a:fillRect/>
          </a:stretch>
        </p:blipFill>
        <p:spPr>
          <a:xfrm>
            <a:off x="3444150" y="1156450"/>
            <a:ext cx="2244050" cy="1074375"/>
          </a:xfrm>
          <a:prstGeom prst="rect">
            <a:avLst/>
          </a:prstGeom>
          <a:noFill/>
          <a:ln>
            <a:noFill/>
          </a:ln>
        </p:spPr>
      </p:pic>
      <p:pic>
        <p:nvPicPr>
          <p:cNvPr id="296" name="Google Shape;296;p44"/>
          <p:cNvPicPr preferRelativeResize="0"/>
          <p:nvPr/>
        </p:nvPicPr>
        <p:blipFill>
          <a:blip r:embed="rId5">
            <a:alphaModFix/>
          </a:blip>
          <a:stretch>
            <a:fillRect/>
          </a:stretch>
        </p:blipFill>
        <p:spPr>
          <a:xfrm>
            <a:off x="6271925" y="1190387"/>
            <a:ext cx="2406950" cy="1006500"/>
          </a:xfrm>
          <a:prstGeom prst="rect">
            <a:avLst/>
          </a:prstGeom>
          <a:noFill/>
          <a:ln>
            <a:noFill/>
          </a:ln>
        </p:spPr>
      </p:pic>
      <p:sp>
        <p:nvSpPr>
          <p:cNvPr id="297" name="Google Shape;297;p44"/>
          <p:cNvSpPr txBox="1"/>
          <p:nvPr>
            <p:ph type="title"/>
          </p:nvPr>
        </p:nvSpPr>
        <p:spPr>
          <a:xfrm>
            <a:off x="3618225" y="2571750"/>
            <a:ext cx="2011800" cy="340200"/>
          </a:xfrm>
          <a:prstGeom prst="rect">
            <a:avLst/>
          </a:prstGeom>
          <a:solidFill>
            <a:srgbClr val="274E13">
              <a:alpha val="4302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3F3F3"/>
                </a:solidFill>
              </a:rPr>
              <a:t>Brief description 2.</a:t>
            </a:r>
            <a:endParaRPr sz="1000">
              <a:solidFill>
                <a:srgbClr val="F3F3F3"/>
              </a:solidFill>
            </a:endParaRPr>
          </a:p>
        </p:txBody>
      </p:sp>
      <p:sp>
        <p:nvSpPr>
          <p:cNvPr id="298" name="Google Shape;298;p44"/>
          <p:cNvSpPr txBox="1"/>
          <p:nvPr>
            <p:ph type="title"/>
          </p:nvPr>
        </p:nvSpPr>
        <p:spPr>
          <a:xfrm>
            <a:off x="662625" y="2560888"/>
            <a:ext cx="2011800" cy="340200"/>
          </a:xfrm>
          <a:prstGeom prst="rect">
            <a:avLst/>
          </a:prstGeom>
          <a:solidFill>
            <a:srgbClr val="274E13">
              <a:alpha val="4302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3F3F3"/>
                </a:solidFill>
              </a:rPr>
              <a:t>Brief description 1.</a:t>
            </a:r>
            <a:endParaRPr sz="1000">
              <a:solidFill>
                <a:srgbClr val="F3F3F3"/>
              </a:solidFill>
            </a:endParaRPr>
          </a:p>
        </p:txBody>
      </p:sp>
      <p:sp>
        <p:nvSpPr>
          <p:cNvPr id="299" name="Google Shape;299;p44"/>
          <p:cNvSpPr txBox="1"/>
          <p:nvPr>
            <p:ph type="title"/>
          </p:nvPr>
        </p:nvSpPr>
        <p:spPr>
          <a:xfrm>
            <a:off x="6484425" y="2560900"/>
            <a:ext cx="2011800" cy="340200"/>
          </a:xfrm>
          <a:prstGeom prst="rect">
            <a:avLst/>
          </a:prstGeom>
          <a:solidFill>
            <a:srgbClr val="274E13">
              <a:alpha val="4302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3F3F3"/>
                </a:solidFill>
              </a:rPr>
              <a:t>Brief description 3.</a:t>
            </a:r>
            <a:endParaRPr sz="1000">
              <a:solidFill>
                <a:srgbClr val="F3F3F3"/>
              </a:solidFill>
            </a:endParaRPr>
          </a:p>
        </p:txBody>
      </p:sp>
      <p:sp>
        <p:nvSpPr>
          <p:cNvPr id="300" name="Google Shape;300;p44"/>
          <p:cNvSpPr txBox="1"/>
          <p:nvPr>
            <p:ph type="title"/>
          </p:nvPr>
        </p:nvSpPr>
        <p:spPr>
          <a:xfrm>
            <a:off x="6484450" y="1424600"/>
            <a:ext cx="18015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Image from the initial analysis 3.</a:t>
            </a:r>
            <a:endParaRPr sz="1000">
              <a:solidFill>
                <a:srgbClr val="FFFFFF"/>
              </a:solidFill>
            </a:endParaRPr>
          </a:p>
        </p:txBody>
      </p:sp>
      <p:sp>
        <p:nvSpPr>
          <p:cNvPr id="301" name="Google Shape;301;p44"/>
          <p:cNvSpPr txBox="1"/>
          <p:nvPr>
            <p:ph type="title"/>
          </p:nvPr>
        </p:nvSpPr>
        <p:spPr>
          <a:xfrm>
            <a:off x="3678675" y="1455788"/>
            <a:ext cx="18015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Image from the initial analysis 2.</a:t>
            </a:r>
            <a:endParaRPr sz="1000">
              <a:solidFill>
                <a:srgbClr val="FFFFFF"/>
              </a:solidFill>
            </a:endParaRPr>
          </a:p>
        </p:txBody>
      </p:sp>
      <p:sp>
        <p:nvSpPr>
          <p:cNvPr id="302" name="Google Shape;302;p44"/>
          <p:cNvSpPr txBox="1"/>
          <p:nvPr>
            <p:ph type="title"/>
          </p:nvPr>
        </p:nvSpPr>
        <p:spPr>
          <a:xfrm>
            <a:off x="767775" y="1424588"/>
            <a:ext cx="18015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Image from the initial analysis 1.</a:t>
            </a:r>
            <a:endParaRPr sz="10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6" name="Shape 306"/>
        <p:cNvGrpSpPr/>
        <p:nvPr/>
      </p:nvGrpSpPr>
      <p:grpSpPr>
        <a:xfrm>
          <a:off x="0" y="0"/>
          <a:ext cx="0" cy="0"/>
          <a:chOff x="0" y="0"/>
          <a:chExt cx="0" cy="0"/>
        </a:xfrm>
      </p:grpSpPr>
      <p:pic>
        <p:nvPicPr>
          <p:cNvPr id="307" name="Google Shape;307;p45"/>
          <p:cNvPicPr preferRelativeResize="0"/>
          <p:nvPr/>
        </p:nvPicPr>
        <p:blipFill>
          <a:blip r:embed="rId3">
            <a:alphaModFix/>
          </a:blip>
          <a:stretch>
            <a:fillRect/>
          </a:stretch>
        </p:blipFill>
        <p:spPr>
          <a:xfrm>
            <a:off x="749725" y="2833525"/>
            <a:ext cx="5238601" cy="2102800"/>
          </a:xfrm>
          <a:prstGeom prst="rect">
            <a:avLst/>
          </a:prstGeom>
          <a:noFill/>
          <a:ln>
            <a:noFill/>
          </a:ln>
        </p:spPr>
      </p:pic>
      <p:pic>
        <p:nvPicPr>
          <p:cNvPr id="308" name="Google Shape;308;p45"/>
          <p:cNvPicPr preferRelativeResize="0"/>
          <p:nvPr/>
        </p:nvPicPr>
        <p:blipFill>
          <a:blip r:embed="rId4">
            <a:alphaModFix/>
          </a:blip>
          <a:stretch>
            <a:fillRect/>
          </a:stretch>
        </p:blipFill>
        <p:spPr>
          <a:xfrm>
            <a:off x="298825" y="851075"/>
            <a:ext cx="2966474" cy="1783575"/>
          </a:xfrm>
          <a:prstGeom prst="rect">
            <a:avLst/>
          </a:prstGeom>
          <a:noFill/>
          <a:ln>
            <a:noFill/>
          </a:ln>
        </p:spPr>
      </p:pic>
      <p:pic>
        <p:nvPicPr>
          <p:cNvPr id="309" name="Google Shape;309;p45"/>
          <p:cNvPicPr preferRelativeResize="0"/>
          <p:nvPr/>
        </p:nvPicPr>
        <p:blipFill>
          <a:blip r:embed="rId5">
            <a:alphaModFix/>
          </a:blip>
          <a:stretch>
            <a:fillRect/>
          </a:stretch>
        </p:blipFill>
        <p:spPr>
          <a:xfrm>
            <a:off x="4897200" y="851012"/>
            <a:ext cx="2595601" cy="1854125"/>
          </a:xfrm>
          <a:prstGeom prst="rect">
            <a:avLst/>
          </a:prstGeom>
          <a:noFill/>
          <a:ln>
            <a:noFill/>
          </a:ln>
        </p:spPr>
      </p:pic>
      <p:sp>
        <p:nvSpPr>
          <p:cNvPr id="310" name="Google Shape;310;p45"/>
          <p:cNvSpPr txBox="1"/>
          <p:nvPr>
            <p:ph type="title"/>
          </p:nvPr>
        </p:nvSpPr>
        <p:spPr>
          <a:xfrm>
            <a:off x="2390950" y="3638800"/>
            <a:ext cx="18015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Interactive Bar Chart 3</a:t>
            </a:r>
            <a:endParaRPr sz="1000">
              <a:solidFill>
                <a:srgbClr val="FFFFFF"/>
              </a:solidFill>
            </a:endParaRPr>
          </a:p>
        </p:txBody>
      </p:sp>
      <p:sp>
        <p:nvSpPr>
          <p:cNvPr id="311" name="Google Shape;311;p45"/>
          <p:cNvSpPr txBox="1"/>
          <p:nvPr>
            <p:ph type="title"/>
          </p:nvPr>
        </p:nvSpPr>
        <p:spPr>
          <a:xfrm>
            <a:off x="881313" y="1403775"/>
            <a:ext cx="18015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Interactive Map 1.</a:t>
            </a:r>
            <a:endParaRPr sz="1000">
              <a:solidFill>
                <a:srgbClr val="FFFFFF"/>
              </a:solidFill>
            </a:endParaRPr>
          </a:p>
        </p:txBody>
      </p:sp>
      <p:sp>
        <p:nvSpPr>
          <p:cNvPr id="312" name="Google Shape;312;p45"/>
          <p:cNvSpPr txBox="1"/>
          <p:nvPr>
            <p:ph type="title"/>
          </p:nvPr>
        </p:nvSpPr>
        <p:spPr>
          <a:xfrm>
            <a:off x="5294250" y="1514775"/>
            <a:ext cx="18015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Interactive Chart 2.</a:t>
            </a:r>
            <a:endParaRPr sz="1000">
              <a:solidFill>
                <a:srgbClr val="FFFFFF"/>
              </a:solidFill>
            </a:endParaRPr>
          </a:p>
        </p:txBody>
      </p:sp>
      <p:sp>
        <p:nvSpPr>
          <p:cNvPr id="313" name="Google Shape;313;p45"/>
          <p:cNvSpPr txBox="1"/>
          <p:nvPr>
            <p:ph type="title"/>
          </p:nvPr>
        </p:nvSpPr>
        <p:spPr>
          <a:xfrm>
            <a:off x="306075" y="104925"/>
            <a:ext cx="8636100" cy="617700"/>
          </a:xfrm>
          <a:prstGeom prst="rect">
            <a:avLst/>
          </a:prstGeom>
          <a:solidFill>
            <a:srgbClr val="274E13">
              <a:alpha val="59780"/>
            </a:srgbClr>
          </a:solidFill>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100">
                <a:solidFill>
                  <a:srgbClr val="F3F3F3"/>
                </a:solidFill>
              </a:rPr>
              <a:t>(Page Header) Interactive Elements</a:t>
            </a:r>
            <a:endParaRPr sz="3100">
              <a:solidFill>
                <a:srgbClr val="F3F3F3"/>
              </a:solidFill>
            </a:endParaRPr>
          </a:p>
          <a:p>
            <a:pPr indent="0" lvl="0" marL="0" rtl="0" algn="ctr">
              <a:spcBef>
                <a:spcPts val="1600"/>
              </a:spcBef>
              <a:spcAft>
                <a:spcPts val="1600"/>
              </a:spcAft>
              <a:buNone/>
            </a:pPr>
            <a:r>
              <a:t/>
            </a:r>
            <a:endParaRPr sz="3100">
              <a:solidFill>
                <a:srgbClr val="F3F3F3"/>
              </a:solidFill>
            </a:endParaRPr>
          </a:p>
        </p:txBody>
      </p:sp>
      <p:sp>
        <p:nvSpPr>
          <p:cNvPr id="314" name="Google Shape;314;p45"/>
          <p:cNvSpPr txBox="1"/>
          <p:nvPr>
            <p:ph type="title"/>
          </p:nvPr>
        </p:nvSpPr>
        <p:spPr>
          <a:xfrm>
            <a:off x="3450325" y="851075"/>
            <a:ext cx="923400" cy="1854000"/>
          </a:xfrm>
          <a:prstGeom prst="rect">
            <a:avLst/>
          </a:prstGeom>
          <a:solidFill>
            <a:srgbClr val="274E13">
              <a:alpha val="4302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3F3F3"/>
                </a:solidFill>
              </a:rPr>
              <a:t>Brief description 1.</a:t>
            </a:r>
            <a:endParaRPr sz="1000">
              <a:solidFill>
                <a:srgbClr val="F3F3F3"/>
              </a:solidFill>
            </a:endParaRPr>
          </a:p>
        </p:txBody>
      </p:sp>
      <p:sp>
        <p:nvSpPr>
          <p:cNvPr id="315" name="Google Shape;315;p45"/>
          <p:cNvSpPr txBox="1"/>
          <p:nvPr>
            <p:ph type="title"/>
          </p:nvPr>
        </p:nvSpPr>
        <p:spPr>
          <a:xfrm>
            <a:off x="7492800" y="976900"/>
            <a:ext cx="804600" cy="1734900"/>
          </a:xfrm>
          <a:prstGeom prst="rect">
            <a:avLst/>
          </a:prstGeom>
          <a:solidFill>
            <a:srgbClr val="274E13">
              <a:alpha val="4302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3F3F3"/>
                </a:solidFill>
              </a:rPr>
              <a:t>Brief description 2.</a:t>
            </a:r>
            <a:endParaRPr sz="1000">
              <a:solidFill>
                <a:srgbClr val="F3F3F3"/>
              </a:solidFill>
            </a:endParaRPr>
          </a:p>
        </p:txBody>
      </p:sp>
      <p:sp>
        <p:nvSpPr>
          <p:cNvPr id="316" name="Google Shape;316;p45"/>
          <p:cNvSpPr txBox="1"/>
          <p:nvPr>
            <p:ph type="title"/>
          </p:nvPr>
        </p:nvSpPr>
        <p:spPr>
          <a:xfrm>
            <a:off x="6291150" y="3017900"/>
            <a:ext cx="804600" cy="1884900"/>
          </a:xfrm>
          <a:prstGeom prst="rect">
            <a:avLst/>
          </a:prstGeom>
          <a:solidFill>
            <a:srgbClr val="274E13">
              <a:alpha val="43020"/>
            </a:srgbClr>
          </a:solidFill>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rgbClr val="F3F3F3"/>
                </a:solidFill>
              </a:rPr>
              <a:t>Brief description 3.</a:t>
            </a:r>
            <a:endParaRPr sz="1000">
              <a:solidFill>
                <a:srgbClr val="F3F3F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0" name="Shape 320"/>
        <p:cNvGrpSpPr/>
        <p:nvPr/>
      </p:nvGrpSpPr>
      <p:grpSpPr>
        <a:xfrm>
          <a:off x="0" y="0"/>
          <a:ext cx="0" cy="0"/>
          <a:chOff x="0" y="0"/>
          <a:chExt cx="0" cy="0"/>
        </a:xfrm>
      </p:grpSpPr>
      <p:pic>
        <p:nvPicPr>
          <p:cNvPr id="321" name="Google Shape;321;p46"/>
          <p:cNvPicPr preferRelativeResize="0"/>
          <p:nvPr/>
        </p:nvPicPr>
        <p:blipFill>
          <a:blip r:embed="rId3">
            <a:alphaModFix/>
          </a:blip>
          <a:stretch>
            <a:fillRect/>
          </a:stretch>
        </p:blipFill>
        <p:spPr>
          <a:xfrm>
            <a:off x="238118" y="1556530"/>
            <a:ext cx="2743325" cy="1365475"/>
          </a:xfrm>
          <a:prstGeom prst="rect">
            <a:avLst/>
          </a:prstGeom>
          <a:noFill/>
          <a:ln>
            <a:noFill/>
          </a:ln>
        </p:spPr>
      </p:pic>
      <p:pic>
        <p:nvPicPr>
          <p:cNvPr id="322" name="Google Shape;322;p46"/>
          <p:cNvPicPr preferRelativeResize="0"/>
          <p:nvPr/>
        </p:nvPicPr>
        <p:blipFill>
          <a:blip r:embed="rId3">
            <a:alphaModFix/>
          </a:blip>
          <a:stretch>
            <a:fillRect/>
          </a:stretch>
        </p:blipFill>
        <p:spPr>
          <a:xfrm>
            <a:off x="3252468" y="1556518"/>
            <a:ext cx="2743325" cy="1365475"/>
          </a:xfrm>
          <a:prstGeom prst="rect">
            <a:avLst/>
          </a:prstGeom>
          <a:noFill/>
          <a:ln>
            <a:noFill/>
          </a:ln>
        </p:spPr>
      </p:pic>
      <p:sp>
        <p:nvSpPr>
          <p:cNvPr id="323" name="Google Shape;323;p46"/>
          <p:cNvSpPr txBox="1"/>
          <p:nvPr>
            <p:ph type="title"/>
          </p:nvPr>
        </p:nvSpPr>
        <p:spPr>
          <a:xfrm>
            <a:off x="709025" y="2047863"/>
            <a:ext cx="18015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Images from the  ML task 1. </a:t>
            </a:r>
            <a:endParaRPr sz="1000">
              <a:solidFill>
                <a:srgbClr val="FFFFFF"/>
              </a:solidFill>
            </a:endParaRPr>
          </a:p>
        </p:txBody>
      </p:sp>
      <p:sp>
        <p:nvSpPr>
          <p:cNvPr id="324" name="Google Shape;324;p46"/>
          <p:cNvSpPr txBox="1"/>
          <p:nvPr>
            <p:ph type="title"/>
          </p:nvPr>
        </p:nvSpPr>
        <p:spPr>
          <a:xfrm>
            <a:off x="3656713" y="2047863"/>
            <a:ext cx="18015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Images from the  ML task 2.</a:t>
            </a:r>
            <a:endParaRPr sz="1000">
              <a:solidFill>
                <a:srgbClr val="FFFFFF"/>
              </a:solidFill>
            </a:endParaRPr>
          </a:p>
        </p:txBody>
      </p:sp>
      <p:sp>
        <p:nvSpPr>
          <p:cNvPr id="325" name="Google Shape;325;p46"/>
          <p:cNvSpPr txBox="1"/>
          <p:nvPr>
            <p:ph type="title"/>
          </p:nvPr>
        </p:nvSpPr>
        <p:spPr>
          <a:xfrm>
            <a:off x="306075" y="104925"/>
            <a:ext cx="8636100" cy="617700"/>
          </a:xfrm>
          <a:prstGeom prst="rect">
            <a:avLst/>
          </a:prstGeom>
          <a:solidFill>
            <a:srgbClr val="274E13">
              <a:alpha val="59780"/>
            </a:srgbClr>
          </a:solidFill>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100">
                <a:solidFill>
                  <a:srgbClr val="F3F3F3"/>
                </a:solidFill>
              </a:rPr>
              <a:t>(Article Header) Predictive Data Analysis</a:t>
            </a:r>
            <a:endParaRPr sz="3100">
              <a:solidFill>
                <a:srgbClr val="F3F3F3"/>
              </a:solidFill>
            </a:endParaRPr>
          </a:p>
          <a:p>
            <a:pPr indent="0" lvl="0" marL="0" rtl="0" algn="ctr">
              <a:spcBef>
                <a:spcPts val="1600"/>
              </a:spcBef>
              <a:spcAft>
                <a:spcPts val="1600"/>
              </a:spcAft>
              <a:buNone/>
            </a:pPr>
            <a:r>
              <a:t/>
            </a:r>
            <a:endParaRPr sz="3100">
              <a:solidFill>
                <a:srgbClr val="F3F3F3"/>
              </a:solidFill>
            </a:endParaRPr>
          </a:p>
        </p:txBody>
      </p:sp>
      <p:pic>
        <p:nvPicPr>
          <p:cNvPr id="326" name="Google Shape;326;p46"/>
          <p:cNvPicPr preferRelativeResize="0"/>
          <p:nvPr/>
        </p:nvPicPr>
        <p:blipFill>
          <a:blip r:embed="rId3">
            <a:alphaModFix/>
          </a:blip>
          <a:stretch>
            <a:fillRect/>
          </a:stretch>
        </p:blipFill>
        <p:spPr>
          <a:xfrm>
            <a:off x="6133480" y="1556543"/>
            <a:ext cx="2743325" cy="1365475"/>
          </a:xfrm>
          <a:prstGeom prst="rect">
            <a:avLst/>
          </a:prstGeom>
          <a:noFill/>
          <a:ln>
            <a:noFill/>
          </a:ln>
        </p:spPr>
      </p:pic>
      <p:sp>
        <p:nvSpPr>
          <p:cNvPr id="327" name="Google Shape;327;p46"/>
          <p:cNvSpPr txBox="1"/>
          <p:nvPr>
            <p:ph type="title"/>
          </p:nvPr>
        </p:nvSpPr>
        <p:spPr>
          <a:xfrm>
            <a:off x="6566713" y="2047888"/>
            <a:ext cx="1801500" cy="3828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FFFFF"/>
                </a:solidFill>
              </a:rPr>
              <a:t>Images from the  ML task 3. </a:t>
            </a:r>
            <a:endParaRPr sz="1000">
              <a:solidFill>
                <a:srgbClr val="FFFFFF"/>
              </a:solidFill>
            </a:endParaRPr>
          </a:p>
        </p:txBody>
      </p:sp>
      <p:sp>
        <p:nvSpPr>
          <p:cNvPr id="328" name="Google Shape;328;p46"/>
          <p:cNvSpPr txBox="1"/>
          <p:nvPr>
            <p:ph type="title"/>
          </p:nvPr>
        </p:nvSpPr>
        <p:spPr>
          <a:xfrm>
            <a:off x="773275" y="774825"/>
            <a:ext cx="7456200" cy="6177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700">
                <a:solidFill>
                  <a:srgbClr val="F3F3F3"/>
                </a:solidFill>
              </a:rPr>
              <a:t>Machine Learning Models - Explanation</a:t>
            </a:r>
            <a:endParaRPr sz="1700">
              <a:solidFill>
                <a:srgbClr val="F3F3F3"/>
              </a:solidFill>
            </a:endParaRPr>
          </a:p>
          <a:p>
            <a:pPr indent="0" lvl="0" marL="0" rtl="0" algn="ctr">
              <a:lnSpc>
                <a:spcPct val="115000"/>
              </a:lnSpc>
              <a:spcBef>
                <a:spcPts val="1600"/>
              </a:spcBef>
              <a:spcAft>
                <a:spcPts val="0"/>
              </a:spcAft>
              <a:buNone/>
            </a:pPr>
            <a:r>
              <a:t/>
            </a:r>
            <a:endParaRPr sz="1700">
              <a:solidFill>
                <a:srgbClr val="F3F3F3"/>
              </a:solidFill>
            </a:endParaRPr>
          </a:p>
          <a:p>
            <a:pPr indent="0" lvl="0" marL="0" rtl="0" algn="l">
              <a:lnSpc>
                <a:spcPct val="115000"/>
              </a:lnSpc>
              <a:spcBef>
                <a:spcPts val="1600"/>
              </a:spcBef>
              <a:spcAft>
                <a:spcPts val="0"/>
              </a:spcAft>
              <a:buNone/>
            </a:pPr>
            <a:r>
              <a:t/>
            </a:r>
            <a:endParaRPr sz="9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0" sz="900">
              <a:solidFill>
                <a:srgbClr val="FFFFFF"/>
              </a:solidFill>
              <a:latin typeface="Arial"/>
              <a:ea typeface="Arial"/>
              <a:cs typeface="Arial"/>
              <a:sym typeface="Arial"/>
            </a:endParaRPr>
          </a:p>
        </p:txBody>
      </p:sp>
      <p:sp>
        <p:nvSpPr>
          <p:cNvPr id="329" name="Google Shape;329;p46"/>
          <p:cNvSpPr txBox="1"/>
          <p:nvPr>
            <p:ph type="title"/>
          </p:nvPr>
        </p:nvSpPr>
        <p:spPr>
          <a:xfrm>
            <a:off x="378025" y="3160100"/>
            <a:ext cx="2308500" cy="1866600"/>
          </a:xfrm>
          <a:prstGeom prst="rect">
            <a:avLst/>
          </a:prstGeom>
          <a:solidFill>
            <a:srgbClr val="1D1C1D">
              <a:alpha val="43020"/>
            </a:srgbClr>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3F3F3"/>
                </a:solidFill>
              </a:rPr>
              <a:t>Report from the ML task 1.</a:t>
            </a:r>
            <a:endParaRPr sz="1000">
              <a:solidFill>
                <a:srgbClr val="F3F3F3"/>
              </a:solidFill>
            </a:endParaRPr>
          </a:p>
          <a:p>
            <a:pPr indent="0" lvl="0" marL="0" rtl="0" algn="ctr">
              <a:lnSpc>
                <a:spcPct val="115000"/>
              </a:lnSpc>
              <a:spcBef>
                <a:spcPts val="1600"/>
              </a:spcBef>
              <a:spcAft>
                <a:spcPts val="0"/>
              </a:spcAft>
              <a:buNone/>
            </a:pPr>
            <a:r>
              <a:t/>
            </a:r>
            <a:endParaRPr sz="1700">
              <a:solidFill>
                <a:srgbClr val="F3F3F3"/>
              </a:solidFill>
            </a:endParaRPr>
          </a:p>
          <a:p>
            <a:pPr indent="0" lvl="0" marL="0" rtl="0" algn="ctr">
              <a:lnSpc>
                <a:spcPct val="115000"/>
              </a:lnSpc>
              <a:spcBef>
                <a:spcPts val="1600"/>
              </a:spcBef>
              <a:spcAft>
                <a:spcPts val="0"/>
              </a:spcAft>
              <a:buNone/>
            </a:pPr>
            <a:r>
              <a:t/>
            </a:r>
            <a:endParaRPr sz="1700">
              <a:solidFill>
                <a:srgbClr val="F3F3F3"/>
              </a:solidFill>
            </a:endParaRPr>
          </a:p>
          <a:p>
            <a:pPr indent="0" lvl="0" marL="0" rtl="0" algn="l">
              <a:lnSpc>
                <a:spcPct val="115000"/>
              </a:lnSpc>
              <a:spcBef>
                <a:spcPts val="1600"/>
              </a:spcBef>
              <a:spcAft>
                <a:spcPts val="0"/>
              </a:spcAft>
              <a:buNone/>
            </a:pPr>
            <a:r>
              <a:t/>
            </a:r>
            <a:endParaRPr sz="9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0" sz="900">
              <a:solidFill>
                <a:srgbClr val="FFFFFF"/>
              </a:solidFill>
              <a:latin typeface="Arial"/>
              <a:ea typeface="Arial"/>
              <a:cs typeface="Arial"/>
              <a:sym typeface="Arial"/>
            </a:endParaRPr>
          </a:p>
        </p:txBody>
      </p:sp>
      <p:sp>
        <p:nvSpPr>
          <p:cNvPr id="330" name="Google Shape;330;p46"/>
          <p:cNvSpPr txBox="1"/>
          <p:nvPr>
            <p:ph type="title"/>
          </p:nvPr>
        </p:nvSpPr>
        <p:spPr>
          <a:xfrm>
            <a:off x="3469875" y="3160100"/>
            <a:ext cx="2308500" cy="1866600"/>
          </a:xfrm>
          <a:prstGeom prst="rect">
            <a:avLst/>
          </a:prstGeom>
          <a:solidFill>
            <a:srgbClr val="1D1C1D">
              <a:alpha val="43020"/>
            </a:srgbClr>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3F3F3"/>
                </a:solidFill>
              </a:rPr>
              <a:t>Report from the ML task 2.</a:t>
            </a:r>
            <a:endParaRPr sz="1000">
              <a:solidFill>
                <a:srgbClr val="F3F3F3"/>
              </a:solidFill>
            </a:endParaRPr>
          </a:p>
          <a:p>
            <a:pPr indent="0" lvl="0" marL="0" rtl="0" algn="ctr">
              <a:lnSpc>
                <a:spcPct val="115000"/>
              </a:lnSpc>
              <a:spcBef>
                <a:spcPts val="1600"/>
              </a:spcBef>
              <a:spcAft>
                <a:spcPts val="0"/>
              </a:spcAft>
              <a:buNone/>
            </a:pPr>
            <a:r>
              <a:t/>
            </a:r>
            <a:endParaRPr sz="1700">
              <a:solidFill>
                <a:srgbClr val="F3F3F3"/>
              </a:solidFill>
            </a:endParaRPr>
          </a:p>
          <a:p>
            <a:pPr indent="0" lvl="0" marL="0" rtl="0" algn="ctr">
              <a:lnSpc>
                <a:spcPct val="115000"/>
              </a:lnSpc>
              <a:spcBef>
                <a:spcPts val="1600"/>
              </a:spcBef>
              <a:spcAft>
                <a:spcPts val="0"/>
              </a:spcAft>
              <a:buNone/>
            </a:pPr>
            <a:r>
              <a:t/>
            </a:r>
            <a:endParaRPr sz="1700">
              <a:solidFill>
                <a:srgbClr val="F3F3F3"/>
              </a:solidFill>
            </a:endParaRPr>
          </a:p>
          <a:p>
            <a:pPr indent="0" lvl="0" marL="0" rtl="0" algn="l">
              <a:lnSpc>
                <a:spcPct val="115000"/>
              </a:lnSpc>
              <a:spcBef>
                <a:spcPts val="1600"/>
              </a:spcBef>
              <a:spcAft>
                <a:spcPts val="0"/>
              </a:spcAft>
              <a:buNone/>
            </a:pPr>
            <a:r>
              <a:t/>
            </a:r>
            <a:endParaRPr sz="9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0" sz="900">
              <a:solidFill>
                <a:srgbClr val="FFFFFF"/>
              </a:solidFill>
              <a:latin typeface="Arial"/>
              <a:ea typeface="Arial"/>
              <a:cs typeface="Arial"/>
              <a:sym typeface="Arial"/>
            </a:endParaRPr>
          </a:p>
        </p:txBody>
      </p:sp>
      <p:sp>
        <p:nvSpPr>
          <p:cNvPr id="331" name="Google Shape;331;p46"/>
          <p:cNvSpPr txBox="1"/>
          <p:nvPr>
            <p:ph type="title"/>
          </p:nvPr>
        </p:nvSpPr>
        <p:spPr>
          <a:xfrm>
            <a:off x="6458400" y="3160100"/>
            <a:ext cx="2308500" cy="1866600"/>
          </a:xfrm>
          <a:prstGeom prst="rect">
            <a:avLst/>
          </a:prstGeom>
          <a:solidFill>
            <a:srgbClr val="1D1C1D">
              <a:alpha val="43020"/>
            </a:srgbClr>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F3F3F3"/>
                </a:solidFill>
              </a:rPr>
              <a:t>Report from the ML task 3.</a:t>
            </a:r>
            <a:endParaRPr sz="1000">
              <a:solidFill>
                <a:srgbClr val="F3F3F3"/>
              </a:solidFill>
            </a:endParaRPr>
          </a:p>
          <a:p>
            <a:pPr indent="0" lvl="0" marL="0" rtl="0" algn="ctr">
              <a:lnSpc>
                <a:spcPct val="115000"/>
              </a:lnSpc>
              <a:spcBef>
                <a:spcPts val="1600"/>
              </a:spcBef>
              <a:spcAft>
                <a:spcPts val="0"/>
              </a:spcAft>
              <a:buNone/>
            </a:pPr>
            <a:r>
              <a:t/>
            </a:r>
            <a:endParaRPr sz="1700">
              <a:solidFill>
                <a:srgbClr val="F3F3F3"/>
              </a:solidFill>
            </a:endParaRPr>
          </a:p>
          <a:p>
            <a:pPr indent="0" lvl="0" marL="0" rtl="0" algn="ctr">
              <a:lnSpc>
                <a:spcPct val="115000"/>
              </a:lnSpc>
              <a:spcBef>
                <a:spcPts val="1600"/>
              </a:spcBef>
              <a:spcAft>
                <a:spcPts val="0"/>
              </a:spcAft>
              <a:buNone/>
            </a:pPr>
            <a:r>
              <a:t/>
            </a:r>
            <a:endParaRPr sz="1700">
              <a:solidFill>
                <a:srgbClr val="F3F3F3"/>
              </a:solidFill>
            </a:endParaRPr>
          </a:p>
          <a:p>
            <a:pPr indent="0" lvl="0" marL="0" rtl="0" algn="l">
              <a:lnSpc>
                <a:spcPct val="115000"/>
              </a:lnSpc>
              <a:spcBef>
                <a:spcPts val="1600"/>
              </a:spcBef>
              <a:spcAft>
                <a:spcPts val="0"/>
              </a:spcAft>
              <a:buNone/>
            </a:pPr>
            <a:r>
              <a:t/>
            </a:r>
            <a:endParaRPr sz="9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0" sz="90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pic>
        <p:nvPicPr>
          <p:cNvPr id="135" name="Google Shape;135;p27"/>
          <p:cNvPicPr preferRelativeResize="0"/>
          <p:nvPr/>
        </p:nvPicPr>
        <p:blipFill>
          <a:blip r:embed="rId3">
            <a:alphaModFix/>
          </a:blip>
          <a:stretch>
            <a:fillRect/>
          </a:stretch>
        </p:blipFill>
        <p:spPr>
          <a:xfrm>
            <a:off x="6968500" y="3140275"/>
            <a:ext cx="1784475" cy="1418575"/>
          </a:xfrm>
          <a:prstGeom prst="rect">
            <a:avLst/>
          </a:prstGeom>
          <a:noFill/>
          <a:ln>
            <a:noFill/>
          </a:ln>
        </p:spPr>
      </p:pic>
      <p:sp>
        <p:nvSpPr>
          <p:cNvPr id="136" name="Google Shape;136;p27"/>
          <p:cNvSpPr/>
          <p:nvPr/>
        </p:nvSpPr>
        <p:spPr>
          <a:xfrm>
            <a:off x="699275" y="2571750"/>
            <a:ext cx="6287700" cy="1250700"/>
          </a:xfrm>
          <a:prstGeom prst="rect">
            <a:avLst/>
          </a:prstGeom>
          <a:solidFill>
            <a:srgbClr val="274E13">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274E13"/>
              </a:solidFill>
              <a:latin typeface="Lato"/>
              <a:ea typeface="Lato"/>
              <a:cs typeface="Lato"/>
              <a:sym typeface="Lato"/>
            </a:endParaRPr>
          </a:p>
          <a:p>
            <a:pPr indent="0" lvl="0" marL="0" rtl="0" algn="l">
              <a:lnSpc>
                <a:spcPct val="115000"/>
              </a:lnSpc>
              <a:spcBef>
                <a:spcPts val="1600"/>
              </a:spcBef>
              <a:spcAft>
                <a:spcPts val="0"/>
              </a:spcAft>
              <a:buNone/>
            </a:pPr>
            <a:r>
              <a:t/>
            </a:r>
            <a:endParaRPr sz="1800">
              <a:latin typeface="Average"/>
              <a:ea typeface="Average"/>
              <a:cs typeface="Average"/>
              <a:sym typeface="Average"/>
            </a:endParaRPr>
          </a:p>
          <a:p>
            <a:pPr indent="0" lvl="0" marL="0" rtl="0" algn="l">
              <a:lnSpc>
                <a:spcPct val="115000"/>
              </a:lnSpc>
              <a:spcBef>
                <a:spcPts val="1600"/>
              </a:spcBef>
              <a:spcAft>
                <a:spcPts val="0"/>
              </a:spcAft>
              <a:buNone/>
            </a:pPr>
            <a:r>
              <a:t/>
            </a:r>
            <a:endParaRPr sz="1800">
              <a:latin typeface="Average"/>
              <a:ea typeface="Average"/>
              <a:cs typeface="Average"/>
              <a:sym typeface="Average"/>
            </a:endParaRPr>
          </a:p>
          <a:p>
            <a:pPr indent="0" lvl="0" marL="0" rtl="0" algn="l">
              <a:lnSpc>
                <a:spcPct val="115000"/>
              </a:lnSpc>
              <a:spcBef>
                <a:spcPts val="1600"/>
              </a:spcBef>
              <a:spcAft>
                <a:spcPts val="0"/>
              </a:spcAft>
              <a:buNone/>
            </a:pPr>
            <a:r>
              <a:rPr lang="en" sz="1800">
                <a:latin typeface="Average"/>
                <a:ea typeface="Average"/>
                <a:cs typeface="Average"/>
                <a:sym typeface="Average"/>
              </a:rPr>
              <a:t>we are</a:t>
            </a:r>
            <a:r>
              <a:rPr b="1" lang="en" sz="1800">
                <a:latin typeface="Average"/>
                <a:ea typeface="Average"/>
                <a:cs typeface="Average"/>
                <a:sym typeface="Average"/>
              </a:rPr>
              <a:t> forecasting avocado prices</a:t>
            </a:r>
            <a:r>
              <a:rPr lang="en" sz="1800">
                <a:latin typeface="Average"/>
                <a:ea typeface="Average"/>
                <a:cs typeface="Average"/>
                <a:sym typeface="Average"/>
              </a:rPr>
              <a:t> in various US cities and analysing what features are </a:t>
            </a:r>
            <a:r>
              <a:rPr b="1" lang="en" sz="1800">
                <a:latin typeface="Average"/>
                <a:ea typeface="Average"/>
                <a:cs typeface="Average"/>
                <a:sym typeface="Average"/>
              </a:rPr>
              <a:t>affecting avocado prices in the US.</a:t>
            </a:r>
            <a:endParaRPr b="1" sz="1800">
              <a:latin typeface="Average"/>
              <a:ea typeface="Average"/>
              <a:cs typeface="Average"/>
              <a:sym typeface="Average"/>
            </a:endParaRPr>
          </a:p>
          <a:p>
            <a:pPr indent="0" lvl="0" marL="457200" rtl="0" algn="l">
              <a:spcBef>
                <a:spcPts val="1600"/>
              </a:spcBef>
              <a:spcAft>
                <a:spcPts val="0"/>
              </a:spcAft>
              <a:buNone/>
            </a:pPr>
            <a:r>
              <a:t/>
            </a:r>
            <a:endParaRPr sz="1800">
              <a:solidFill>
                <a:schemeClr val="dk2"/>
              </a:solidFill>
              <a:latin typeface="Average"/>
              <a:ea typeface="Average"/>
              <a:cs typeface="Average"/>
              <a:sym typeface="Average"/>
            </a:endParaRPr>
          </a:p>
          <a:p>
            <a:pPr indent="0" lvl="0" marL="0" rtl="0" algn="l">
              <a:spcBef>
                <a:spcPts val="1600"/>
              </a:spcBef>
              <a:spcAft>
                <a:spcPts val="1600"/>
              </a:spcAft>
              <a:buNone/>
            </a:pPr>
            <a:r>
              <a:t/>
            </a:r>
            <a:endParaRPr sz="5200">
              <a:solidFill>
                <a:srgbClr val="274E13"/>
              </a:solidFill>
              <a:latin typeface="Oswald"/>
              <a:ea typeface="Oswald"/>
              <a:cs typeface="Oswald"/>
              <a:sym typeface="Oswald"/>
            </a:endParaRPr>
          </a:p>
        </p:txBody>
      </p:sp>
      <p:sp>
        <p:nvSpPr>
          <p:cNvPr id="137" name="Google Shape;137;p27"/>
          <p:cNvSpPr txBox="1"/>
          <p:nvPr/>
        </p:nvSpPr>
        <p:spPr>
          <a:xfrm>
            <a:off x="717875" y="732650"/>
            <a:ext cx="6250500" cy="15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Project Overview</a:t>
            </a:r>
            <a:endParaRPr sz="3100">
              <a:solidFill>
                <a:srgbClr val="274E13"/>
              </a:solidFill>
              <a:latin typeface="Oswald"/>
              <a:ea typeface="Oswald"/>
              <a:cs typeface="Oswald"/>
              <a:sym typeface="Oswald"/>
            </a:endParaRPr>
          </a:p>
          <a:p>
            <a:pPr indent="0" lvl="0" marL="0" rtl="0" algn="l">
              <a:lnSpc>
                <a:spcPct val="115000"/>
              </a:lnSpc>
              <a:spcBef>
                <a:spcPts val="1600"/>
              </a:spcBef>
              <a:spcAft>
                <a:spcPts val="0"/>
              </a:spcAft>
              <a:buNone/>
            </a:pPr>
            <a:r>
              <a:rPr lang="en">
                <a:solidFill>
                  <a:schemeClr val="dk2"/>
                </a:solidFill>
                <a:latin typeface="Average"/>
                <a:ea typeface="Average"/>
                <a:cs typeface="Average"/>
                <a:sym typeface="Average"/>
              </a:rPr>
              <a:t>For the curious and those who would like to get involved into avocado industry as potential growers, sellers, investors or consumers,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pic>
        <p:nvPicPr>
          <p:cNvPr id="142" name="Google Shape;142;p28"/>
          <p:cNvPicPr preferRelativeResize="0"/>
          <p:nvPr/>
        </p:nvPicPr>
        <p:blipFill>
          <a:blip r:embed="rId3">
            <a:alphaModFix/>
          </a:blip>
          <a:stretch>
            <a:fillRect/>
          </a:stretch>
        </p:blipFill>
        <p:spPr>
          <a:xfrm>
            <a:off x="7741150" y="3544950"/>
            <a:ext cx="1340575" cy="1065700"/>
          </a:xfrm>
          <a:prstGeom prst="rect">
            <a:avLst/>
          </a:prstGeom>
          <a:noFill/>
          <a:ln>
            <a:noFill/>
          </a:ln>
        </p:spPr>
      </p:pic>
      <p:sp>
        <p:nvSpPr>
          <p:cNvPr id="143" name="Google Shape;143;p28"/>
          <p:cNvSpPr txBox="1"/>
          <p:nvPr/>
        </p:nvSpPr>
        <p:spPr>
          <a:xfrm>
            <a:off x="880675" y="695675"/>
            <a:ext cx="7134300" cy="3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Our Research </a:t>
            </a:r>
            <a:endParaRPr sz="1500">
              <a:solidFill>
                <a:srgbClr val="274E13"/>
              </a:solidFill>
              <a:latin typeface="Lato"/>
              <a:ea typeface="Lato"/>
              <a:cs typeface="Lato"/>
              <a:sym typeface="Lato"/>
            </a:endParaRPr>
          </a:p>
          <a:p>
            <a:pPr indent="0" lvl="0" marL="457200" rtl="0" algn="l">
              <a:spcBef>
                <a:spcPts val="1600"/>
              </a:spcBef>
              <a:spcAft>
                <a:spcPts val="0"/>
              </a:spcAft>
              <a:buNone/>
            </a:pPr>
            <a:r>
              <a:rPr lang="en">
                <a:solidFill>
                  <a:schemeClr val="dk2"/>
                </a:solidFill>
                <a:latin typeface="Average"/>
                <a:ea typeface="Average"/>
                <a:cs typeface="Average"/>
                <a:sym typeface="Average"/>
              </a:rPr>
              <a:t>We research the topic of avocados throughout various forms of raw data, research papers, competitions, even documentaries and gather the following data for our analyses:</a:t>
            </a:r>
            <a:endParaRPr sz="1600">
              <a:solidFill>
                <a:schemeClr val="dk2"/>
              </a:solidFill>
              <a:latin typeface="Average"/>
              <a:ea typeface="Average"/>
              <a:cs typeface="Average"/>
              <a:sym typeface="Average"/>
            </a:endParaRPr>
          </a:p>
          <a:p>
            <a:pPr indent="-342900" lvl="0" marL="457200" rtl="0" algn="l">
              <a:spcBef>
                <a:spcPts val="1600"/>
              </a:spcBef>
              <a:spcAft>
                <a:spcPts val="0"/>
              </a:spcAft>
              <a:buClr>
                <a:schemeClr val="dk2"/>
              </a:buClr>
              <a:buSzPts val="1800"/>
              <a:buFont typeface="Average"/>
              <a:buChar char="-"/>
            </a:pPr>
            <a:r>
              <a:rPr lang="en" sz="1800">
                <a:solidFill>
                  <a:schemeClr val="dk2"/>
                </a:solidFill>
                <a:latin typeface="Average"/>
                <a:ea typeface="Average"/>
                <a:cs typeface="Average"/>
                <a:sym typeface="Average"/>
              </a:rPr>
              <a:t>avocado </a:t>
            </a:r>
            <a:r>
              <a:rPr b="1" lang="en" sz="1800">
                <a:solidFill>
                  <a:schemeClr val="dk2"/>
                </a:solidFill>
                <a:latin typeface="Average"/>
                <a:ea typeface="Average"/>
                <a:cs typeface="Average"/>
                <a:sym typeface="Average"/>
              </a:rPr>
              <a:t>sales</a:t>
            </a:r>
            <a:r>
              <a:rPr lang="en" sz="1800">
                <a:solidFill>
                  <a:schemeClr val="dk2"/>
                </a:solidFill>
                <a:latin typeface="Average"/>
                <a:ea typeface="Average"/>
                <a:cs typeface="Average"/>
                <a:sym typeface="Average"/>
              </a:rPr>
              <a:t> in US cities</a:t>
            </a:r>
            <a:endParaRPr sz="1800">
              <a:solidFill>
                <a:schemeClr val="dk2"/>
              </a:solidFill>
              <a:latin typeface="Average"/>
              <a:ea typeface="Average"/>
              <a:cs typeface="Average"/>
              <a:sym typeface="Average"/>
            </a:endParaRPr>
          </a:p>
          <a:p>
            <a:pPr indent="-342900" lvl="0" marL="457200" rtl="0" algn="l">
              <a:spcBef>
                <a:spcPts val="0"/>
              </a:spcBef>
              <a:spcAft>
                <a:spcPts val="0"/>
              </a:spcAft>
              <a:buClr>
                <a:schemeClr val="dk2"/>
              </a:buClr>
              <a:buSzPts val="1800"/>
              <a:buFont typeface="Average"/>
              <a:buChar char="-"/>
            </a:pPr>
            <a:r>
              <a:rPr lang="en" sz="1800">
                <a:solidFill>
                  <a:schemeClr val="dk2"/>
                </a:solidFill>
                <a:latin typeface="Average"/>
                <a:ea typeface="Average"/>
                <a:cs typeface="Average"/>
                <a:sym typeface="Average"/>
              </a:rPr>
              <a:t>avocado </a:t>
            </a:r>
            <a:r>
              <a:rPr b="1" lang="en" sz="1800">
                <a:solidFill>
                  <a:schemeClr val="dk2"/>
                </a:solidFill>
                <a:latin typeface="Average"/>
                <a:ea typeface="Average"/>
                <a:cs typeface="Average"/>
                <a:sym typeface="Average"/>
              </a:rPr>
              <a:t>production</a:t>
            </a:r>
            <a:r>
              <a:rPr lang="en" sz="1800">
                <a:solidFill>
                  <a:schemeClr val="dk2"/>
                </a:solidFill>
                <a:latin typeface="Average"/>
                <a:ea typeface="Average"/>
                <a:cs typeface="Average"/>
                <a:sym typeface="Average"/>
              </a:rPr>
              <a:t> in the US, Mexico, Peru, Colombia and Chile</a:t>
            </a:r>
            <a:endParaRPr sz="1800">
              <a:solidFill>
                <a:schemeClr val="dk2"/>
              </a:solidFill>
              <a:latin typeface="Average"/>
              <a:ea typeface="Average"/>
              <a:cs typeface="Average"/>
              <a:sym typeface="Average"/>
            </a:endParaRPr>
          </a:p>
          <a:p>
            <a:pPr indent="-342900" lvl="0" marL="457200" rtl="0" algn="l">
              <a:spcBef>
                <a:spcPts val="0"/>
              </a:spcBef>
              <a:spcAft>
                <a:spcPts val="0"/>
              </a:spcAft>
              <a:buClr>
                <a:schemeClr val="dk2"/>
              </a:buClr>
              <a:buSzPts val="1800"/>
              <a:buFont typeface="Average"/>
              <a:buChar char="-"/>
            </a:pPr>
            <a:r>
              <a:rPr lang="en" sz="1800">
                <a:solidFill>
                  <a:schemeClr val="dk2"/>
                </a:solidFill>
                <a:latin typeface="Average"/>
                <a:ea typeface="Average"/>
                <a:cs typeface="Average"/>
                <a:sym typeface="Average"/>
              </a:rPr>
              <a:t>avocado</a:t>
            </a:r>
            <a:r>
              <a:rPr b="1" lang="en" sz="1800">
                <a:solidFill>
                  <a:schemeClr val="dk2"/>
                </a:solidFill>
                <a:latin typeface="Average"/>
                <a:ea typeface="Average"/>
                <a:cs typeface="Average"/>
                <a:sym typeface="Average"/>
              </a:rPr>
              <a:t> </a:t>
            </a:r>
            <a:r>
              <a:rPr b="1" lang="en" sz="1800">
                <a:solidFill>
                  <a:schemeClr val="dk2"/>
                </a:solidFill>
                <a:latin typeface="Average"/>
                <a:ea typeface="Average"/>
                <a:cs typeface="Average"/>
                <a:sym typeface="Average"/>
              </a:rPr>
              <a:t>market data</a:t>
            </a:r>
            <a:r>
              <a:rPr lang="en" sz="1800">
                <a:solidFill>
                  <a:schemeClr val="dk2"/>
                </a:solidFill>
                <a:latin typeface="Average"/>
                <a:ea typeface="Average"/>
                <a:cs typeface="Average"/>
                <a:sym typeface="Average"/>
              </a:rPr>
              <a:t> in the US</a:t>
            </a:r>
            <a:endParaRPr sz="1800">
              <a:solidFill>
                <a:schemeClr val="dk2"/>
              </a:solidFill>
              <a:latin typeface="Average"/>
              <a:ea typeface="Average"/>
              <a:cs typeface="Average"/>
              <a:sym typeface="Average"/>
            </a:endParaRPr>
          </a:p>
          <a:p>
            <a:pPr indent="-342900" lvl="0" marL="457200" rtl="0" algn="l">
              <a:spcBef>
                <a:spcPts val="0"/>
              </a:spcBef>
              <a:spcAft>
                <a:spcPts val="0"/>
              </a:spcAft>
              <a:buClr>
                <a:schemeClr val="dk2"/>
              </a:buClr>
              <a:buSzPts val="1800"/>
              <a:buFont typeface="Average"/>
              <a:buChar char="-"/>
            </a:pPr>
            <a:r>
              <a:rPr b="1" lang="en" sz="1800">
                <a:solidFill>
                  <a:schemeClr val="dk2"/>
                </a:solidFill>
                <a:latin typeface="Average"/>
                <a:ea typeface="Average"/>
                <a:cs typeface="Average"/>
                <a:sym typeface="Average"/>
              </a:rPr>
              <a:t>climate data</a:t>
            </a:r>
            <a:r>
              <a:rPr lang="en" sz="1800">
                <a:solidFill>
                  <a:schemeClr val="dk2"/>
                </a:solidFill>
                <a:latin typeface="Average"/>
                <a:ea typeface="Average"/>
                <a:cs typeface="Average"/>
                <a:sym typeface="Average"/>
              </a:rPr>
              <a:t> in California (biggest producer in the US).                                                                                                                                                                                                                                                                           </a:t>
            </a:r>
            <a:endParaRPr sz="1800">
              <a:solidFill>
                <a:schemeClr val="dk2"/>
              </a:solidFill>
              <a:latin typeface="Average"/>
              <a:ea typeface="Average"/>
              <a:cs typeface="Average"/>
              <a:sym typeface="Average"/>
            </a:endParaRPr>
          </a:p>
          <a:p>
            <a:pPr indent="-342900" lvl="0" marL="457200" rtl="0" algn="l">
              <a:spcBef>
                <a:spcPts val="0"/>
              </a:spcBef>
              <a:spcAft>
                <a:spcPts val="0"/>
              </a:spcAft>
              <a:buClr>
                <a:schemeClr val="dk2"/>
              </a:buClr>
              <a:buSzPts val="1800"/>
              <a:buFont typeface="Average"/>
              <a:buChar char="-"/>
            </a:pPr>
            <a:r>
              <a:rPr lang="en" sz="1800">
                <a:solidFill>
                  <a:schemeClr val="dk2"/>
                </a:solidFill>
                <a:latin typeface="Average"/>
                <a:ea typeface="Average"/>
                <a:cs typeface="Average"/>
                <a:sym typeface="Average"/>
              </a:rPr>
              <a:t>Bonus: import/export data &amp; health benefits of avocados.</a:t>
            </a:r>
            <a:endParaRPr sz="1700"/>
          </a:p>
        </p:txBody>
      </p:sp>
      <p:sp>
        <p:nvSpPr>
          <p:cNvPr id="144" name="Google Shape;144;p28"/>
          <p:cNvSpPr/>
          <p:nvPr/>
        </p:nvSpPr>
        <p:spPr>
          <a:xfrm>
            <a:off x="1058275" y="2227825"/>
            <a:ext cx="6779100" cy="1931400"/>
          </a:xfrm>
          <a:prstGeom prst="rect">
            <a:avLst/>
          </a:prstGeom>
          <a:solidFill>
            <a:srgbClr val="274E13">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1600"/>
              </a:spcAft>
              <a:buNone/>
            </a:pPr>
            <a:r>
              <a:t/>
            </a:r>
            <a:endParaRPr sz="5200">
              <a:solidFill>
                <a:srgbClr val="274E13"/>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p29"/>
          <p:cNvSpPr txBox="1"/>
          <p:nvPr/>
        </p:nvSpPr>
        <p:spPr>
          <a:xfrm>
            <a:off x="873275" y="703075"/>
            <a:ext cx="7134300" cy="3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Exploratory Data Analysis </a:t>
            </a:r>
            <a:endParaRPr sz="3100">
              <a:solidFill>
                <a:srgbClr val="274E13"/>
              </a:solidFill>
              <a:latin typeface="Oswald"/>
              <a:ea typeface="Oswald"/>
              <a:cs typeface="Oswald"/>
              <a:sym typeface="Oswald"/>
            </a:endParaRPr>
          </a:p>
          <a:p>
            <a:pPr indent="0" lvl="0" marL="0" rtl="0" algn="l">
              <a:spcBef>
                <a:spcPts val="1600"/>
              </a:spcBef>
              <a:spcAft>
                <a:spcPts val="1600"/>
              </a:spcAft>
              <a:buNone/>
            </a:pPr>
            <a:r>
              <a:rPr lang="en" sz="1800">
                <a:solidFill>
                  <a:schemeClr val="dk2"/>
                </a:solidFill>
                <a:latin typeface="Average"/>
                <a:ea typeface="Average"/>
                <a:cs typeface="Average"/>
                <a:sym typeface="Average"/>
              </a:rPr>
              <a:t>Seasonality in average price, volume sold and production.</a:t>
            </a:r>
            <a:endParaRPr sz="1700"/>
          </a:p>
        </p:txBody>
      </p:sp>
      <p:pic>
        <p:nvPicPr>
          <p:cNvPr id="150" name="Google Shape;150;p29"/>
          <p:cNvPicPr preferRelativeResize="0"/>
          <p:nvPr/>
        </p:nvPicPr>
        <p:blipFill>
          <a:blip r:embed="rId3">
            <a:alphaModFix/>
          </a:blip>
          <a:stretch>
            <a:fillRect/>
          </a:stretch>
        </p:blipFill>
        <p:spPr>
          <a:xfrm>
            <a:off x="347421" y="2272696"/>
            <a:ext cx="2721800" cy="1781900"/>
          </a:xfrm>
          <a:prstGeom prst="rect">
            <a:avLst/>
          </a:prstGeom>
          <a:noFill/>
          <a:ln>
            <a:noFill/>
          </a:ln>
        </p:spPr>
      </p:pic>
      <p:pic>
        <p:nvPicPr>
          <p:cNvPr id="151" name="Google Shape;151;p29"/>
          <p:cNvPicPr preferRelativeResize="0"/>
          <p:nvPr/>
        </p:nvPicPr>
        <p:blipFill>
          <a:blip r:embed="rId4">
            <a:alphaModFix/>
          </a:blip>
          <a:stretch>
            <a:fillRect/>
          </a:stretch>
        </p:blipFill>
        <p:spPr>
          <a:xfrm>
            <a:off x="3206813" y="2211675"/>
            <a:ext cx="2604813" cy="1781900"/>
          </a:xfrm>
          <a:prstGeom prst="rect">
            <a:avLst/>
          </a:prstGeom>
          <a:noFill/>
          <a:ln>
            <a:noFill/>
          </a:ln>
        </p:spPr>
      </p:pic>
      <p:pic>
        <p:nvPicPr>
          <p:cNvPr id="152" name="Google Shape;152;p29"/>
          <p:cNvPicPr preferRelativeResize="0"/>
          <p:nvPr/>
        </p:nvPicPr>
        <p:blipFill>
          <a:blip r:embed="rId5">
            <a:alphaModFix/>
          </a:blip>
          <a:stretch>
            <a:fillRect/>
          </a:stretch>
        </p:blipFill>
        <p:spPr>
          <a:xfrm>
            <a:off x="5949225" y="2187831"/>
            <a:ext cx="2604825" cy="18295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6" name="Shape 156"/>
        <p:cNvGrpSpPr/>
        <p:nvPr/>
      </p:nvGrpSpPr>
      <p:grpSpPr>
        <a:xfrm>
          <a:off x="0" y="0"/>
          <a:ext cx="0" cy="0"/>
          <a:chOff x="0" y="0"/>
          <a:chExt cx="0" cy="0"/>
        </a:xfrm>
      </p:grpSpPr>
      <p:sp>
        <p:nvSpPr>
          <p:cNvPr id="157" name="Google Shape;157;p30"/>
          <p:cNvSpPr txBox="1"/>
          <p:nvPr/>
        </p:nvSpPr>
        <p:spPr>
          <a:xfrm>
            <a:off x="873275" y="703075"/>
            <a:ext cx="7134300" cy="3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Exploratory Data Analysis </a:t>
            </a:r>
            <a:endParaRPr sz="1500">
              <a:solidFill>
                <a:srgbClr val="274E13"/>
              </a:solidFill>
              <a:latin typeface="Lato"/>
              <a:ea typeface="Lato"/>
              <a:cs typeface="Lato"/>
              <a:sym typeface="Lato"/>
            </a:endParaRPr>
          </a:p>
          <a:p>
            <a:pPr indent="0" lvl="0" marL="0" rtl="0" algn="l">
              <a:spcBef>
                <a:spcPts val="1600"/>
              </a:spcBef>
              <a:spcAft>
                <a:spcPts val="0"/>
              </a:spcAft>
              <a:buNone/>
            </a:pPr>
            <a:r>
              <a:rPr lang="en" sz="1800">
                <a:solidFill>
                  <a:schemeClr val="dk2"/>
                </a:solidFill>
                <a:latin typeface="Average"/>
                <a:ea typeface="Average"/>
                <a:cs typeface="Average"/>
                <a:sym typeface="Average"/>
              </a:rPr>
              <a:t>Negative correlation between average price and volume sold.</a:t>
            </a:r>
            <a:endParaRPr sz="1900">
              <a:solidFill>
                <a:schemeClr val="dk2"/>
              </a:solidFill>
              <a:latin typeface="Average"/>
              <a:ea typeface="Average"/>
              <a:cs typeface="Average"/>
              <a:sym typeface="Average"/>
            </a:endParaRPr>
          </a:p>
          <a:p>
            <a:pPr indent="0" lvl="0" marL="0" rtl="0" algn="l">
              <a:spcBef>
                <a:spcPts val="0"/>
              </a:spcBef>
              <a:spcAft>
                <a:spcPts val="1600"/>
              </a:spcAft>
              <a:buNone/>
            </a:pPr>
            <a:r>
              <a:t/>
            </a:r>
            <a:endParaRPr sz="1700"/>
          </a:p>
        </p:txBody>
      </p:sp>
      <p:pic>
        <p:nvPicPr>
          <p:cNvPr id="158" name="Google Shape;158;p30"/>
          <p:cNvPicPr preferRelativeResize="0"/>
          <p:nvPr/>
        </p:nvPicPr>
        <p:blipFill>
          <a:blip r:embed="rId3">
            <a:alphaModFix/>
          </a:blip>
          <a:stretch>
            <a:fillRect/>
          </a:stretch>
        </p:blipFill>
        <p:spPr>
          <a:xfrm>
            <a:off x="2035200" y="1873425"/>
            <a:ext cx="4631850" cy="270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p31"/>
          <p:cNvSpPr txBox="1"/>
          <p:nvPr/>
        </p:nvSpPr>
        <p:spPr>
          <a:xfrm>
            <a:off x="873275" y="703075"/>
            <a:ext cx="7134300" cy="3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Exploratory Data Analysis </a:t>
            </a:r>
            <a:endParaRPr sz="1500">
              <a:solidFill>
                <a:srgbClr val="274E13"/>
              </a:solidFill>
              <a:latin typeface="Lato"/>
              <a:ea typeface="Lato"/>
              <a:cs typeface="Lato"/>
              <a:sym typeface="Lato"/>
            </a:endParaRPr>
          </a:p>
          <a:p>
            <a:pPr indent="0" lvl="0" marL="0" rtl="0" algn="l">
              <a:spcBef>
                <a:spcPts val="1600"/>
              </a:spcBef>
              <a:spcAft>
                <a:spcPts val="0"/>
              </a:spcAft>
              <a:buNone/>
            </a:pPr>
            <a:r>
              <a:rPr lang="en" sz="1800">
                <a:solidFill>
                  <a:schemeClr val="dk2"/>
                </a:solidFill>
                <a:latin typeface="Average"/>
                <a:ea typeface="Average"/>
                <a:cs typeface="Average"/>
                <a:sym typeface="Average"/>
              </a:rPr>
              <a:t>Detecting Outliers and Noise in the Dataset.</a:t>
            </a:r>
            <a:endParaRPr sz="1900">
              <a:solidFill>
                <a:schemeClr val="dk2"/>
              </a:solidFill>
              <a:latin typeface="Average"/>
              <a:ea typeface="Average"/>
              <a:cs typeface="Average"/>
              <a:sym typeface="Average"/>
            </a:endParaRPr>
          </a:p>
          <a:p>
            <a:pPr indent="0" lvl="0" marL="0" rtl="0" algn="l">
              <a:spcBef>
                <a:spcPts val="0"/>
              </a:spcBef>
              <a:spcAft>
                <a:spcPts val="1600"/>
              </a:spcAft>
              <a:buNone/>
            </a:pPr>
            <a:r>
              <a:t/>
            </a:r>
            <a:endParaRPr sz="1700"/>
          </a:p>
        </p:txBody>
      </p:sp>
      <p:pic>
        <p:nvPicPr>
          <p:cNvPr id="164" name="Google Shape;164;p31"/>
          <p:cNvPicPr preferRelativeResize="0"/>
          <p:nvPr/>
        </p:nvPicPr>
        <p:blipFill>
          <a:blip r:embed="rId3">
            <a:alphaModFix/>
          </a:blip>
          <a:stretch>
            <a:fillRect/>
          </a:stretch>
        </p:blipFill>
        <p:spPr>
          <a:xfrm>
            <a:off x="988600" y="1936125"/>
            <a:ext cx="2975101" cy="2334875"/>
          </a:xfrm>
          <a:prstGeom prst="rect">
            <a:avLst/>
          </a:prstGeom>
          <a:noFill/>
          <a:ln>
            <a:noFill/>
          </a:ln>
        </p:spPr>
      </p:pic>
      <p:pic>
        <p:nvPicPr>
          <p:cNvPr id="165" name="Google Shape;165;p31"/>
          <p:cNvPicPr preferRelativeResize="0"/>
          <p:nvPr/>
        </p:nvPicPr>
        <p:blipFill>
          <a:blip r:embed="rId4">
            <a:alphaModFix/>
          </a:blip>
          <a:stretch>
            <a:fillRect/>
          </a:stretch>
        </p:blipFill>
        <p:spPr>
          <a:xfrm>
            <a:off x="4758875" y="2058400"/>
            <a:ext cx="2833300" cy="228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32"/>
          <p:cNvSpPr txBox="1"/>
          <p:nvPr/>
        </p:nvSpPr>
        <p:spPr>
          <a:xfrm>
            <a:off x="427925" y="685650"/>
            <a:ext cx="7571100" cy="3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Exploratory Data Analysis</a:t>
            </a:r>
            <a:r>
              <a:rPr lang="en" sz="3100">
                <a:solidFill>
                  <a:srgbClr val="274E13"/>
                </a:solidFill>
                <a:latin typeface="Oswald"/>
                <a:ea typeface="Oswald"/>
                <a:cs typeface="Oswald"/>
                <a:sym typeface="Oswald"/>
              </a:rPr>
              <a:t> </a:t>
            </a:r>
            <a:endParaRPr sz="1500">
              <a:solidFill>
                <a:srgbClr val="274E13"/>
              </a:solidFill>
              <a:latin typeface="Lato"/>
              <a:ea typeface="Lato"/>
              <a:cs typeface="Lato"/>
              <a:sym typeface="Lato"/>
            </a:endParaRPr>
          </a:p>
          <a:p>
            <a:pPr indent="0" lvl="0" marL="457200" rtl="0" algn="l">
              <a:spcBef>
                <a:spcPts val="1600"/>
              </a:spcBef>
              <a:spcAft>
                <a:spcPts val="0"/>
              </a:spcAft>
              <a:buNone/>
            </a:pPr>
            <a:r>
              <a:rPr lang="en" sz="1800">
                <a:solidFill>
                  <a:schemeClr val="dk2"/>
                </a:solidFill>
                <a:latin typeface="Average"/>
                <a:ea typeface="Average"/>
                <a:cs typeface="Average"/>
                <a:sym typeface="Average"/>
              </a:rPr>
              <a:t>Price trends in CA and </a:t>
            </a:r>
            <a:endParaRPr sz="1800">
              <a:solidFill>
                <a:schemeClr val="dk2"/>
              </a:solidFill>
              <a:latin typeface="Average"/>
              <a:ea typeface="Average"/>
              <a:cs typeface="Average"/>
              <a:sym typeface="Average"/>
            </a:endParaRPr>
          </a:p>
          <a:p>
            <a:pPr indent="0" lvl="0" marL="457200" rtl="0" algn="l">
              <a:spcBef>
                <a:spcPts val="0"/>
              </a:spcBef>
              <a:spcAft>
                <a:spcPts val="0"/>
              </a:spcAft>
              <a:buNone/>
            </a:pPr>
            <a:r>
              <a:rPr lang="en" sz="1800">
                <a:solidFill>
                  <a:schemeClr val="dk2"/>
                </a:solidFill>
                <a:latin typeface="Average"/>
                <a:ea typeface="Average"/>
                <a:cs typeface="Average"/>
                <a:sym typeface="Average"/>
              </a:rPr>
              <a:t>other major cities in </a:t>
            </a:r>
            <a:endParaRPr sz="1800">
              <a:solidFill>
                <a:schemeClr val="dk2"/>
              </a:solidFill>
              <a:latin typeface="Average"/>
              <a:ea typeface="Average"/>
              <a:cs typeface="Average"/>
              <a:sym typeface="Average"/>
            </a:endParaRPr>
          </a:p>
          <a:p>
            <a:pPr indent="0" lvl="0" marL="457200" rtl="0" algn="l">
              <a:spcBef>
                <a:spcPts val="0"/>
              </a:spcBef>
              <a:spcAft>
                <a:spcPts val="0"/>
              </a:spcAft>
              <a:buNone/>
            </a:pPr>
            <a:r>
              <a:rPr lang="en" sz="1800">
                <a:solidFill>
                  <a:schemeClr val="dk2"/>
                </a:solidFill>
                <a:latin typeface="Average"/>
                <a:ea typeface="Average"/>
                <a:cs typeface="Average"/>
                <a:sym typeface="Average"/>
              </a:rPr>
              <a:t>the US.</a:t>
            </a:r>
            <a:endParaRPr sz="1800">
              <a:solidFill>
                <a:schemeClr val="dk2"/>
              </a:solidFill>
              <a:latin typeface="Average"/>
              <a:ea typeface="Average"/>
              <a:cs typeface="Average"/>
              <a:sym typeface="Average"/>
            </a:endParaRPr>
          </a:p>
          <a:p>
            <a:pPr indent="0" lvl="0" marL="457200" rtl="0" algn="l">
              <a:spcBef>
                <a:spcPts val="0"/>
              </a:spcBef>
              <a:spcAft>
                <a:spcPts val="0"/>
              </a:spcAft>
              <a:buNone/>
            </a:pPr>
            <a:r>
              <a:t/>
            </a:r>
            <a:endParaRPr sz="1800">
              <a:solidFill>
                <a:schemeClr val="dk2"/>
              </a:solidFill>
              <a:latin typeface="Average"/>
              <a:ea typeface="Average"/>
              <a:cs typeface="Average"/>
              <a:sym typeface="Average"/>
            </a:endParaRPr>
          </a:p>
          <a:p>
            <a:pPr indent="0" lvl="0" marL="457200" rtl="0" algn="l">
              <a:spcBef>
                <a:spcPts val="0"/>
              </a:spcBef>
              <a:spcAft>
                <a:spcPts val="0"/>
              </a:spcAft>
              <a:buNone/>
            </a:pPr>
            <a:r>
              <a:rPr lang="en">
                <a:solidFill>
                  <a:schemeClr val="dk2"/>
                </a:solidFill>
                <a:latin typeface="Average"/>
                <a:ea typeface="Average"/>
                <a:cs typeface="Average"/>
                <a:sym typeface="Average"/>
              </a:rPr>
              <a:t>There was xx% increase in</a:t>
            </a:r>
            <a:endParaRPr>
              <a:solidFill>
                <a:schemeClr val="dk2"/>
              </a:solidFill>
              <a:latin typeface="Average"/>
              <a:ea typeface="Average"/>
              <a:cs typeface="Average"/>
              <a:sym typeface="Average"/>
            </a:endParaRPr>
          </a:p>
          <a:p>
            <a:pPr indent="0" lvl="0" marL="457200" rtl="0" algn="l">
              <a:spcBef>
                <a:spcPts val="0"/>
              </a:spcBef>
              <a:spcAft>
                <a:spcPts val="0"/>
              </a:spcAft>
              <a:buNone/>
            </a:pPr>
            <a:r>
              <a:rPr lang="en">
                <a:solidFill>
                  <a:schemeClr val="dk2"/>
                </a:solidFill>
                <a:latin typeface="Average"/>
                <a:ea typeface="Average"/>
                <a:cs typeface="Average"/>
                <a:sym typeface="Average"/>
              </a:rPr>
              <a:t>average price from year </a:t>
            </a:r>
            <a:endParaRPr>
              <a:solidFill>
                <a:schemeClr val="dk2"/>
              </a:solidFill>
              <a:latin typeface="Average"/>
              <a:ea typeface="Average"/>
              <a:cs typeface="Average"/>
              <a:sym typeface="Average"/>
            </a:endParaRPr>
          </a:p>
          <a:p>
            <a:pPr indent="0" lvl="0" marL="457200" rtl="0" algn="l">
              <a:spcBef>
                <a:spcPts val="0"/>
              </a:spcBef>
              <a:spcAft>
                <a:spcPts val="0"/>
              </a:spcAft>
              <a:buNone/>
            </a:pPr>
            <a:r>
              <a:rPr lang="en">
                <a:solidFill>
                  <a:schemeClr val="dk2"/>
                </a:solidFill>
                <a:latin typeface="Average"/>
                <a:ea typeface="Average"/>
                <a:cs typeface="Average"/>
                <a:sym typeface="Average"/>
              </a:rPr>
              <a:t>2018 to 2019 and xx% </a:t>
            </a:r>
            <a:endParaRPr>
              <a:solidFill>
                <a:schemeClr val="dk2"/>
              </a:solidFill>
              <a:latin typeface="Average"/>
              <a:ea typeface="Average"/>
              <a:cs typeface="Average"/>
              <a:sym typeface="Average"/>
            </a:endParaRPr>
          </a:p>
          <a:p>
            <a:pPr indent="0" lvl="0" marL="457200" rtl="0" algn="l">
              <a:spcBef>
                <a:spcPts val="0"/>
              </a:spcBef>
              <a:spcAft>
                <a:spcPts val="0"/>
              </a:spcAft>
              <a:buNone/>
            </a:pPr>
            <a:r>
              <a:rPr lang="en">
                <a:solidFill>
                  <a:schemeClr val="dk2"/>
                </a:solidFill>
                <a:latin typeface="Average"/>
                <a:ea typeface="Average"/>
                <a:cs typeface="Average"/>
                <a:sym typeface="Average"/>
              </a:rPr>
              <a:t>decrease in average price </a:t>
            </a:r>
            <a:endParaRPr>
              <a:solidFill>
                <a:schemeClr val="dk2"/>
              </a:solidFill>
              <a:latin typeface="Average"/>
              <a:ea typeface="Average"/>
              <a:cs typeface="Average"/>
              <a:sym typeface="Average"/>
            </a:endParaRPr>
          </a:p>
          <a:p>
            <a:pPr indent="0" lvl="0" marL="457200" rtl="0" algn="l">
              <a:spcBef>
                <a:spcPts val="0"/>
              </a:spcBef>
              <a:spcAft>
                <a:spcPts val="0"/>
              </a:spcAft>
              <a:buNone/>
            </a:pPr>
            <a:r>
              <a:rPr lang="en">
                <a:solidFill>
                  <a:schemeClr val="dk2"/>
                </a:solidFill>
                <a:latin typeface="Average"/>
                <a:ea typeface="Average"/>
                <a:cs typeface="Average"/>
                <a:sym typeface="Average"/>
              </a:rPr>
              <a:t>from 2019 to 2020 in CA.</a:t>
            </a:r>
            <a:endParaRPr>
              <a:solidFill>
                <a:schemeClr val="dk2"/>
              </a:solidFill>
              <a:latin typeface="Average"/>
              <a:ea typeface="Average"/>
              <a:cs typeface="Average"/>
              <a:sym typeface="Average"/>
            </a:endParaRPr>
          </a:p>
          <a:p>
            <a:pPr indent="0" lvl="0" marL="457200" rtl="0" algn="l">
              <a:spcBef>
                <a:spcPts val="0"/>
              </a:spcBef>
              <a:spcAft>
                <a:spcPts val="0"/>
              </a:spcAft>
              <a:buNone/>
            </a:pPr>
            <a:r>
              <a:rPr lang="en" sz="900">
                <a:solidFill>
                  <a:schemeClr val="dk2"/>
                </a:solidFill>
                <a:latin typeface="Average"/>
                <a:ea typeface="Average"/>
                <a:cs typeface="Average"/>
                <a:sym typeface="Average"/>
              </a:rPr>
              <a:t>(Source: Hass Avocado Board)</a:t>
            </a:r>
            <a:endParaRPr sz="900">
              <a:solidFill>
                <a:schemeClr val="dk2"/>
              </a:solidFill>
              <a:latin typeface="Average"/>
              <a:ea typeface="Average"/>
              <a:cs typeface="Average"/>
              <a:sym typeface="Average"/>
            </a:endParaRPr>
          </a:p>
          <a:p>
            <a:pPr indent="0" lvl="0" marL="0" rtl="0" algn="l">
              <a:spcBef>
                <a:spcPts val="0"/>
              </a:spcBef>
              <a:spcAft>
                <a:spcPts val="1600"/>
              </a:spcAft>
              <a:buNone/>
            </a:pPr>
            <a:r>
              <a:t/>
            </a:r>
            <a:endParaRPr sz="1700"/>
          </a:p>
        </p:txBody>
      </p:sp>
      <p:pic>
        <p:nvPicPr>
          <p:cNvPr id="171" name="Google Shape;171;p32"/>
          <p:cNvPicPr preferRelativeResize="0"/>
          <p:nvPr/>
        </p:nvPicPr>
        <p:blipFill>
          <a:blip r:embed="rId3">
            <a:alphaModFix/>
          </a:blip>
          <a:stretch>
            <a:fillRect/>
          </a:stretch>
        </p:blipFill>
        <p:spPr>
          <a:xfrm>
            <a:off x="3327425" y="1441928"/>
            <a:ext cx="5276849" cy="2680396"/>
          </a:xfrm>
          <a:prstGeom prst="rect">
            <a:avLst/>
          </a:prstGeom>
          <a:noFill/>
          <a:ln>
            <a:noFill/>
          </a:ln>
        </p:spPr>
      </p:pic>
      <p:sp>
        <p:nvSpPr>
          <p:cNvPr id="172" name="Google Shape;172;p32"/>
          <p:cNvSpPr txBox="1"/>
          <p:nvPr>
            <p:ph type="title"/>
          </p:nvPr>
        </p:nvSpPr>
        <p:spPr>
          <a:xfrm>
            <a:off x="3805925" y="3271750"/>
            <a:ext cx="4259700" cy="436200"/>
          </a:xfrm>
          <a:prstGeom prst="rect">
            <a:avLst/>
          </a:prstGeom>
          <a:solidFill>
            <a:srgbClr val="1D1C1D">
              <a:alpha val="73180"/>
            </a:srgbClr>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900">
                <a:solidFill>
                  <a:srgbClr val="FFFFFF"/>
                </a:solidFill>
                <a:latin typeface="Arial"/>
                <a:ea typeface="Arial"/>
                <a:cs typeface="Arial"/>
                <a:sym typeface="Arial"/>
              </a:rPr>
              <a:t>Interactive line chart that shows price trends of US cities and can be filtered by avocado type - organic or conventional and US </a:t>
            </a:r>
            <a:r>
              <a:rPr b="0" lang="en" sz="900">
                <a:solidFill>
                  <a:srgbClr val="FFFFFF"/>
                </a:solidFill>
                <a:latin typeface="Arial"/>
                <a:ea typeface="Arial"/>
                <a:cs typeface="Arial"/>
                <a:sym typeface="Arial"/>
              </a:rPr>
              <a:t>cities</a:t>
            </a:r>
            <a:r>
              <a:rPr b="0" lang="en" sz="900">
                <a:solidFill>
                  <a:srgbClr val="FFFFFF"/>
                </a:solidFill>
                <a:latin typeface="Arial"/>
                <a:ea typeface="Arial"/>
                <a:cs typeface="Arial"/>
                <a:sym typeface="Arial"/>
              </a:rPr>
              <a:t>.</a:t>
            </a:r>
            <a:endParaRPr sz="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sp>
        <p:nvSpPr>
          <p:cNvPr id="177" name="Google Shape;177;p33"/>
          <p:cNvSpPr txBox="1"/>
          <p:nvPr/>
        </p:nvSpPr>
        <p:spPr>
          <a:xfrm>
            <a:off x="436650" y="703075"/>
            <a:ext cx="7571100" cy="39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274E13"/>
                </a:solidFill>
                <a:latin typeface="Oswald"/>
                <a:ea typeface="Oswald"/>
                <a:cs typeface="Oswald"/>
                <a:sym typeface="Oswald"/>
              </a:rPr>
              <a:t>Exploratory</a:t>
            </a:r>
            <a:r>
              <a:rPr lang="en" sz="3100">
                <a:solidFill>
                  <a:srgbClr val="274E13"/>
                </a:solidFill>
                <a:latin typeface="Oswald"/>
                <a:ea typeface="Oswald"/>
                <a:cs typeface="Oswald"/>
                <a:sym typeface="Oswald"/>
              </a:rPr>
              <a:t> Data Analysis </a:t>
            </a:r>
            <a:endParaRPr sz="1500">
              <a:solidFill>
                <a:srgbClr val="274E13"/>
              </a:solidFill>
              <a:latin typeface="Lato"/>
              <a:ea typeface="Lato"/>
              <a:cs typeface="Lato"/>
              <a:sym typeface="Lato"/>
            </a:endParaRPr>
          </a:p>
          <a:p>
            <a:pPr indent="0" lvl="0" marL="0" rtl="0" algn="l">
              <a:spcBef>
                <a:spcPts val="1600"/>
              </a:spcBef>
              <a:spcAft>
                <a:spcPts val="0"/>
              </a:spcAft>
              <a:buNone/>
            </a:pPr>
            <a:r>
              <a:rPr lang="en" sz="1800">
                <a:solidFill>
                  <a:schemeClr val="dk2"/>
                </a:solidFill>
                <a:latin typeface="Average"/>
                <a:ea typeface="Average"/>
                <a:cs typeface="Average"/>
                <a:sym typeface="Average"/>
              </a:rPr>
              <a:t>US cities with the</a:t>
            </a:r>
            <a:endParaRPr sz="1800">
              <a:solidFill>
                <a:schemeClr val="dk2"/>
              </a:solidFill>
              <a:latin typeface="Average"/>
              <a:ea typeface="Average"/>
              <a:cs typeface="Average"/>
              <a:sym typeface="Average"/>
            </a:endParaRPr>
          </a:p>
          <a:p>
            <a:pPr indent="0" lvl="0" marL="0" rtl="0" algn="l">
              <a:spcBef>
                <a:spcPts val="0"/>
              </a:spcBef>
              <a:spcAft>
                <a:spcPts val="0"/>
              </a:spcAft>
              <a:buNone/>
            </a:pPr>
            <a:r>
              <a:rPr lang="en" sz="1800">
                <a:solidFill>
                  <a:schemeClr val="dk2"/>
                </a:solidFill>
                <a:latin typeface="Average"/>
                <a:ea typeface="Average"/>
                <a:cs typeface="Average"/>
                <a:sym typeface="Average"/>
              </a:rPr>
              <a:t>highest and the lowest</a:t>
            </a:r>
            <a:endParaRPr sz="1800">
              <a:solidFill>
                <a:schemeClr val="dk2"/>
              </a:solidFill>
              <a:latin typeface="Average"/>
              <a:ea typeface="Average"/>
              <a:cs typeface="Average"/>
              <a:sym typeface="Average"/>
            </a:endParaRPr>
          </a:p>
          <a:p>
            <a:pPr indent="0" lvl="0" marL="0" rtl="0" algn="l">
              <a:spcBef>
                <a:spcPts val="0"/>
              </a:spcBef>
              <a:spcAft>
                <a:spcPts val="0"/>
              </a:spcAft>
              <a:buNone/>
            </a:pPr>
            <a:r>
              <a:rPr lang="en" sz="1800">
                <a:solidFill>
                  <a:schemeClr val="dk2"/>
                </a:solidFill>
                <a:latin typeface="Average"/>
                <a:ea typeface="Average"/>
                <a:cs typeface="Average"/>
                <a:sym typeface="Average"/>
              </a:rPr>
              <a:t>avocado prices.</a:t>
            </a:r>
            <a:endParaRPr sz="1800">
              <a:solidFill>
                <a:schemeClr val="dk2"/>
              </a:solidFill>
              <a:latin typeface="Average"/>
              <a:ea typeface="Average"/>
              <a:cs typeface="Average"/>
              <a:sym typeface="Average"/>
            </a:endParaRPr>
          </a:p>
          <a:p>
            <a:pPr indent="0" lvl="0" marL="457200" rtl="0" algn="l">
              <a:spcBef>
                <a:spcPts val="0"/>
              </a:spcBef>
              <a:spcAft>
                <a:spcPts val="0"/>
              </a:spcAft>
              <a:buNone/>
            </a:pPr>
            <a:r>
              <a:t/>
            </a:r>
            <a:endParaRPr sz="1800">
              <a:solidFill>
                <a:schemeClr val="dk2"/>
              </a:solidFill>
              <a:latin typeface="Average"/>
              <a:ea typeface="Average"/>
              <a:cs typeface="Average"/>
              <a:sym typeface="Average"/>
            </a:endParaRPr>
          </a:p>
          <a:p>
            <a:pPr indent="0" lvl="0" marL="0" rtl="0" algn="l">
              <a:spcBef>
                <a:spcPts val="0"/>
              </a:spcBef>
              <a:spcAft>
                <a:spcPts val="0"/>
              </a:spcAft>
              <a:buNone/>
            </a:pPr>
            <a:r>
              <a:rPr lang="en">
                <a:solidFill>
                  <a:schemeClr val="dk2"/>
                </a:solidFill>
                <a:latin typeface="Average"/>
                <a:ea typeface="Average"/>
                <a:cs typeface="Average"/>
                <a:sym typeface="Average"/>
              </a:rPr>
              <a:t>San Francisco had the highest </a:t>
            </a:r>
            <a:endParaRPr>
              <a:solidFill>
                <a:schemeClr val="dk2"/>
              </a:solidFill>
              <a:latin typeface="Average"/>
              <a:ea typeface="Average"/>
              <a:cs typeface="Average"/>
              <a:sym typeface="Average"/>
            </a:endParaRPr>
          </a:p>
          <a:p>
            <a:pPr indent="0" lvl="0" marL="0" rtl="0" algn="l">
              <a:spcBef>
                <a:spcPts val="0"/>
              </a:spcBef>
              <a:spcAft>
                <a:spcPts val="0"/>
              </a:spcAft>
              <a:buNone/>
            </a:pPr>
            <a:r>
              <a:rPr lang="en">
                <a:solidFill>
                  <a:schemeClr val="dk2"/>
                </a:solidFill>
                <a:latin typeface="Average"/>
                <a:ea typeface="Average"/>
                <a:cs typeface="Average"/>
                <a:sym typeface="Average"/>
              </a:rPr>
              <a:t>average avocado price in </a:t>
            </a:r>
            <a:endParaRPr>
              <a:solidFill>
                <a:schemeClr val="dk2"/>
              </a:solidFill>
              <a:latin typeface="Average"/>
              <a:ea typeface="Average"/>
              <a:cs typeface="Average"/>
              <a:sym typeface="Average"/>
            </a:endParaRPr>
          </a:p>
          <a:p>
            <a:pPr indent="0" lvl="0" marL="0" rtl="0" algn="l">
              <a:spcBef>
                <a:spcPts val="0"/>
              </a:spcBef>
              <a:spcAft>
                <a:spcPts val="0"/>
              </a:spcAft>
              <a:buNone/>
            </a:pPr>
            <a:r>
              <a:rPr lang="en">
                <a:solidFill>
                  <a:schemeClr val="dk2"/>
                </a:solidFill>
                <a:latin typeface="Average"/>
                <a:ea typeface="Average"/>
                <a:cs typeface="Average"/>
                <a:sym typeface="Average"/>
              </a:rPr>
              <a:t>August 2018 at $2.78. Huston had </a:t>
            </a:r>
            <a:endParaRPr>
              <a:solidFill>
                <a:schemeClr val="dk2"/>
              </a:solidFill>
              <a:latin typeface="Average"/>
              <a:ea typeface="Average"/>
              <a:cs typeface="Average"/>
              <a:sym typeface="Average"/>
            </a:endParaRPr>
          </a:p>
          <a:p>
            <a:pPr indent="0" lvl="0" marL="0" rtl="0" algn="l">
              <a:spcBef>
                <a:spcPts val="0"/>
              </a:spcBef>
              <a:spcAft>
                <a:spcPts val="0"/>
              </a:spcAft>
              <a:buNone/>
            </a:pPr>
            <a:r>
              <a:rPr lang="en">
                <a:solidFill>
                  <a:schemeClr val="dk2"/>
                </a:solidFill>
                <a:latin typeface="Average"/>
                <a:ea typeface="Average"/>
                <a:cs typeface="Average"/>
                <a:sym typeface="Average"/>
              </a:rPr>
              <a:t>the lowest average avocado price in </a:t>
            </a:r>
            <a:endParaRPr>
              <a:solidFill>
                <a:schemeClr val="dk2"/>
              </a:solidFill>
              <a:latin typeface="Average"/>
              <a:ea typeface="Average"/>
              <a:cs typeface="Average"/>
              <a:sym typeface="Average"/>
            </a:endParaRPr>
          </a:p>
          <a:p>
            <a:pPr indent="0" lvl="0" marL="0" rtl="0" algn="l">
              <a:spcBef>
                <a:spcPts val="0"/>
              </a:spcBef>
              <a:spcAft>
                <a:spcPts val="0"/>
              </a:spcAft>
              <a:buNone/>
            </a:pPr>
            <a:r>
              <a:rPr lang="en">
                <a:solidFill>
                  <a:schemeClr val="dk2"/>
                </a:solidFill>
                <a:latin typeface="Average"/>
                <a:ea typeface="Average"/>
                <a:cs typeface="Average"/>
                <a:sym typeface="Average"/>
              </a:rPr>
              <a:t>May 2020 at $0.78.</a:t>
            </a:r>
            <a:endParaRPr>
              <a:solidFill>
                <a:schemeClr val="dk2"/>
              </a:solidFill>
              <a:latin typeface="Average"/>
              <a:ea typeface="Average"/>
              <a:cs typeface="Average"/>
              <a:sym typeface="Average"/>
            </a:endParaRPr>
          </a:p>
          <a:p>
            <a:pPr indent="0" lvl="0" marL="0" rtl="0" algn="l">
              <a:spcBef>
                <a:spcPts val="0"/>
              </a:spcBef>
              <a:spcAft>
                <a:spcPts val="0"/>
              </a:spcAft>
              <a:buClr>
                <a:schemeClr val="dk2"/>
              </a:buClr>
              <a:buSzPts val="1100"/>
              <a:buFont typeface="Arial"/>
              <a:buNone/>
            </a:pPr>
            <a:r>
              <a:rPr lang="en" sz="900">
                <a:solidFill>
                  <a:schemeClr val="dk2"/>
                </a:solidFill>
                <a:latin typeface="Average"/>
                <a:ea typeface="Average"/>
                <a:cs typeface="Average"/>
                <a:sym typeface="Average"/>
              </a:rPr>
              <a:t>(Source: Hass Avocado Board)</a:t>
            </a:r>
            <a:endParaRPr>
              <a:solidFill>
                <a:schemeClr val="dk2"/>
              </a:solidFill>
              <a:latin typeface="Average"/>
              <a:ea typeface="Average"/>
              <a:cs typeface="Average"/>
              <a:sym typeface="Average"/>
            </a:endParaRPr>
          </a:p>
          <a:p>
            <a:pPr indent="0" lvl="0" marL="457200" rtl="0" algn="l">
              <a:spcBef>
                <a:spcPts val="0"/>
              </a:spcBef>
              <a:spcAft>
                <a:spcPts val="0"/>
              </a:spcAft>
              <a:buNone/>
            </a:pPr>
            <a:r>
              <a:t/>
            </a:r>
            <a:endParaRPr sz="1800">
              <a:solidFill>
                <a:schemeClr val="dk2"/>
              </a:solidFill>
              <a:latin typeface="Average"/>
              <a:ea typeface="Average"/>
              <a:cs typeface="Average"/>
              <a:sym typeface="Average"/>
            </a:endParaRPr>
          </a:p>
          <a:p>
            <a:pPr indent="0" lvl="0" marL="457200" rtl="0" algn="l">
              <a:spcBef>
                <a:spcPts val="0"/>
              </a:spcBef>
              <a:spcAft>
                <a:spcPts val="0"/>
              </a:spcAft>
              <a:buNone/>
            </a:pPr>
            <a:r>
              <a:t/>
            </a:r>
            <a:endParaRPr sz="1800">
              <a:solidFill>
                <a:schemeClr val="dk2"/>
              </a:solidFill>
              <a:latin typeface="Average"/>
              <a:ea typeface="Average"/>
              <a:cs typeface="Average"/>
              <a:sym typeface="Average"/>
            </a:endParaRPr>
          </a:p>
          <a:p>
            <a:pPr indent="0" lvl="0" marL="457200" rtl="0" algn="l">
              <a:spcBef>
                <a:spcPts val="0"/>
              </a:spcBef>
              <a:spcAft>
                <a:spcPts val="0"/>
              </a:spcAft>
              <a:buNone/>
            </a:pPr>
            <a:r>
              <a:rPr lang="en" sz="1800">
                <a:solidFill>
                  <a:schemeClr val="dk2"/>
                </a:solidFill>
                <a:latin typeface="Average"/>
                <a:ea typeface="Average"/>
                <a:cs typeface="Average"/>
                <a:sym typeface="Average"/>
              </a:rPr>
              <a:t>  </a:t>
            </a:r>
            <a:endParaRPr sz="1900">
              <a:solidFill>
                <a:schemeClr val="dk2"/>
              </a:solidFill>
              <a:latin typeface="Average"/>
              <a:ea typeface="Average"/>
              <a:cs typeface="Average"/>
              <a:sym typeface="Average"/>
            </a:endParaRPr>
          </a:p>
          <a:p>
            <a:pPr indent="0" lvl="0" marL="0" rtl="0" algn="l">
              <a:spcBef>
                <a:spcPts val="0"/>
              </a:spcBef>
              <a:spcAft>
                <a:spcPts val="1600"/>
              </a:spcAft>
              <a:buNone/>
            </a:pPr>
            <a:r>
              <a:t/>
            </a:r>
            <a:endParaRPr sz="1700"/>
          </a:p>
        </p:txBody>
      </p:sp>
      <p:pic>
        <p:nvPicPr>
          <p:cNvPr id="178" name="Google Shape;178;p33"/>
          <p:cNvPicPr preferRelativeResize="0"/>
          <p:nvPr/>
        </p:nvPicPr>
        <p:blipFill>
          <a:blip r:embed="rId3">
            <a:alphaModFix/>
          </a:blip>
          <a:stretch>
            <a:fillRect/>
          </a:stretch>
        </p:blipFill>
        <p:spPr>
          <a:xfrm>
            <a:off x="4151850" y="787000"/>
            <a:ext cx="3818626" cy="2167025"/>
          </a:xfrm>
          <a:prstGeom prst="rect">
            <a:avLst/>
          </a:prstGeom>
          <a:noFill/>
          <a:ln>
            <a:noFill/>
          </a:ln>
        </p:spPr>
      </p:pic>
      <p:sp>
        <p:nvSpPr>
          <p:cNvPr id="179" name="Google Shape;179;p33"/>
          <p:cNvSpPr txBox="1"/>
          <p:nvPr>
            <p:ph type="title"/>
          </p:nvPr>
        </p:nvSpPr>
        <p:spPr>
          <a:xfrm>
            <a:off x="4123463" y="2234300"/>
            <a:ext cx="3875400" cy="489300"/>
          </a:xfrm>
          <a:prstGeom prst="rect">
            <a:avLst/>
          </a:prstGeom>
          <a:solidFill>
            <a:srgbClr val="1D1C1D">
              <a:alpha val="62010"/>
            </a:srgbClr>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900">
                <a:solidFill>
                  <a:srgbClr val="FFFFFF"/>
                </a:solidFill>
                <a:latin typeface="Arial"/>
                <a:ea typeface="Arial"/>
                <a:cs typeface="Arial"/>
                <a:sym typeface="Arial"/>
              </a:rPr>
              <a:t>Interactive US map of selected regions that shows what regions have the highest or lowest average price and can be filtered by month.</a:t>
            </a:r>
            <a:endParaRPr sz="800">
              <a:solidFill>
                <a:srgbClr val="FFFFFF"/>
              </a:solidFill>
            </a:endParaRPr>
          </a:p>
        </p:txBody>
      </p:sp>
      <p:pic>
        <p:nvPicPr>
          <p:cNvPr id="180" name="Google Shape;180;p33"/>
          <p:cNvPicPr preferRelativeResize="0"/>
          <p:nvPr/>
        </p:nvPicPr>
        <p:blipFill>
          <a:blip r:embed="rId4">
            <a:alphaModFix/>
          </a:blip>
          <a:stretch>
            <a:fillRect/>
          </a:stretch>
        </p:blipFill>
        <p:spPr>
          <a:xfrm>
            <a:off x="5017250" y="2954025"/>
            <a:ext cx="2649875" cy="1647500"/>
          </a:xfrm>
          <a:prstGeom prst="rect">
            <a:avLst/>
          </a:prstGeom>
          <a:noFill/>
          <a:ln>
            <a:noFill/>
          </a:ln>
        </p:spPr>
      </p:pic>
      <p:sp>
        <p:nvSpPr>
          <p:cNvPr id="181" name="Google Shape;181;p33"/>
          <p:cNvSpPr txBox="1"/>
          <p:nvPr>
            <p:ph type="title"/>
          </p:nvPr>
        </p:nvSpPr>
        <p:spPr>
          <a:xfrm>
            <a:off x="4123463" y="4246025"/>
            <a:ext cx="4330800" cy="355500"/>
          </a:xfrm>
          <a:prstGeom prst="rect">
            <a:avLst/>
          </a:prstGeom>
          <a:solidFill>
            <a:srgbClr val="1D1C1D">
              <a:alpha val="80450"/>
            </a:srgbClr>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900">
                <a:solidFill>
                  <a:srgbClr val="FFFFFF"/>
                </a:solidFill>
                <a:latin typeface="Arial"/>
                <a:ea typeface="Arial"/>
                <a:cs typeface="Arial"/>
                <a:sym typeface="Arial"/>
              </a:rPr>
              <a:t>Interactive chart that shows what cities has the highest/lowest prices of avocados.</a:t>
            </a:r>
            <a:endParaRPr b="0" sz="9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0" sz="9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