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56" r:id="rId4"/>
    <p:sldId id="267" r:id="rId5"/>
    <p:sldId id="268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57" r:id="rId15"/>
    <p:sldId id="272" r:id="rId16"/>
    <p:sldId id="258" r:id="rId17"/>
    <p:sldId id="259" r:id="rId18"/>
    <p:sldId id="260" r:id="rId19"/>
    <p:sldId id="261" r:id="rId20"/>
    <p:sldId id="274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3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2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8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2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5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4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8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2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95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9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4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3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7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3CE7-4CB7-4D25-A17A-F2B4602F4FE2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5365-2B17-4C32-8A16-B3304438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8A75-C353-45AC-976E-F8E52EA717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74AB-9865-4255-B70D-AB85F4A2C5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8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kodu.ut.ee/~lipmaa/research/bwt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Accelerating Gene Sequencing with FPGA technology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Meysam Roodi</a:t>
            </a:r>
          </a:p>
          <a:p>
            <a:r>
              <a:rPr lang="en-US" altLang="zh-CN" dirty="0" smtClean="0"/>
              <a:t>David McTavish</a:t>
            </a:r>
          </a:p>
          <a:p>
            <a:r>
              <a:rPr lang="en-US" altLang="zh-CN" dirty="0" smtClean="0"/>
              <a:t>Arash Moghimi</a:t>
            </a:r>
          </a:p>
          <a:p>
            <a:r>
              <a:rPr lang="en-US" altLang="zh-CN" dirty="0" smtClean="0"/>
              <a:t>Leon Xiang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09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and Verification of BWT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the C-table and I-table are based on the transformed sequence, therefore, the most important task is to verify the correctness of the transformed sequence. </a:t>
            </a:r>
          </a:p>
          <a:p>
            <a:r>
              <a:rPr lang="en-US" dirty="0" smtClean="0"/>
              <a:t>We first tested the software by transforming a short sequence from a paper</a:t>
            </a:r>
          </a:p>
          <a:p>
            <a:r>
              <a:rPr lang="en-US" dirty="0" smtClean="0"/>
              <a:t>Then for longer sequences, we tested the transformation using an online BWT transformation software as a reference. </a:t>
            </a:r>
            <a:r>
              <a:rPr lang="en-US" u="sng" dirty="0" smtClean="0">
                <a:hlinkClick r:id="rId2"/>
              </a:rPr>
              <a:t>http://kodu.ut.ee/~lipmaa/research/bwt/</a:t>
            </a:r>
            <a:endParaRPr lang="en-US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3629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and Verification of BWT Algorithm </a:t>
            </a:r>
            <a:r>
              <a:rPr lang="en-US" smtClean="0"/>
              <a:t>(cont’d)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416997"/>
              </p:ext>
            </p:extLst>
          </p:nvPr>
        </p:nvGraphicFramePr>
        <p:xfrm>
          <a:off x="609600" y="1752600"/>
          <a:ext cx="808513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046"/>
                <a:gridCol w="2695046"/>
                <a:gridCol w="2695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Original reference sequence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Transformed sequence (BWT software)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Transformed sequence (online software)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GCTAATTAGGTACC$ (14)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CTTTACAG$AGCGTA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CTTTACAG$AGCGTA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ACAATTCTTATGCGATTATGGCATATCGATCGATGCATTCGATCGATGCA$ (50)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ACC$CTGGGGTTGCAGAGGTTTTGTCCCCCTGTTTATTTAAATAAAACAAA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ACC$CTGGGGTTGCAGAGGTTTTGTCCCCCTGTTTATTTAAATAAAACAAA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ATCGATGCATGCATGCATCTAGCACGATCAGTCGATCGATCGATGCATCAGTCATGATAGCATCAGTTAGAATTATAAATGCGGCGCCTCCCTATATATATTATATAGCAGCTAGCGCGCTCCCTCTCTTCCCCTTAGATTAGCATGCATTATGGATCTGTAGTAGCATATGCTACTTCAGTCAGTAGCTAGCTAAATGC$ (200)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CTTAAGCTTTTTTTTTTCTTCCCCCTTGTTTCTCGCGG$CGCAGCCGCATTGATCGGGTTTTTGGGGTGGGGTTTCCGCCATTTTGGGGGGTGGCCGCTTCATATCCCGCCATAAATATTTATCGACTATAACTCAATAAAACACTTCAGATCCGGTATCAAATAGTAAAGTCCGAAAACACAAAAAAAAAACGCAAAACC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CTTAAGCTTTTTTTTTTCTTCCCCCTTGTTTCTCGCGG$CGCAGCCGCATTGATCGGGTTTTTGGGGTGGGGTTTCCGCCATTTTGGGGGGTGGCCGCTTCATATCCCGCCATAAATATTTATCGACTATAACTCAATAAAACACTTCAGATCCGGTATCAAATAGTAAAGTCCGAAAACACAAAAAAAAAACGCAAAACC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52577" y="17526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0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Verification of External Memory Writes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5193377"/>
            <a:ext cx="4824536" cy="50655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CA" dirty="0" smtClean="0"/>
              <a:t>Checked what was written in each 32 bit address after each write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1446068" cy="402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3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HLS block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 test bench to verify the functionality of HLS block</a:t>
            </a:r>
          </a:p>
          <a:p>
            <a:r>
              <a:rPr lang="en-US" dirty="0" smtClean="0"/>
              <a:t>C and I tables are read by the test bench and loaded into arrays</a:t>
            </a:r>
          </a:p>
          <a:p>
            <a:r>
              <a:rPr lang="en-US" dirty="0" smtClean="0"/>
              <a:t>The HLS sequencer block is commanded to start the sequencing</a:t>
            </a:r>
          </a:p>
        </p:txBody>
      </p:sp>
    </p:spTree>
    <p:extLst>
      <p:ext uri="{BB962C8B-B14F-4D97-AF65-F5344CB8AC3E}">
        <p14:creationId xmlns:p14="http://schemas.microsoft.com/office/powerpoint/2010/main" val="20609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Verification on ITX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Used the same reference sequences and short reads as previous steps</a:t>
            </a:r>
          </a:p>
          <a:p>
            <a:endParaRPr lang="en-CA" dirty="0"/>
          </a:p>
          <a:p>
            <a:r>
              <a:rPr lang="en-CA" dirty="0" smtClean="0"/>
              <a:t>Could peek/poke the physical memory directly, allowing us to ensure the processor’s writes to memory were correct</a:t>
            </a:r>
          </a:p>
          <a:p>
            <a:endParaRPr lang="en-CA" dirty="0"/>
          </a:p>
          <a:p>
            <a:r>
              <a:rPr lang="en-CA" dirty="0" smtClean="0"/>
              <a:t>Added additional slave registers to the HLS module, to contain extra information if there was an error (eg. Did not read a correct character in a short read)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05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 module: The actual sequencer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actual sequencer is implemented in </a:t>
            </a:r>
            <a:r>
              <a:rPr lang="en-US" dirty="0" err="1" smtClean="0"/>
              <a:t>Vivado</a:t>
            </a:r>
            <a:r>
              <a:rPr lang="en-US" dirty="0" smtClean="0"/>
              <a:t> HLS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2971800"/>
            <a:ext cx="358400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77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Vivado</a:t>
            </a:r>
            <a:r>
              <a:rPr lang="en-US" dirty="0" smtClean="0"/>
              <a:t> HLS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implementation time</a:t>
            </a:r>
          </a:p>
          <a:p>
            <a:r>
              <a:rPr lang="en-US" dirty="0" smtClean="0"/>
              <a:t>No need for test bench development</a:t>
            </a:r>
          </a:p>
          <a:p>
            <a:r>
              <a:rPr lang="en-US" dirty="0" smtClean="0"/>
              <a:t>Fast interface development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Vivdao</a:t>
            </a:r>
            <a:r>
              <a:rPr lang="en-US" dirty="0" smtClean="0"/>
              <a:t> and </a:t>
            </a:r>
            <a:r>
              <a:rPr lang="en-US" dirty="0" err="1" smtClean="0"/>
              <a:t>Vivado</a:t>
            </a:r>
            <a:r>
              <a:rPr lang="en-US" dirty="0" smtClean="0"/>
              <a:t> HLS) very effective and fast integration</a:t>
            </a:r>
          </a:p>
          <a:p>
            <a:r>
              <a:rPr lang="en-US" dirty="0" smtClean="0"/>
              <a:t>Automatic handshake development (AXI)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6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Vivado</a:t>
            </a:r>
            <a:r>
              <a:rPr lang="en-US" dirty="0" smtClean="0"/>
              <a:t> HLS vs. HDL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design and </a:t>
            </a:r>
            <a:r>
              <a:rPr lang="en-US" dirty="0" err="1" smtClean="0"/>
              <a:t>testbench</a:t>
            </a:r>
            <a:r>
              <a:rPr lang="en-US" dirty="0" smtClean="0"/>
              <a:t> development time difference</a:t>
            </a:r>
          </a:p>
          <a:p>
            <a:r>
              <a:rPr lang="en-US" dirty="0" smtClean="0"/>
              <a:t>Design HDL implementation details</a:t>
            </a:r>
          </a:p>
          <a:p>
            <a:pPr lvl="1"/>
            <a:r>
              <a:rPr lang="en-US" dirty="0" smtClean="0"/>
              <a:t>Handshake/interface development</a:t>
            </a:r>
          </a:p>
          <a:p>
            <a:pPr lvl="1"/>
            <a:r>
              <a:rPr lang="en-US" dirty="0" smtClean="0"/>
              <a:t>FSM/</a:t>
            </a:r>
            <a:r>
              <a:rPr lang="en-US" dirty="0" err="1" smtClean="0"/>
              <a:t>datapath</a:t>
            </a:r>
            <a:r>
              <a:rPr lang="en-US" dirty="0" smtClean="0"/>
              <a:t> design and implementation </a:t>
            </a:r>
          </a:p>
          <a:p>
            <a:r>
              <a:rPr lang="en-US" dirty="0" smtClean="0"/>
              <a:t>Test bench development</a:t>
            </a:r>
          </a:p>
          <a:p>
            <a:pPr lvl="1"/>
            <a:r>
              <a:rPr lang="en-US" dirty="0" smtClean="0"/>
              <a:t>Memory Model</a:t>
            </a:r>
          </a:p>
          <a:p>
            <a:pPr lvl="1"/>
            <a:r>
              <a:rPr lang="en-US" dirty="0" smtClean="0"/>
              <a:t>Data injection, collection, checkers</a:t>
            </a:r>
          </a:p>
          <a:p>
            <a:r>
              <a:rPr lang="en-US" dirty="0" smtClean="0"/>
              <a:t>Totally at least 5x longer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err="1" smtClean="0"/>
              <a:t>Vivado</a:t>
            </a:r>
            <a:r>
              <a:rPr lang="en-US" dirty="0" smtClean="0"/>
              <a:t> HLS impression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45795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+ Points</a:t>
            </a:r>
          </a:p>
          <a:p>
            <a:pPr lvl="1"/>
            <a:r>
              <a:rPr lang="en-US" dirty="0" smtClean="0"/>
              <a:t>Very easy to use</a:t>
            </a:r>
          </a:p>
          <a:p>
            <a:pPr lvl="1"/>
            <a:r>
              <a:rPr lang="en-US" dirty="0" smtClean="0"/>
              <a:t>Fast development and verification </a:t>
            </a:r>
          </a:p>
          <a:p>
            <a:r>
              <a:rPr lang="en-US" dirty="0" smtClean="0"/>
              <a:t>- Points</a:t>
            </a:r>
          </a:p>
          <a:p>
            <a:pPr lvl="1"/>
            <a:r>
              <a:rPr lang="en-US" dirty="0" smtClean="0"/>
              <a:t>Sometimes directives do not behave as expected</a:t>
            </a:r>
          </a:p>
          <a:p>
            <a:pPr lvl="1"/>
            <a:r>
              <a:rPr lang="en-US" dirty="0" smtClean="0"/>
              <a:t>Sometimes more control is needed by the designer over a piece of code (Verilog in C, like ASM in C)</a:t>
            </a:r>
          </a:p>
          <a:p>
            <a:pPr lvl="1"/>
            <a:r>
              <a:rPr lang="en-US" dirty="0" smtClean="0"/>
              <a:t>Translated HDL is not readable/verifiable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4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Impact of HLS on Interfacing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Already provided control signals and easy interfacing over AXI, and adding of any new slave registers</a:t>
            </a:r>
          </a:p>
          <a:p>
            <a:endParaRPr lang="en-CA" dirty="0"/>
          </a:p>
          <a:p>
            <a:r>
              <a:rPr lang="en-CA" dirty="0" smtClean="0"/>
              <a:t>Having master AXI ports (with offsets you can specify in a slave register) allows easy selecting and accessing of memory (particularly the DDR via the MIG)</a:t>
            </a:r>
          </a:p>
        </p:txBody>
      </p:sp>
    </p:spTree>
    <p:extLst>
      <p:ext uri="{BB962C8B-B14F-4D97-AF65-F5344CB8AC3E}">
        <p14:creationId xmlns:p14="http://schemas.microsoft.com/office/powerpoint/2010/main" val="242387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gene sequencing system </a:t>
            </a:r>
          </a:p>
          <a:p>
            <a:r>
              <a:rPr lang="en-US" dirty="0" smtClean="0"/>
              <a:t>FM-index algorithm is used for sequencing</a:t>
            </a:r>
          </a:p>
          <a:p>
            <a:r>
              <a:rPr lang="en-US" dirty="0" smtClean="0"/>
              <a:t>The goal is to do EXACT sequence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short reads</a:t>
            </a:r>
          </a:p>
          <a:p>
            <a:endParaRPr lang="en-CA" dirty="0"/>
          </a:p>
          <a:p>
            <a:r>
              <a:rPr lang="en-CA" dirty="0" smtClean="0"/>
              <a:t>Expected Results:</a:t>
            </a:r>
          </a:p>
          <a:p>
            <a:pPr lvl="1"/>
            <a:r>
              <a:rPr lang="en-CA" dirty="0" smtClean="0"/>
              <a:t>Match</a:t>
            </a:r>
          </a:p>
          <a:p>
            <a:pPr lvl="1"/>
            <a:r>
              <a:rPr lang="en-CA" dirty="0" smtClean="0"/>
              <a:t>No match</a:t>
            </a:r>
          </a:p>
          <a:p>
            <a:pPr lvl="1"/>
            <a:r>
              <a:rPr lang="en-CA" smtClean="0"/>
              <a:t>Match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3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Original Block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36" y="1600200"/>
            <a:ext cx="4505727" cy="4525963"/>
          </a:xfrm>
        </p:spPr>
      </p:pic>
    </p:spTree>
    <p:extLst>
      <p:ext uri="{BB962C8B-B14F-4D97-AF65-F5344CB8AC3E}">
        <p14:creationId xmlns:p14="http://schemas.microsoft.com/office/powerpoint/2010/main" val="25388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Updated Block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68" y="1600200"/>
            <a:ext cx="4022463" cy="4525963"/>
          </a:xfrm>
        </p:spPr>
      </p:pic>
    </p:spTree>
    <p:extLst>
      <p:ext uri="{BB962C8B-B14F-4D97-AF65-F5344CB8AC3E}">
        <p14:creationId xmlns:p14="http://schemas.microsoft.com/office/powerpoint/2010/main" val="32226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722511"/>
          </a:xfrm>
        </p:spPr>
        <p:txBody>
          <a:bodyPr>
            <a:normAutofit/>
          </a:bodyPr>
          <a:lstStyle/>
          <a:p>
            <a:r>
              <a:rPr lang="en-CA" dirty="0" smtClean="0"/>
              <a:t>Design Environment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>
                <a:solidFill>
                  <a:schemeClr val="tx1"/>
                </a:solidFill>
              </a:rPr>
              <a:t>Partitioned project into four distinct parts in order to make version control software unnecessary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86935"/>
            <a:ext cx="3881082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>
                <a:solidFill>
                  <a:schemeClr val="tx1"/>
                </a:solidFill>
              </a:rPr>
              <a:t>1. Set up Linux on hardened ARM processor and interface with programmable logic’s external memory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0273" y="2989602"/>
            <a:ext cx="3846703" cy="1015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>
                <a:solidFill>
                  <a:schemeClr val="tx1"/>
                </a:solidFill>
              </a:rPr>
              <a:t>2. Developed software that could complete Burrow –wheeler transform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418" y="4365104"/>
            <a:ext cx="3783542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>
                <a:solidFill>
                  <a:schemeClr val="tx1"/>
                </a:solidFill>
              </a:rPr>
              <a:t>3. Developed HLS module that could perform FM index to find short reads in gene sequence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63434" y="4365104"/>
            <a:ext cx="3783542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>
                <a:solidFill>
                  <a:schemeClr val="tx1"/>
                </a:solidFill>
              </a:rPr>
              <a:t>4. Set up interface between DDR memory and HLS module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1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Design Environment for </a:t>
            </a:r>
            <a:r>
              <a:rPr lang="en-CA" dirty="0" err="1" smtClean="0"/>
              <a:t>Petalinux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Parts 1 and 4 required “</a:t>
            </a:r>
            <a:r>
              <a:rPr lang="en-CA" dirty="0" err="1" smtClean="0"/>
              <a:t>Petalinux</a:t>
            </a:r>
            <a:r>
              <a:rPr lang="en-CA" dirty="0" smtClean="0"/>
              <a:t> Tools” which was only available for a Linux Operating System </a:t>
            </a:r>
            <a:endParaRPr lang="en-CA" dirty="0"/>
          </a:p>
        </p:txBody>
      </p:sp>
      <p:pic>
        <p:nvPicPr>
          <p:cNvPr id="4" name="Picture 2" descr="http://theappshowbox.com/wp-content/uploads/2015/10/VMware-Workstation-Pro-12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68" y="2636912"/>
            <a:ext cx="69342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58920" y="5045742"/>
            <a:ext cx="5307696" cy="482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dirty="0" err="1" smtClean="0"/>
              <a:t>Vmware</a:t>
            </a:r>
            <a:r>
              <a:rPr lang="en-CA" dirty="0" smtClean="0"/>
              <a:t> was used to run Linux in a virtual machine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51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Environment for </a:t>
            </a:r>
            <a:r>
              <a:rPr lang="en-CA" dirty="0" err="1" smtClean="0"/>
              <a:t>Petalinux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Once </a:t>
            </a:r>
            <a:r>
              <a:rPr lang="en-CA" dirty="0" err="1" smtClean="0"/>
              <a:t>Petalinux</a:t>
            </a:r>
            <a:r>
              <a:rPr lang="en-CA" dirty="0" smtClean="0"/>
              <a:t> was booted off of SD Card the hardened ARM processor could communicate with a connected PC using </a:t>
            </a:r>
            <a:r>
              <a:rPr lang="en-CA" dirty="0" err="1" smtClean="0"/>
              <a:t>Tera</a:t>
            </a:r>
            <a:r>
              <a:rPr lang="en-CA" dirty="0" smtClean="0"/>
              <a:t> Term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0195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84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Design Environment for Programmable Logic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68" y="5923580"/>
            <a:ext cx="8229600" cy="82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Required </a:t>
            </a:r>
            <a:r>
              <a:rPr lang="en-CA" dirty="0" err="1" smtClean="0"/>
              <a:t>Vivado</a:t>
            </a:r>
            <a:r>
              <a:rPr lang="en-CA" dirty="0" smtClean="0"/>
              <a:t> Studio to create a block diagram of the system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17414" cy="443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18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Design Environment for Hardware Accelerator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5710904"/>
            <a:ext cx="8229600" cy="820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HLS was used to develop the hardware accelerator that could perform the FM indexing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429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5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646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1_Office Theme</vt:lpstr>
      <vt:lpstr>Accelerating Gene Sequencing with FPGA technology</vt:lpstr>
      <vt:lpstr>Project Overview and Goals</vt:lpstr>
      <vt:lpstr>Original Block Diagram</vt:lpstr>
      <vt:lpstr>Updated Block Diagram</vt:lpstr>
      <vt:lpstr>Design Environment</vt:lpstr>
      <vt:lpstr>Design Environment for Petalinux</vt:lpstr>
      <vt:lpstr>Design Environment for Petalinux</vt:lpstr>
      <vt:lpstr>Design Environment for Programmable Logic</vt:lpstr>
      <vt:lpstr>Design Environment for Hardware Accelerator</vt:lpstr>
      <vt:lpstr>Testing and Verification of BWT Algorithm</vt:lpstr>
      <vt:lpstr>Testing and Verification of BWT Algorithm (cont’d)</vt:lpstr>
      <vt:lpstr>Verification of External Memory Writes</vt:lpstr>
      <vt:lpstr>Verification of HLS block </vt:lpstr>
      <vt:lpstr>Verification on ITX Board</vt:lpstr>
      <vt:lpstr>HLS module: The actual sequencer</vt:lpstr>
      <vt:lpstr>Benefits of Using Vivado HLS</vt:lpstr>
      <vt:lpstr>Vivado HLS vs. HDL development</vt:lpstr>
      <vt:lpstr>Overall Vivado HLS impression</vt:lpstr>
      <vt:lpstr>Impact of HLS on Interfacing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and Goals</dc:title>
  <dc:creator>Leon LEE</dc:creator>
  <cp:lastModifiedBy>Leon LEE</cp:lastModifiedBy>
  <cp:revision>6</cp:revision>
  <dcterms:created xsi:type="dcterms:W3CDTF">2016-04-28T15:29:24Z</dcterms:created>
  <dcterms:modified xsi:type="dcterms:W3CDTF">2016-04-28T19:21:58Z</dcterms:modified>
</cp:coreProperties>
</file>