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  <p:sldId id="264" r:id="rId9"/>
    <p:sldId id="265" r:id="rId10"/>
    <p:sldId id="267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696"/>
    <a:srgbClr val="392AFA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3913" autoAdjust="0"/>
  </p:normalViewPr>
  <p:slideViewPr>
    <p:cSldViewPr>
      <p:cViewPr varScale="1">
        <p:scale>
          <a:sx n="74" d="100"/>
          <a:sy n="74" d="100"/>
        </p:scale>
        <p:origin x="-8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11.wmf"/><Relationship Id="rId4" Type="http://schemas.openxmlformats.org/officeDocument/2006/relationships/image" Target="../media/image10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10" Type="http://schemas.openxmlformats.org/officeDocument/2006/relationships/image" Target="../media/image21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9.wmf"/><Relationship Id="rId13" Type="http://schemas.openxmlformats.org/officeDocument/2006/relationships/image" Target="../media/image34.wmf"/><Relationship Id="rId3" Type="http://schemas.openxmlformats.org/officeDocument/2006/relationships/image" Target="../media/image24.wmf"/><Relationship Id="rId7" Type="http://schemas.openxmlformats.org/officeDocument/2006/relationships/image" Target="../media/image28.wmf"/><Relationship Id="rId12" Type="http://schemas.openxmlformats.org/officeDocument/2006/relationships/image" Target="../media/image33.wmf"/><Relationship Id="rId2" Type="http://schemas.openxmlformats.org/officeDocument/2006/relationships/image" Target="../media/image23.wmf"/><Relationship Id="rId16" Type="http://schemas.openxmlformats.org/officeDocument/2006/relationships/image" Target="../media/image37.wmf"/><Relationship Id="rId1" Type="http://schemas.openxmlformats.org/officeDocument/2006/relationships/image" Target="../media/image22.wmf"/><Relationship Id="rId6" Type="http://schemas.openxmlformats.org/officeDocument/2006/relationships/image" Target="../media/image27.wmf"/><Relationship Id="rId11" Type="http://schemas.openxmlformats.org/officeDocument/2006/relationships/image" Target="../media/image32.wmf"/><Relationship Id="rId5" Type="http://schemas.openxmlformats.org/officeDocument/2006/relationships/image" Target="../media/image26.wmf"/><Relationship Id="rId15" Type="http://schemas.openxmlformats.org/officeDocument/2006/relationships/image" Target="../media/image36.wmf"/><Relationship Id="rId10" Type="http://schemas.openxmlformats.org/officeDocument/2006/relationships/image" Target="../media/image31.wmf"/><Relationship Id="rId4" Type="http://schemas.openxmlformats.org/officeDocument/2006/relationships/image" Target="../media/image25.wmf"/><Relationship Id="rId9" Type="http://schemas.openxmlformats.org/officeDocument/2006/relationships/image" Target="../media/image30.wmf"/><Relationship Id="rId14" Type="http://schemas.openxmlformats.org/officeDocument/2006/relationships/image" Target="../media/image3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38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60.wmf"/><Relationship Id="rId3" Type="http://schemas.openxmlformats.org/officeDocument/2006/relationships/image" Target="../media/image55.wmf"/><Relationship Id="rId7" Type="http://schemas.openxmlformats.org/officeDocument/2006/relationships/image" Target="../media/image59.wmf"/><Relationship Id="rId2" Type="http://schemas.openxmlformats.org/officeDocument/2006/relationships/image" Target="../media/image54.wmf"/><Relationship Id="rId1" Type="http://schemas.openxmlformats.org/officeDocument/2006/relationships/image" Target="../media/image53.wmf"/><Relationship Id="rId6" Type="http://schemas.openxmlformats.org/officeDocument/2006/relationships/image" Target="../media/image58.wmf"/><Relationship Id="rId5" Type="http://schemas.openxmlformats.org/officeDocument/2006/relationships/image" Target="../media/image57.wmf"/><Relationship Id="rId10" Type="http://schemas.openxmlformats.org/officeDocument/2006/relationships/image" Target="../media/image62.wmf"/><Relationship Id="rId4" Type="http://schemas.openxmlformats.org/officeDocument/2006/relationships/image" Target="../media/image56.wmf"/><Relationship Id="rId9" Type="http://schemas.openxmlformats.org/officeDocument/2006/relationships/image" Target="../media/image6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wmf"/><Relationship Id="rId1" Type="http://schemas.openxmlformats.org/officeDocument/2006/relationships/image" Target="../media/image6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4" Type="http://schemas.openxmlformats.org/officeDocument/2006/relationships/image" Target="../media/image6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wmf"/><Relationship Id="rId7" Type="http://schemas.openxmlformats.org/officeDocument/2006/relationships/image" Target="../media/image66.wmf"/><Relationship Id="rId2" Type="http://schemas.openxmlformats.org/officeDocument/2006/relationships/image" Target="../media/image69.wmf"/><Relationship Id="rId1" Type="http://schemas.openxmlformats.org/officeDocument/2006/relationships/image" Target="../media/image68.wmf"/><Relationship Id="rId6" Type="http://schemas.openxmlformats.org/officeDocument/2006/relationships/image" Target="../media/image73.wmf"/><Relationship Id="rId5" Type="http://schemas.openxmlformats.org/officeDocument/2006/relationships/image" Target="../media/image72.wmf"/><Relationship Id="rId4" Type="http://schemas.openxmlformats.org/officeDocument/2006/relationships/image" Target="../media/image7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CD7757-F898-475E-BE7E-4617977B9F25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6A6B4D-F8F5-4353-B1A6-8BADA1F4683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6A6B4D-F8F5-4353-B1A6-8BADA1F46835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4BCE55-C44A-4EEB-A2B0-AD59CD1D2F3A}" type="datetimeFigureOut">
              <a:rPr lang="en-US" smtClean="0"/>
              <a:t>2/23/2013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BD8AA-B92C-4048-AEA3-7CA02152788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oleObject" Target="../embeddings/oleObject66.bin"/><Relationship Id="rId7" Type="http://schemas.openxmlformats.org/officeDocument/2006/relationships/oleObject" Target="../embeddings/oleObject7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69.bin"/><Relationship Id="rId5" Type="http://schemas.openxmlformats.org/officeDocument/2006/relationships/oleObject" Target="../embeddings/oleObject68.bin"/><Relationship Id="rId4" Type="http://schemas.openxmlformats.org/officeDocument/2006/relationships/oleObject" Target="../embeddings/oleObject67.bin"/><Relationship Id="rId9" Type="http://schemas.openxmlformats.org/officeDocument/2006/relationships/oleObject" Target="../embeddings/oleObject7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oleObject" Target="../embeddings/oleObject16.bin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13" Type="http://schemas.openxmlformats.org/officeDocument/2006/relationships/oleObject" Target="../embeddings/oleObject27.bin"/><Relationship Id="rId18" Type="http://schemas.openxmlformats.org/officeDocument/2006/relationships/oleObject" Target="../embeddings/oleObject32.bin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21.bin"/><Relationship Id="rId12" Type="http://schemas.openxmlformats.org/officeDocument/2006/relationships/oleObject" Target="../embeddings/oleObject26.bin"/><Relationship Id="rId17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0.bin"/><Relationship Id="rId20" Type="http://schemas.openxmlformats.org/officeDocument/2006/relationships/oleObject" Target="../embeddings/oleObject34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20.bin"/><Relationship Id="rId11" Type="http://schemas.openxmlformats.org/officeDocument/2006/relationships/oleObject" Target="../embeddings/oleObject25.bin"/><Relationship Id="rId5" Type="http://schemas.openxmlformats.org/officeDocument/2006/relationships/oleObject" Target="../embeddings/oleObject19.bin"/><Relationship Id="rId15" Type="http://schemas.openxmlformats.org/officeDocument/2006/relationships/oleObject" Target="../embeddings/oleObject29.bin"/><Relationship Id="rId10" Type="http://schemas.openxmlformats.org/officeDocument/2006/relationships/oleObject" Target="../embeddings/oleObject24.bin"/><Relationship Id="rId19" Type="http://schemas.openxmlformats.org/officeDocument/2006/relationships/oleObject" Target="../embeddings/oleObject33.bin"/><Relationship Id="rId4" Type="http://schemas.openxmlformats.org/officeDocument/2006/relationships/oleObject" Target="../embeddings/oleObject18.bin"/><Relationship Id="rId9" Type="http://schemas.openxmlformats.org/officeDocument/2006/relationships/oleObject" Target="../embeddings/oleObject23.bin"/><Relationship Id="rId14" Type="http://schemas.openxmlformats.org/officeDocument/2006/relationships/oleObject" Target="../embeddings/oleObject28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.bin"/><Relationship Id="rId3" Type="http://schemas.openxmlformats.org/officeDocument/2006/relationships/notesSlide" Target="../notesSlides/notesSlide1.xml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45.png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6.bin"/><Relationship Id="rId10" Type="http://schemas.openxmlformats.org/officeDocument/2006/relationships/oleObject" Target="../embeddings/oleObject40.bin"/><Relationship Id="rId4" Type="http://schemas.openxmlformats.org/officeDocument/2006/relationships/oleObject" Target="../embeddings/oleObject35.bin"/><Relationship Id="rId9" Type="http://schemas.openxmlformats.org/officeDocument/2006/relationships/oleObject" Target="../embeddings/oleObject3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7.bin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52.png"/><Relationship Id="rId4" Type="http://schemas.openxmlformats.org/officeDocument/2006/relationships/oleObject" Target="../embeddings/oleObject44.bin"/><Relationship Id="rId9" Type="http://schemas.openxmlformats.org/officeDocument/2006/relationships/oleObject" Target="../embeddings/oleObject4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4.bin"/><Relationship Id="rId13" Type="http://schemas.openxmlformats.org/officeDocument/2006/relationships/oleObject" Target="../embeddings/oleObject59.bin"/><Relationship Id="rId3" Type="http://schemas.openxmlformats.org/officeDocument/2006/relationships/oleObject" Target="../embeddings/oleObject49.bin"/><Relationship Id="rId7" Type="http://schemas.openxmlformats.org/officeDocument/2006/relationships/oleObject" Target="../embeddings/oleObject53.bin"/><Relationship Id="rId12" Type="http://schemas.openxmlformats.org/officeDocument/2006/relationships/oleObject" Target="../embeddings/oleObject5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52.bin"/><Relationship Id="rId11" Type="http://schemas.openxmlformats.org/officeDocument/2006/relationships/oleObject" Target="../embeddings/oleObject57.bin"/><Relationship Id="rId5" Type="http://schemas.openxmlformats.org/officeDocument/2006/relationships/oleObject" Target="../embeddings/oleObject51.bin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0.bin"/><Relationship Id="rId9" Type="http://schemas.openxmlformats.org/officeDocument/2006/relationships/oleObject" Target="../embeddings/oleObject5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52.png"/><Relationship Id="rId4" Type="http://schemas.openxmlformats.org/officeDocument/2006/relationships/oleObject" Target="../embeddings/oleObject6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oleObject" Target="../embeddings/oleObject6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64.bin"/><Relationship Id="rId5" Type="http://schemas.openxmlformats.org/officeDocument/2006/relationships/oleObject" Target="../embeddings/oleObject63.bin"/><Relationship Id="rId4" Type="http://schemas.openxmlformats.org/officeDocument/2006/relationships/oleObject" Target="../embeddings/oleObject6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in.jpg"/>
          <p:cNvPicPr>
            <a:picLocks noChangeAspect="1"/>
          </p:cNvPicPr>
          <p:nvPr/>
        </p:nvPicPr>
        <p:blipFill>
          <a:blip r:embed="rId2" cstate="print"/>
          <a:srcRect t="11406" r="65672" b="-2658"/>
          <a:stretch>
            <a:fillRect/>
          </a:stretch>
        </p:blipFill>
        <p:spPr>
          <a:xfrm>
            <a:off x="1981200" y="3352800"/>
            <a:ext cx="1549400" cy="3657600"/>
          </a:xfrm>
          <a:prstGeom prst="rect">
            <a:avLst/>
          </a:prstGeom>
        </p:spPr>
      </p:pic>
      <p:pic>
        <p:nvPicPr>
          <p:cNvPr id="5" name="Picture 4" descr="treelimb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514600" y="484800"/>
            <a:ext cx="3581400" cy="2791800"/>
          </a:xfrm>
          <a:prstGeom prst="rect">
            <a:avLst/>
          </a:prstGeom>
        </p:spPr>
      </p:pic>
      <p:pic>
        <p:nvPicPr>
          <p:cNvPr id="6" name="Picture 5" descr="in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8400" y="990600"/>
            <a:ext cx="2286000" cy="2286000"/>
          </a:xfrm>
          <a:prstGeom prst="rect">
            <a:avLst/>
          </a:prstGeom>
        </p:spPr>
      </p:pic>
      <p:pic>
        <p:nvPicPr>
          <p:cNvPr id="7" name="Picture 6" descr="A.jpg"/>
          <p:cNvPicPr>
            <a:picLocks noChangeAspect="1"/>
          </p:cNvPicPr>
          <p:nvPr/>
        </p:nvPicPr>
        <p:blipFill>
          <a:blip r:embed="rId5" cstate="print"/>
          <a:srcRect l="17777" t="24889" r="18222" b="7556"/>
          <a:stretch>
            <a:fillRect/>
          </a:stretch>
        </p:blipFill>
        <p:spPr>
          <a:xfrm>
            <a:off x="457200" y="3962400"/>
            <a:ext cx="1676400" cy="1769533"/>
          </a:xfrm>
          <a:prstGeom prst="rect">
            <a:avLst/>
          </a:prstGeom>
        </p:spPr>
      </p:pic>
      <p:pic>
        <p:nvPicPr>
          <p:cNvPr id="8" name="Picture 7" descr="deal.jpg"/>
          <p:cNvPicPr>
            <a:picLocks noChangeAspect="1"/>
          </p:cNvPicPr>
          <p:nvPr/>
        </p:nvPicPr>
        <p:blipFill>
          <a:blip r:embed="rId6" cstate="print"/>
          <a:srcRect r="7895"/>
          <a:stretch>
            <a:fillRect/>
          </a:stretch>
        </p:blipFill>
        <p:spPr>
          <a:xfrm>
            <a:off x="6248400" y="3429000"/>
            <a:ext cx="2667000" cy="2882731"/>
          </a:xfrm>
          <a:prstGeom prst="rect">
            <a:avLst/>
          </a:prstGeom>
        </p:spPr>
      </p:pic>
      <p:pic>
        <p:nvPicPr>
          <p:cNvPr id="9" name="Picture 8" descr="eyeofstorm.jpg"/>
          <p:cNvPicPr>
            <a:picLocks noChangeAspect="1"/>
          </p:cNvPicPr>
          <p:nvPr/>
        </p:nvPicPr>
        <p:blipFill>
          <a:blip r:embed="rId7" cstate="print"/>
          <a:srcRect l="6531" r="8571"/>
          <a:stretch>
            <a:fillRect/>
          </a:stretch>
        </p:blipFill>
        <p:spPr>
          <a:xfrm>
            <a:off x="3886200" y="3604847"/>
            <a:ext cx="2438400" cy="2414953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14400" y="533400"/>
            <a:ext cx="1430200" cy="3154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900" b="1" dirty="0" smtClean="0"/>
              <a:t>E</a:t>
            </a:r>
            <a:endParaRPr lang="en-US" sz="199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228600" y="0"/>
            <a:ext cx="845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 smtClean="0">
                <a:solidFill>
                  <a:srgbClr val="005696"/>
                </a:solidFill>
              </a:rPr>
              <a:t>Mathematical Rebus</a:t>
            </a:r>
            <a:endParaRPr lang="en-US" sz="4800" b="1" u="sng" dirty="0">
              <a:solidFill>
                <a:srgbClr val="00569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The Closure Theorem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01252" y="838200"/>
            <a:ext cx="8890348" cy="36576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304800" y="914400"/>
            <a:ext cx="8686800" cy="3270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Let                                 </a:t>
            </a:r>
            <a:r>
              <a:rPr lang="en-US" sz="3600" dirty="0" err="1" smtClean="0">
                <a:latin typeface="Mathematica7" pitchFamily="2" charset="2"/>
              </a:rPr>
              <a:t>C</a:t>
            </a:r>
            <a:r>
              <a:rPr lang="en-US" sz="36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dirty="0" smtClean="0"/>
              <a:t>.  Then</a:t>
            </a:r>
            <a:br>
              <a:rPr lang="en-US" sz="3600" dirty="0" smtClean="0"/>
            </a:br>
            <a:endParaRPr lang="en-US" sz="1050" dirty="0" smtClean="0"/>
          </a:p>
          <a:p>
            <a:r>
              <a:rPr lang="en-US" sz="3600" dirty="0" smtClean="0"/>
              <a:t> </a:t>
            </a:r>
            <a:r>
              <a:rPr lang="en-US" sz="3600" dirty="0" err="1" smtClean="0"/>
              <a:t>i</a:t>
            </a:r>
            <a:r>
              <a:rPr lang="en-US" sz="3600" dirty="0" smtClean="0"/>
              <a:t>)            is the smallest affine variety    </a:t>
            </a:r>
            <a:br>
              <a:rPr lang="en-US" sz="3600" dirty="0" smtClean="0"/>
            </a:br>
            <a:r>
              <a:rPr lang="en-US" sz="3600" dirty="0" smtClean="0"/>
              <a:t>     containing                  </a:t>
            </a:r>
            <a:r>
              <a:rPr lang="en-US" sz="3600" dirty="0" err="1" smtClean="0">
                <a:latin typeface="Mathematica7" pitchFamily="2" charset="2"/>
              </a:rPr>
              <a:t>C</a:t>
            </a:r>
            <a:r>
              <a:rPr lang="en-US" sz="3600" i="1" baseline="30000" dirty="0" err="1" smtClean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600" i="1" baseline="30000" dirty="0" smtClean="0">
                <a:latin typeface="Times New Roman" pitchFamily="18" charset="0"/>
                <a:cs typeface="Times New Roman" pitchFamily="18" charset="0"/>
              </a:rPr>
              <a:t>-k</a:t>
            </a:r>
            <a:r>
              <a:rPr lang="en-US" sz="3600" dirty="0" smtClean="0"/>
              <a:t>.</a:t>
            </a:r>
          </a:p>
          <a:p>
            <a:r>
              <a:rPr lang="en-US" sz="1600" dirty="0" smtClean="0"/>
              <a:t>  </a:t>
            </a:r>
            <a:endParaRPr lang="en-US" sz="1600" dirty="0"/>
          </a:p>
          <a:p>
            <a:r>
              <a:rPr lang="en-US" sz="3600" dirty="0" smtClean="0"/>
              <a:t>ii)  When              there is an affine variety </a:t>
            </a:r>
          </a:p>
          <a:p>
            <a:r>
              <a:rPr lang="en-US" sz="3600" dirty="0" smtClean="0"/>
              <a:t>          such that</a:t>
            </a:r>
            <a:endParaRPr lang="en-US" sz="3600" dirty="0"/>
          </a:p>
        </p:txBody>
      </p:sp>
      <p:graphicFrame>
        <p:nvGraphicFramePr>
          <p:cNvPr id="39" name="Object 7"/>
          <p:cNvGraphicFramePr>
            <a:graphicFrameLocks noChangeAspect="1"/>
          </p:cNvGraphicFramePr>
          <p:nvPr/>
        </p:nvGraphicFramePr>
        <p:xfrm>
          <a:off x="2895600" y="2130424"/>
          <a:ext cx="1686371" cy="646113"/>
        </p:xfrm>
        <a:graphic>
          <a:graphicData uri="http://schemas.openxmlformats.org/presentationml/2006/ole">
            <p:oleObj spid="_x0000_s10245" name="Equation" r:id="rId3" imgW="596880" imgH="228600" progId="Equation.3">
              <p:embed/>
            </p:oleObj>
          </a:graphicData>
        </a:graphic>
      </p:graphicFrame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1079326" y="926926"/>
          <a:ext cx="3173258" cy="634652"/>
        </p:xfrm>
        <a:graphic>
          <a:graphicData uri="http://schemas.openxmlformats.org/presentationml/2006/ole">
            <p:oleObj spid="_x0000_s10246" name="Equation" r:id="rId4" imgW="1143000" imgH="228600" progId="Equation.3">
              <p:embed/>
            </p:oleObj>
          </a:graphicData>
        </a:graphic>
      </p:graphicFrame>
      <p:graphicFrame>
        <p:nvGraphicFramePr>
          <p:cNvPr id="10247" name="Object 7"/>
          <p:cNvGraphicFramePr>
            <a:graphicFrameLocks noChangeAspect="1"/>
          </p:cNvGraphicFramePr>
          <p:nvPr/>
        </p:nvGraphicFramePr>
        <p:xfrm>
          <a:off x="841375" y="1646238"/>
          <a:ext cx="1138238" cy="639762"/>
        </p:xfrm>
        <a:graphic>
          <a:graphicData uri="http://schemas.openxmlformats.org/presentationml/2006/ole">
            <p:oleObj spid="_x0000_s10247" name="Equation" r:id="rId5" imgW="406080" imgH="228600" progId="Equation.3">
              <p:embed/>
            </p:oleObj>
          </a:graphicData>
        </a:graphic>
      </p:graphicFrame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2133600" y="2994698"/>
          <a:ext cx="1219200" cy="650376"/>
        </p:xfrm>
        <a:graphic>
          <a:graphicData uri="http://schemas.openxmlformats.org/presentationml/2006/ole">
            <p:oleObj spid="_x0000_s10248" name="Equation" r:id="rId6" imgW="380880" imgH="203040" progId="Equation.3">
              <p:embed/>
            </p:oleObj>
          </a:graphicData>
        </a:graphic>
      </p:graphicFrame>
      <p:graphicFrame>
        <p:nvGraphicFramePr>
          <p:cNvPr id="10249" name="Object 9"/>
          <p:cNvGraphicFramePr>
            <a:graphicFrameLocks noChangeAspect="1"/>
          </p:cNvGraphicFramePr>
          <p:nvPr/>
        </p:nvGraphicFramePr>
        <p:xfrm>
          <a:off x="748431" y="3529014"/>
          <a:ext cx="762000" cy="652113"/>
        </p:xfrm>
        <a:graphic>
          <a:graphicData uri="http://schemas.openxmlformats.org/presentationml/2006/ole">
            <p:oleObj spid="_x0000_s10249" name="Equation" r:id="rId7" imgW="266400" imgH="203040" progId="Equation.3">
              <p:embed/>
            </p:oleObj>
          </a:graphicData>
        </a:graphic>
      </p:graphicFrame>
      <p:graphicFrame>
        <p:nvGraphicFramePr>
          <p:cNvPr id="10250" name="Object 10"/>
          <p:cNvGraphicFramePr>
            <a:graphicFrameLocks noChangeAspect="1"/>
          </p:cNvGraphicFramePr>
          <p:nvPr/>
        </p:nvGraphicFramePr>
        <p:xfrm>
          <a:off x="3226496" y="3542778"/>
          <a:ext cx="3263900" cy="646113"/>
        </p:xfrm>
        <a:graphic>
          <a:graphicData uri="http://schemas.openxmlformats.org/presentationml/2006/ole">
            <p:oleObj spid="_x0000_s10250" name="Equation" r:id="rId8" imgW="1295280" imgH="228600" progId="Equation.3">
              <p:embed/>
            </p:oleObj>
          </a:graphicData>
        </a:graphic>
      </p:graphicFrame>
      <p:grpSp>
        <p:nvGrpSpPr>
          <p:cNvPr id="24" name="Group 23"/>
          <p:cNvGrpSpPr/>
          <p:nvPr/>
        </p:nvGrpSpPr>
        <p:grpSpPr>
          <a:xfrm>
            <a:off x="228600" y="4495800"/>
            <a:ext cx="8686800" cy="1928812"/>
            <a:chOff x="228600" y="4495800"/>
            <a:chExt cx="8686800" cy="1928812"/>
          </a:xfrm>
        </p:grpSpPr>
        <p:sp>
          <p:nvSpPr>
            <p:cNvPr id="36" name="TextBox 35"/>
            <p:cNvSpPr txBox="1"/>
            <p:nvPr/>
          </p:nvSpPr>
          <p:spPr>
            <a:xfrm>
              <a:off x="228600" y="4495800"/>
              <a:ext cx="8686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Proof of </a:t>
              </a:r>
              <a:r>
                <a:rPr lang="en-US" sz="2800" dirty="0" err="1" smtClean="0"/>
                <a:t>i</a:t>
              </a:r>
              <a:r>
                <a:rPr lang="en-US" sz="2800" dirty="0" smtClean="0"/>
                <a:t>) requires the </a:t>
              </a:r>
              <a:r>
                <a:rPr lang="en-US" sz="2800" dirty="0" err="1" smtClean="0"/>
                <a:t>Nullstellensatz</a:t>
              </a:r>
              <a:r>
                <a:rPr lang="en-US" sz="2800" dirty="0" smtClean="0"/>
                <a:t/>
              </a:r>
              <a:br>
                <a:rPr lang="en-US" sz="2800" dirty="0" smtClean="0"/>
              </a:br>
              <a:r>
                <a:rPr lang="en-US" sz="2800" dirty="0" smtClean="0"/>
                <a:t>See textbook for proof of ii); main idea:</a:t>
              </a:r>
            </a:p>
            <a:p>
              <a:endParaRPr lang="en-US" sz="2800" dirty="0"/>
            </a:p>
          </p:txBody>
        </p:sp>
        <p:grpSp>
          <p:nvGrpSpPr>
            <p:cNvPr id="6" name="Group 41"/>
            <p:cNvGrpSpPr/>
            <p:nvPr/>
          </p:nvGrpSpPr>
          <p:grpSpPr>
            <a:xfrm>
              <a:off x="4222229" y="5891212"/>
              <a:ext cx="2819400" cy="533400"/>
              <a:chOff x="4228579" y="6324600"/>
              <a:chExt cx="2819400" cy="533400"/>
            </a:xfrm>
          </p:grpSpPr>
          <p:sp>
            <p:nvSpPr>
              <p:cNvPr id="40" name="TextBox 39"/>
              <p:cNvSpPr txBox="1"/>
              <p:nvPr/>
            </p:nvSpPr>
            <p:spPr>
              <a:xfrm>
                <a:off x="4419600" y="6488668"/>
                <a:ext cx="172515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            This is </a:t>
                </a:r>
                <a:r>
                  <a:rPr lang="en-US" i="1" dirty="0" smtClean="0">
                    <a:solidFill>
                      <a:srgbClr val="FF0000"/>
                    </a:solidFill>
                  </a:rPr>
                  <a:t>W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!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1" name="Left Brace 40"/>
              <p:cNvSpPr/>
              <p:nvPr/>
            </p:nvSpPr>
            <p:spPr>
              <a:xfrm rot="16200000">
                <a:off x="5523978" y="5029201"/>
                <a:ext cx="228601" cy="2819400"/>
              </a:xfrm>
              <a:prstGeom prst="leftBrac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aphicFrame>
          <p:nvGraphicFramePr>
            <p:cNvPr id="10251" name="Object 11"/>
            <p:cNvGraphicFramePr>
              <a:graphicFrameLocks noChangeAspect="1"/>
            </p:cNvGraphicFramePr>
            <p:nvPr/>
          </p:nvGraphicFramePr>
          <p:xfrm>
            <a:off x="954088" y="5410200"/>
            <a:ext cx="6361112" cy="569912"/>
          </p:xfrm>
          <a:graphic>
            <a:graphicData uri="http://schemas.openxmlformats.org/presentationml/2006/ole">
              <p:oleObj spid="_x0000_s10251" name="Equation" r:id="rId9" imgW="255240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13778" y="812104"/>
            <a:ext cx="8534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Definition:</a:t>
            </a:r>
            <a:r>
              <a:rPr lang="en-US" sz="3200" b="1" dirty="0" smtClean="0"/>
              <a:t>  </a:t>
            </a:r>
            <a:br>
              <a:rPr lang="en-US" sz="3200" b="1" dirty="0" smtClean="0"/>
            </a:br>
            <a:r>
              <a:rPr lang="en-US" sz="3200" dirty="0" smtClean="0"/>
              <a:t>Given </a:t>
            </a:r>
            <a:r>
              <a:rPr lang="en-US" sz="3200" dirty="0"/>
              <a:t>an </a:t>
            </a:r>
            <a:r>
              <a:rPr lang="en-US" sz="3200" dirty="0" smtClean="0"/>
              <a:t>ideal   </a:t>
            </a:r>
          </a:p>
          <a:p>
            <a:r>
              <a:rPr lang="en-US" sz="3200" dirty="0" smtClean="0"/>
              <a:t>the</a:t>
            </a:r>
            <a:r>
              <a:rPr lang="en-US" sz="3200" b="1" dirty="0" smtClean="0"/>
              <a:t> </a:t>
            </a:r>
            <a:r>
              <a:rPr lang="en-US" sz="3200" b="1" i="1" dirty="0" err="1"/>
              <a:t>j</a:t>
            </a:r>
            <a:r>
              <a:rPr lang="en-US" sz="3200" b="1" baseline="30000" dirty="0" err="1"/>
              <a:t>th</a:t>
            </a:r>
            <a:r>
              <a:rPr lang="en-US" sz="3200" b="1" dirty="0"/>
              <a:t> elimination ideal</a:t>
            </a:r>
            <a:r>
              <a:rPr lang="en-US" sz="3200" dirty="0"/>
              <a:t> is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0"/>
            <a:ext cx="8534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>
                <a:solidFill>
                  <a:schemeClr val="bg1"/>
                </a:solidFill>
              </a:rPr>
              <a:t>Recall from last lesson...</a:t>
            </a:r>
            <a:endParaRPr lang="en-US" sz="4400" dirty="0">
              <a:solidFill>
                <a:schemeClr val="bg1"/>
              </a:solidFill>
            </a:endParaRP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629422" y="1313780"/>
          <a:ext cx="4876800" cy="617316"/>
        </p:xfrm>
        <a:graphic>
          <a:graphicData uri="http://schemas.openxmlformats.org/presentationml/2006/ole">
            <p:oleObj spid="_x0000_s5123" name="Equation" r:id="rId3" imgW="2006280" imgH="253800" progId="Equation.3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063750" y="2452688"/>
          <a:ext cx="3797300" cy="585787"/>
        </p:xfrm>
        <a:graphic>
          <a:graphicData uri="http://schemas.openxmlformats.org/presentationml/2006/ole">
            <p:oleObj spid="_x0000_s5124" name="Equation" r:id="rId4" imgW="1562040" imgH="241200" progId="Equation.3">
              <p:embed/>
            </p:oleObj>
          </a:graphicData>
        </a:graphic>
      </p:graphicFrame>
      <p:sp>
        <p:nvSpPr>
          <p:cNvPr id="10" name="Rectangle 9"/>
          <p:cNvSpPr/>
          <p:nvPr/>
        </p:nvSpPr>
        <p:spPr>
          <a:xfrm>
            <a:off x="76200" y="838200"/>
            <a:ext cx="8991600" cy="2210844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76200" y="3200400"/>
            <a:ext cx="8991600" cy="1295400"/>
            <a:chOff x="76200" y="3200400"/>
            <a:chExt cx="8991600" cy="1295400"/>
          </a:xfrm>
        </p:grpSpPr>
        <p:sp>
          <p:nvSpPr>
            <p:cNvPr id="11" name="TextBox 10"/>
            <p:cNvSpPr txBox="1"/>
            <p:nvPr/>
          </p:nvSpPr>
          <p:spPr>
            <a:xfrm>
              <a:off x="113778" y="3200400"/>
              <a:ext cx="853440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600" b="1" dirty="0" smtClean="0">
                  <a:solidFill>
                    <a:srgbClr val="FF0000"/>
                  </a:solidFill>
                </a:rPr>
                <a:t>Definition:</a:t>
              </a:r>
              <a:r>
                <a:rPr lang="en-US" sz="3200" b="1" dirty="0" smtClean="0"/>
                <a:t>  </a:t>
              </a:r>
              <a:br>
                <a:rPr lang="en-US" sz="3200" b="1" dirty="0" smtClean="0"/>
              </a:br>
              <a:r>
                <a:rPr lang="en-US" sz="3200" dirty="0" smtClean="0"/>
                <a:t>The </a:t>
              </a:r>
              <a:r>
                <a:rPr lang="en-US" sz="3200" b="1" dirty="0" smtClean="0"/>
                <a:t>variety of partial solutions </a:t>
              </a:r>
              <a:r>
                <a:rPr lang="en-US" sz="3200" dirty="0" smtClean="0"/>
                <a:t>is                     . </a:t>
              </a:r>
              <a:endParaRPr lang="en-US" sz="3200" dirty="0"/>
            </a:p>
          </p:txBody>
        </p:sp>
        <p:graphicFrame>
          <p:nvGraphicFramePr>
            <p:cNvPr id="13" name="Object 4"/>
            <p:cNvGraphicFramePr>
              <a:graphicFrameLocks noChangeAspect="1"/>
            </p:cNvGraphicFramePr>
            <p:nvPr/>
          </p:nvGraphicFramePr>
          <p:xfrm>
            <a:off x="5741096" y="3746326"/>
            <a:ext cx="1976437" cy="615950"/>
          </p:xfrm>
          <a:graphic>
            <a:graphicData uri="http://schemas.openxmlformats.org/presentationml/2006/ole">
              <p:oleObj spid="_x0000_s5126" name="Equation" r:id="rId5" imgW="812520" imgH="253800" progId="Equation.3">
                <p:embed/>
              </p:oleObj>
            </a:graphicData>
          </a:graphic>
        </p:graphicFrame>
        <p:sp>
          <p:nvSpPr>
            <p:cNvPr id="14" name="Rectangle 13"/>
            <p:cNvSpPr/>
            <p:nvPr/>
          </p:nvSpPr>
          <p:spPr>
            <a:xfrm>
              <a:off x="76200" y="3226496"/>
              <a:ext cx="8991600" cy="1269304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28600" y="4876800"/>
            <a:ext cx="8763000" cy="1569660"/>
            <a:chOff x="228600" y="4876800"/>
            <a:chExt cx="8763000" cy="1569660"/>
          </a:xfrm>
        </p:grpSpPr>
        <p:grpSp>
          <p:nvGrpSpPr>
            <p:cNvPr id="16" name="Group 15"/>
            <p:cNvGrpSpPr/>
            <p:nvPr/>
          </p:nvGrpSpPr>
          <p:grpSpPr>
            <a:xfrm>
              <a:off x="228600" y="4876800"/>
              <a:ext cx="8763000" cy="1569660"/>
              <a:chOff x="152400" y="4953000"/>
              <a:chExt cx="8763000" cy="1569660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152400" y="4953000"/>
                <a:ext cx="8763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Question  </a:t>
                </a:r>
                <a:r>
                  <a:rPr lang="en-US" sz="3200" dirty="0" smtClean="0"/>
                  <a:t>How does the variety of partial solutions </a:t>
                </a:r>
                <a:br>
                  <a:rPr lang="en-US" sz="3200" dirty="0" smtClean="0"/>
                </a:br>
                <a:r>
                  <a:rPr lang="en-US" sz="3200" dirty="0" smtClean="0"/>
                  <a:t>                     relate to the original variety                   ? </a:t>
                </a:r>
                <a:br>
                  <a:rPr lang="en-US" sz="3200" dirty="0" smtClean="0"/>
                </a:br>
                <a:endParaRPr lang="en-US" sz="3200" dirty="0"/>
              </a:p>
            </p:txBody>
          </p:sp>
          <p:graphicFrame>
            <p:nvGraphicFramePr>
              <p:cNvPr id="5127" name="Object 7"/>
              <p:cNvGraphicFramePr>
                <a:graphicFrameLocks noChangeAspect="1"/>
              </p:cNvGraphicFramePr>
              <p:nvPr/>
            </p:nvGraphicFramePr>
            <p:xfrm>
              <a:off x="6814072" y="5422726"/>
              <a:ext cx="1758950" cy="606594"/>
            </p:xfrm>
            <a:graphic>
              <a:graphicData uri="http://schemas.openxmlformats.org/presentationml/2006/ole">
                <p:oleObj spid="_x0000_s5127" name="Equation" r:id="rId6" imgW="660240" imgH="228600" progId="Equation.3">
                  <p:embed/>
                </p:oleObj>
              </a:graphicData>
            </a:graphic>
          </p:graphicFrame>
        </p:grpSp>
        <p:graphicFrame>
          <p:nvGraphicFramePr>
            <p:cNvPr id="18" name="Object 4"/>
            <p:cNvGraphicFramePr>
              <a:graphicFrameLocks noChangeAspect="1"/>
            </p:cNvGraphicFramePr>
            <p:nvPr/>
          </p:nvGraphicFramePr>
          <p:xfrm>
            <a:off x="265134" y="5346526"/>
            <a:ext cx="1976437" cy="615950"/>
          </p:xfrm>
          <a:graphic>
            <a:graphicData uri="http://schemas.openxmlformats.org/presentationml/2006/ole">
              <p:oleObj spid="_x0000_s5128" name="Equation" r:id="rId7" imgW="812520" imgH="2538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Geometric Interpretation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1027" name="Equation" r:id="rId3" imgW="0" imgH="0" progId="Equation.3">
              <p:embed/>
            </p:oleObj>
          </a:graphicData>
        </a:graphic>
      </p:graphicFrame>
      <p:grpSp>
        <p:nvGrpSpPr>
          <p:cNvPr id="22" name="Group 21"/>
          <p:cNvGrpSpPr/>
          <p:nvPr/>
        </p:nvGrpSpPr>
        <p:grpSpPr>
          <a:xfrm>
            <a:off x="152400" y="685800"/>
            <a:ext cx="8653463" cy="1066800"/>
            <a:chOff x="152400" y="806068"/>
            <a:chExt cx="8653463" cy="1066800"/>
          </a:xfrm>
        </p:grpSpPr>
        <p:sp>
          <p:nvSpPr>
            <p:cNvPr id="6" name="TextBox 5"/>
            <p:cNvSpPr txBox="1"/>
            <p:nvPr/>
          </p:nvSpPr>
          <p:spPr>
            <a:xfrm>
              <a:off x="152400" y="806068"/>
              <a:ext cx="853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 elimination, we are interested in the set </a:t>
              </a:r>
              <a:endParaRPr lang="en-US" sz="2800" dirty="0"/>
            </a:p>
          </p:txBody>
        </p:sp>
        <p:graphicFrame>
          <p:nvGraphicFramePr>
            <p:cNvPr id="8" name="Object 7"/>
            <p:cNvGraphicFramePr>
              <a:graphicFrameLocks noChangeAspect="1"/>
            </p:cNvGraphicFramePr>
            <p:nvPr/>
          </p:nvGraphicFramePr>
          <p:xfrm>
            <a:off x="217488" y="1353756"/>
            <a:ext cx="8588375" cy="519112"/>
          </p:xfrm>
          <a:graphic>
            <a:graphicData uri="http://schemas.openxmlformats.org/presentationml/2006/ole">
              <p:oleObj spid="_x0000_s1028" name="Equation" r:id="rId4" imgW="3784320" imgH="228600" progId="Equation.3">
                <p:embed/>
              </p:oleObj>
            </a:graphicData>
          </a:graphic>
        </p:graphicFrame>
      </p:grpSp>
      <p:grpSp>
        <p:nvGrpSpPr>
          <p:cNvPr id="23" name="Group 22"/>
          <p:cNvGrpSpPr/>
          <p:nvPr/>
        </p:nvGrpSpPr>
        <p:grpSpPr>
          <a:xfrm>
            <a:off x="152400" y="2286000"/>
            <a:ext cx="8534400" cy="976313"/>
            <a:chOff x="152400" y="2133600"/>
            <a:chExt cx="8534400" cy="976313"/>
          </a:xfrm>
        </p:grpSpPr>
        <p:sp>
          <p:nvSpPr>
            <p:cNvPr id="9" name="TextBox 8"/>
            <p:cNvSpPr txBox="1"/>
            <p:nvPr/>
          </p:nvSpPr>
          <p:spPr>
            <a:xfrm>
              <a:off x="152400" y="2133600"/>
              <a:ext cx="85344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This set is the projection of                             onto the coordinate plane defined by  </a:t>
              </a:r>
              <a:endParaRPr lang="en-US" sz="2800" dirty="0"/>
            </a:p>
          </p:txBody>
        </p:sp>
        <p:graphicFrame>
          <p:nvGraphicFramePr>
            <p:cNvPr id="1029" name="Object 5"/>
            <p:cNvGraphicFramePr>
              <a:graphicFrameLocks noChangeAspect="1"/>
            </p:cNvGraphicFramePr>
            <p:nvPr/>
          </p:nvGraphicFramePr>
          <p:xfrm>
            <a:off x="4252913" y="2155825"/>
            <a:ext cx="2190750" cy="519113"/>
          </p:xfrm>
          <a:graphic>
            <a:graphicData uri="http://schemas.openxmlformats.org/presentationml/2006/ole">
              <p:oleObj spid="_x0000_s1029" name="Equation" r:id="rId5" imgW="965160" imgH="228600" progId="Equation.3">
                <p:embed/>
              </p:oleObj>
            </a:graphicData>
          </a:graphic>
        </p:graphicFrame>
        <p:graphicFrame>
          <p:nvGraphicFramePr>
            <p:cNvPr id="1030" name="Object 6"/>
            <p:cNvGraphicFramePr>
              <a:graphicFrameLocks noChangeAspect="1"/>
            </p:cNvGraphicFramePr>
            <p:nvPr/>
          </p:nvGraphicFramePr>
          <p:xfrm>
            <a:off x="4354417" y="2590800"/>
            <a:ext cx="2913063" cy="519113"/>
          </p:xfrm>
          <a:graphic>
            <a:graphicData uri="http://schemas.openxmlformats.org/presentationml/2006/ole">
              <p:oleObj spid="_x0000_s1030" name="Equation" r:id="rId6" imgW="1282680" imgH="228600" progId="Equation.3">
                <p:embed/>
              </p:oleObj>
            </a:graphicData>
          </a:graphic>
        </p:graphicFrame>
      </p:grpSp>
      <p:grpSp>
        <p:nvGrpSpPr>
          <p:cNvPr id="24" name="Group 23"/>
          <p:cNvGrpSpPr/>
          <p:nvPr/>
        </p:nvGrpSpPr>
        <p:grpSpPr>
          <a:xfrm>
            <a:off x="152400" y="3236893"/>
            <a:ext cx="8534400" cy="1563707"/>
            <a:chOff x="152400" y="3389293"/>
            <a:chExt cx="8534400" cy="1563707"/>
          </a:xfrm>
        </p:grpSpPr>
        <p:sp>
          <p:nvSpPr>
            <p:cNvPr id="12" name="TextBox 11"/>
            <p:cNvSpPr txBox="1"/>
            <p:nvPr/>
          </p:nvSpPr>
          <p:spPr>
            <a:xfrm>
              <a:off x="1676400" y="3897217"/>
              <a:ext cx="480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err="1">
                  <a:latin typeface="Mathematica7" pitchFamily="2" charset="2"/>
                </a:rPr>
                <a:t>C</a:t>
              </a:r>
              <a:r>
                <a:rPr lang="en-US" sz="3200" i="1" baseline="30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3200" i="1" baseline="300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        </a:t>
              </a:r>
              <a:r>
                <a:rPr lang="en-US" sz="3200" dirty="0" err="1" smtClean="0">
                  <a:latin typeface="Mathematica7" pitchFamily="2" charset="2"/>
                </a:rPr>
                <a:t>C</a:t>
              </a:r>
              <a:r>
                <a:rPr lang="en-US" sz="3200" i="1" baseline="30000" dirty="0" err="1" smtClean="0">
                  <a:latin typeface="Times New Roman" pitchFamily="18" charset="0"/>
                  <a:cs typeface="Times New Roman" pitchFamily="18" charset="0"/>
                </a:rPr>
                <a:t>n</a:t>
              </a:r>
              <a:r>
                <a:rPr lang="en-US" sz="3200" i="1" baseline="30000" dirty="0" smtClean="0">
                  <a:latin typeface="Times New Roman" pitchFamily="18" charset="0"/>
                  <a:cs typeface="Times New Roman" pitchFamily="18" charset="0"/>
                </a:rPr>
                <a:t>-k</a:t>
              </a:r>
              <a:endParaRPr lang="en-US" sz="3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31" name="Object 7"/>
            <p:cNvGraphicFramePr>
              <a:graphicFrameLocks noChangeAspect="1"/>
            </p:cNvGraphicFramePr>
            <p:nvPr/>
          </p:nvGraphicFramePr>
          <p:xfrm>
            <a:off x="914400" y="3886200"/>
            <a:ext cx="652011" cy="587349"/>
          </p:xfrm>
          <a:graphic>
            <a:graphicData uri="http://schemas.openxmlformats.org/presentationml/2006/ole">
              <p:oleObj spid="_x0000_s1031" name="Equation" r:id="rId7" imgW="253800" imgH="228600" progId="Equation.3">
                <p:embed/>
              </p:oleObj>
            </a:graphicData>
          </a:graphic>
        </p:graphicFrame>
        <p:sp>
          <p:nvSpPr>
            <p:cNvPr id="14" name="TextBox 13"/>
            <p:cNvSpPr txBox="1"/>
            <p:nvPr/>
          </p:nvSpPr>
          <p:spPr>
            <a:xfrm>
              <a:off x="152400" y="3389293"/>
              <a:ext cx="8534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Denote the projection map by </a:t>
              </a:r>
              <a:endParaRPr lang="en-US" sz="2800" dirty="0"/>
            </a:p>
          </p:txBody>
        </p:sp>
        <p:graphicFrame>
          <p:nvGraphicFramePr>
            <p:cNvPr id="1032" name="Object 8"/>
            <p:cNvGraphicFramePr>
              <a:graphicFrameLocks noChangeAspect="1"/>
            </p:cNvGraphicFramePr>
            <p:nvPr/>
          </p:nvGraphicFramePr>
          <p:xfrm>
            <a:off x="2286000" y="4038600"/>
            <a:ext cx="385102" cy="282575"/>
          </p:xfrm>
          <a:graphic>
            <a:graphicData uri="http://schemas.openxmlformats.org/presentationml/2006/ole">
              <p:oleObj spid="_x0000_s1032" name="Equation" r:id="rId8" imgW="190440" imgH="139680" progId="Equation.3">
                <p:embed/>
              </p:oleObj>
            </a:graphicData>
          </a:graphic>
        </p:graphicFrame>
        <p:graphicFrame>
          <p:nvGraphicFramePr>
            <p:cNvPr id="1033" name="Object 9"/>
            <p:cNvGraphicFramePr>
              <a:graphicFrameLocks noChangeAspect="1"/>
            </p:cNvGraphicFramePr>
            <p:nvPr/>
          </p:nvGraphicFramePr>
          <p:xfrm>
            <a:off x="1822450" y="4465211"/>
            <a:ext cx="3359150" cy="487789"/>
          </p:xfrm>
          <a:graphic>
            <a:graphicData uri="http://schemas.openxmlformats.org/presentationml/2006/ole">
              <p:oleObj spid="_x0000_s1033" name="Equation" r:id="rId9" imgW="1574640" imgH="228600" progId="Equation.3">
                <p:embed/>
              </p:oleObj>
            </a:graphicData>
          </a:graphic>
        </p:graphicFrame>
      </p:grpSp>
      <p:grpSp>
        <p:nvGrpSpPr>
          <p:cNvPr id="27" name="Group 26"/>
          <p:cNvGrpSpPr/>
          <p:nvPr/>
        </p:nvGrpSpPr>
        <p:grpSpPr>
          <a:xfrm>
            <a:off x="228600" y="4876800"/>
            <a:ext cx="8686800" cy="1828800"/>
            <a:chOff x="228600" y="4800600"/>
            <a:chExt cx="8686800" cy="1828800"/>
          </a:xfrm>
        </p:grpSpPr>
        <p:grpSp>
          <p:nvGrpSpPr>
            <p:cNvPr id="25" name="Group 24"/>
            <p:cNvGrpSpPr/>
            <p:nvPr/>
          </p:nvGrpSpPr>
          <p:grpSpPr>
            <a:xfrm>
              <a:off x="304800" y="4876800"/>
              <a:ext cx="8534400" cy="1676400"/>
              <a:chOff x="0" y="5029200"/>
              <a:chExt cx="8534400" cy="1676400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0" y="5029200"/>
                <a:ext cx="8534400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b="1" dirty="0" smtClean="0"/>
                  <a:t>Claim:  </a:t>
                </a:r>
                <a:r>
                  <a:rPr lang="en-US" sz="3200" dirty="0" smtClean="0"/>
                  <a:t>Let </a:t>
                </a:r>
                <a:br>
                  <a:rPr lang="en-US" sz="3200" dirty="0" smtClean="0"/>
                </a:br>
                <a:r>
                  <a:rPr lang="en-US" sz="3200" dirty="0" smtClean="0"/>
                  <a:t>be the </a:t>
                </a:r>
                <a:r>
                  <a:rPr lang="en-US" sz="3200" i="1" dirty="0" err="1" smtClean="0">
                    <a:latin typeface="Times New Roman" pitchFamily="18" charset="0"/>
                    <a:cs typeface="Times New Roman" pitchFamily="18" charset="0"/>
                  </a:rPr>
                  <a:t>k</a:t>
                </a:r>
                <a:r>
                  <a:rPr lang="en-US" sz="3200" baseline="30000" dirty="0" err="1" smtClean="0"/>
                  <a:t>th</a:t>
                </a:r>
                <a:r>
                  <a:rPr lang="en-US" sz="3200" dirty="0" smtClean="0"/>
                  <a:t> elimination ideal of </a:t>
                </a:r>
                <a:r>
                  <a:rPr lang="en-US" sz="3200" i="1" dirty="0" smtClean="0">
                    <a:latin typeface="Times New Roman" pitchFamily="18" charset="0"/>
                    <a:cs typeface="Times New Roman" pitchFamily="18" charset="0"/>
                  </a:rPr>
                  <a:t>I</a:t>
                </a:r>
                <a:r>
                  <a:rPr lang="en-US" sz="3200" dirty="0" smtClean="0"/>
                  <a:t>.  Then </a:t>
                </a:r>
                <a:endParaRPr lang="en-US" sz="3200" dirty="0"/>
              </a:p>
            </p:txBody>
          </p:sp>
          <p:graphicFrame>
            <p:nvGraphicFramePr>
              <p:cNvPr id="1034" name="Object 10"/>
              <p:cNvGraphicFramePr>
                <a:graphicFrameLocks noChangeAspect="1"/>
              </p:cNvGraphicFramePr>
              <p:nvPr/>
            </p:nvGraphicFramePr>
            <p:xfrm>
              <a:off x="3200400" y="6118225"/>
              <a:ext cx="2901950" cy="587375"/>
            </p:xfrm>
            <a:graphic>
              <a:graphicData uri="http://schemas.openxmlformats.org/presentationml/2006/ole">
                <p:oleObj spid="_x0000_s1034" name="Equation" r:id="rId10" imgW="1130040" imgH="228600" progId="Equation.3">
                  <p:embed/>
                </p:oleObj>
              </a:graphicData>
            </a:graphic>
          </p:graphicFrame>
          <p:graphicFrame>
            <p:nvGraphicFramePr>
              <p:cNvPr id="1035" name="Object 11"/>
              <p:cNvGraphicFramePr>
                <a:graphicFrameLocks noChangeAspect="1"/>
              </p:cNvGraphicFramePr>
              <p:nvPr/>
            </p:nvGraphicFramePr>
            <p:xfrm>
              <a:off x="2003425" y="5073554"/>
              <a:ext cx="2797175" cy="576263"/>
            </p:xfrm>
            <a:graphic>
              <a:graphicData uri="http://schemas.openxmlformats.org/presentationml/2006/ole">
                <p:oleObj spid="_x0000_s1035" name="Equation" r:id="rId11" imgW="1231560" imgH="253800" progId="Equation.3">
                  <p:embed/>
                </p:oleObj>
              </a:graphicData>
            </a:graphic>
          </p:graphicFrame>
          <p:sp>
            <p:nvSpPr>
              <p:cNvPr id="20" name="TextBox 19"/>
              <p:cNvSpPr txBox="1"/>
              <p:nvPr/>
            </p:nvSpPr>
            <p:spPr>
              <a:xfrm>
                <a:off x="4810698" y="5065042"/>
                <a:ext cx="9144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 smtClean="0">
                    <a:latin typeface="Mathematica7" pitchFamily="2" charset="2"/>
                  </a:rPr>
                  <a:t>C</a:t>
                </a:r>
                <a:endParaRPr lang="en-US" sz="3200" i="1" baseline="30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graphicFrame>
            <p:nvGraphicFramePr>
              <p:cNvPr id="1036" name="Object 12"/>
              <p:cNvGraphicFramePr>
                <a:graphicFrameLocks noChangeAspect="1"/>
              </p:cNvGraphicFramePr>
              <p:nvPr/>
            </p:nvGraphicFramePr>
            <p:xfrm>
              <a:off x="5181600" y="5062251"/>
              <a:ext cx="1754937" cy="563563"/>
            </p:xfrm>
            <a:graphic>
              <a:graphicData uri="http://schemas.openxmlformats.org/presentationml/2006/ole">
                <p:oleObj spid="_x0000_s1036" name="Equation" r:id="rId12" imgW="711000" imgH="228600" progId="Equation.3">
                  <p:embed/>
                </p:oleObj>
              </a:graphicData>
            </a:graphic>
          </p:graphicFrame>
        </p:grpSp>
        <p:sp>
          <p:nvSpPr>
            <p:cNvPr id="26" name="Rectangle 25"/>
            <p:cNvSpPr/>
            <p:nvPr/>
          </p:nvSpPr>
          <p:spPr>
            <a:xfrm>
              <a:off x="228600" y="4800600"/>
              <a:ext cx="8686800" cy="18288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76200" y="1748135"/>
            <a:ext cx="8534400" cy="461665"/>
            <a:chOff x="228600" y="1752600"/>
            <a:chExt cx="8534400" cy="461665"/>
          </a:xfrm>
        </p:grpSpPr>
        <p:graphicFrame>
          <p:nvGraphicFramePr>
            <p:cNvPr id="29" name="Object 28"/>
            <p:cNvGraphicFramePr>
              <a:graphicFrameLocks noChangeAspect="1"/>
            </p:cNvGraphicFramePr>
            <p:nvPr/>
          </p:nvGraphicFramePr>
          <p:xfrm>
            <a:off x="3974926" y="1790700"/>
            <a:ext cx="1932517" cy="419100"/>
          </p:xfrm>
          <a:graphic>
            <a:graphicData uri="http://schemas.openxmlformats.org/presentationml/2006/ole">
              <p:oleObj spid="_x0000_s1038" name="Equation" r:id="rId13" imgW="1054080" imgH="228600" progId="Equation.3">
                <p:embed/>
              </p:oleObj>
            </a:graphicData>
          </a:graphic>
        </p:graphicFrame>
        <p:sp>
          <p:nvSpPr>
            <p:cNvPr id="30" name="TextBox 29"/>
            <p:cNvSpPr txBox="1"/>
            <p:nvPr/>
          </p:nvSpPr>
          <p:spPr>
            <a:xfrm>
              <a:off x="228600" y="1752600"/>
              <a:ext cx="85344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 smtClean="0"/>
                <a:t>(where                              )</a:t>
              </a:r>
              <a:endParaRPr lang="en-US" sz="2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Geometric Interpretation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2050" name="Equation" r:id="rId3" imgW="0" imgH="0" progId="Equation.3">
              <p:embed/>
            </p:oleObj>
          </a:graphicData>
        </a:graphic>
      </p:graphicFrame>
      <p:grpSp>
        <p:nvGrpSpPr>
          <p:cNvPr id="11" name="Group 24"/>
          <p:cNvGrpSpPr/>
          <p:nvPr/>
        </p:nvGrpSpPr>
        <p:grpSpPr>
          <a:xfrm>
            <a:off x="228600" y="838200"/>
            <a:ext cx="8534400" cy="1676400"/>
            <a:chOff x="0" y="5029200"/>
            <a:chExt cx="8534400" cy="1676400"/>
          </a:xfrm>
        </p:grpSpPr>
        <p:sp>
          <p:nvSpPr>
            <p:cNvPr id="17" name="TextBox 16"/>
            <p:cNvSpPr txBox="1"/>
            <p:nvPr/>
          </p:nvSpPr>
          <p:spPr>
            <a:xfrm>
              <a:off x="0" y="5029200"/>
              <a:ext cx="8534400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 smtClean="0"/>
                <a:t>Claim:  </a:t>
              </a:r>
              <a:r>
                <a:rPr lang="en-US" sz="3200" dirty="0" smtClean="0"/>
                <a:t>Let </a:t>
              </a:r>
              <a:br>
                <a:rPr lang="en-US" sz="3200" dirty="0" smtClean="0"/>
              </a:br>
              <a:r>
                <a:rPr lang="en-US" sz="3200" dirty="0" smtClean="0"/>
                <a:t>be the </a:t>
              </a:r>
              <a:r>
                <a:rPr lang="en-US" sz="3200" i="1" dirty="0" err="1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3200" baseline="30000" dirty="0" err="1" smtClean="0"/>
                <a:t>th</a:t>
              </a:r>
              <a:r>
                <a:rPr lang="en-US" sz="3200" dirty="0" smtClean="0"/>
                <a:t> elimination ideal of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3200" dirty="0" smtClean="0"/>
                <a:t>.  Then </a:t>
              </a:r>
              <a:endParaRPr lang="en-US" sz="3200" dirty="0"/>
            </a:p>
          </p:txBody>
        </p:sp>
        <p:graphicFrame>
          <p:nvGraphicFramePr>
            <p:cNvPr id="1034" name="Object 10"/>
            <p:cNvGraphicFramePr>
              <a:graphicFrameLocks noChangeAspect="1"/>
            </p:cNvGraphicFramePr>
            <p:nvPr/>
          </p:nvGraphicFramePr>
          <p:xfrm>
            <a:off x="3200400" y="6118225"/>
            <a:ext cx="2901950" cy="587375"/>
          </p:xfrm>
          <a:graphic>
            <a:graphicData uri="http://schemas.openxmlformats.org/presentationml/2006/ole">
              <p:oleObj spid="_x0000_s2057" name="Equation" r:id="rId4" imgW="1130040" imgH="228600" progId="Equation.3">
                <p:embed/>
              </p:oleObj>
            </a:graphicData>
          </a:graphic>
        </p:graphicFrame>
        <p:graphicFrame>
          <p:nvGraphicFramePr>
            <p:cNvPr id="1035" name="Object 11"/>
            <p:cNvGraphicFramePr>
              <a:graphicFrameLocks noChangeAspect="1"/>
            </p:cNvGraphicFramePr>
            <p:nvPr/>
          </p:nvGraphicFramePr>
          <p:xfrm>
            <a:off x="2003425" y="5073554"/>
            <a:ext cx="2797175" cy="576263"/>
          </p:xfrm>
          <a:graphic>
            <a:graphicData uri="http://schemas.openxmlformats.org/presentationml/2006/ole">
              <p:oleObj spid="_x0000_s2058" name="Equation" r:id="rId5" imgW="1231560" imgH="253800" progId="Equation.3">
                <p:embed/>
              </p:oleObj>
            </a:graphicData>
          </a:graphic>
        </p:graphicFrame>
        <p:sp>
          <p:nvSpPr>
            <p:cNvPr id="20" name="TextBox 19"/>
            <p:cNvSpPr txBox="1"/>
            <p:nvPr/>
          </p:nvSpPr>
          <p:spPr>
            <a:xfrm>
              <a:off x="4810698" y="5065042"/>
              <a:ext cx="91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Mathematica7" pitchFamily="2" charset="2"/>
                </a:rPr>
                <a:t>C</a:t>
              </a:r>
              <a:endParaRPr lang="en-US" sz="3200" i="1" baseline="30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036" name="Object 12"/>
            <p:cNvGraphicFramePr>
              <a:graphicFrameLocks noChangeAspect="1"/>
            </p:cNvGraphicFramePr>
            <p:nvPr/>
          </p:nvGraphicFramePr>
          <p:xfrm>
            <a:off x="5181600" y="5062251"/>
            <a:ext cx="1754937" cy="563563"/>
          </p:xfrm>
          <a:graphic>
            <a:graphicData uri="http://schemas.openxmlformats.org/presentationml/2006/ole">
              <p:oleObj spid="_x0000_s2059" name="Equation" r:id="rId6" imgW="711000" imgH="228600" progId="Equation.3">
                <p:embed/>
              </p:oleObj>
            </a:graphicData>
          </a:graphic>
        </p:graphicFrame>
      </p:grpSp>
      <p:sp>
        <p:nvSpPr>
          <p:cNvPr id="26" name="Rectangle 25"/>
          <p:cNvSpPr/>
          <p:nvPr/>
        </p:nvSpPr>
        <p:spPr>
          <a:xfrm>
            <a:off x="152400" y="838200"/>
            <a:ext cx="8686800" cy="16764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28600" y="2557749"/>
            <a:ext cx="8534400" cy="620617"/>
            <a:chOff x="228600" y="2971800"/>
            <a:chExt cx="8534400" cy="620617"/>
          </a:xfrm>
        </p:grpSpPr>
        <p:sp>
          <p:nvSpPr>
            <p:cNvPr id="25" name="TextBox 24"/>
            <p:cNvSpPr txBox="1"/>
            <p:nvPr/>
          </p:nvSpPr>
          <p:spPr>
            <a:xfrm>
              <a:off x="228600" y="2971800"/>
              <a:ext cx="853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i="1" dirty="0" smtClean="0"/>
                <a:t>Proof</a:t>
              </a:r>
              <a:r>
                <a:rPr lang="en-US" sz="3200" b="1" dirty="0" smtClean="0"/>
                <a:t>:  </a:t>
              </a:r>
              <a:r>
                <a:rPr lang="en-US" sz="3200" dirty="0" smtClean="0"/>
                <a:t>Let                                                          . </a:t>
              </a:r>
              <a:endParaRPr lang="en-US" sz="3200" dirty="0"/>
            </a:p>
          </p:txBody>
        </p:sp>
        <p:graphicFrame>
          <p:nvGraphicFramePr>
            <p:cNvPr id="27" name="Object 9"/>
            <p:cNvGraphicFramePr>
              <a:graphicFrameLocks noChangeAspect="1"/>
            </p:cNvGraphicFramePr>
            <p:nvPr/>
          </p:nvGraphicFramePr>
          <p:xfrm>
            <a:off x="2133600" y="2982817"/>
            <a:ext cx="5285846" cy="609600"/>
          </p:xfrm>
          <a:graphic>
            <a:graphicData uri="http://schemas.openxmlformats.org/presentationml/2006/ole">
              <p:oleObj spid="_x0000_s2060" name="Equation" r:id="rId7" imgW="1981080" imgH="228600" progId="Equation.3">
                <p:embed/>
              </p:oleObj>
            </a:graphicData>
          </a:graphic>
        </p:graphicFrame>
      </p:grpSp>
      <p:grpSp>
        <p:nvGrpSpPr>
          <p:cNvPr id="30" name="Group 29"/>
          <p:cNvGrpSpPr/>
          <p:nvPr/>
        </p:nvGrpSpPr>
        <p:grpSpPr>
          <a:xfrm>
            <a:off x="228600" y="3167349"/>
            <a:ext cx="8534400" cy="1219200"/>
            <a:chOff x="228600" y="3581400"/>
            <a:chExt cx="8534400" cy="1219200"/>
          </a:xfrm>
        </p:grpSpPr>
        <p:sp>
          <p:nvSpPr>
            <p:cNvPr id="28" name="TextBox 27"/>
            <p:cNvSpPr txBox="1"/>
            <p:nvPr/>
          </p:nvSpPr>
          <p:spPr>
            <a:xfrm>
              <a:off x="228600" y="3581400"/>
              <a:ext cx="8534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Then there exists                     </a:t>
              </a:r>
              <a:r>
                <a:rPr lang="en-US" sz="3200" dirty="0" smtClean="0">
                  <a:latin typeface="Mathematica7" pitchFamily="2" charset="2"/>
                </a:rPr>
                <a:t>C</a:t>
              </a:r>
              <a:r>
                <a:rPr lang="en-US" sz="3200" dirty="0" smtClean="0"/>
                <a:t>  such that</a:t>
              </a:r>
              <a:endParaRPr lang="en-US" sz="3200" dirty="0"/>
            </a:p>
          </p:txBody>
        </p:sp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3243549" y="3581606"/>
            <a:ext cx="1752600" cy="630509"/>
          </p:xfrm>
          <a:graphic>
            <a:graphicData uri="http://schemas.openxmlformats.org/presentationml/2006/ole">
              <p:oleObj spid="_x0000_s2061" name="Equation" r:id="rId8" imgW="634680" imgH="228600" progId="Equation.3">
                <p:embed/>
              </p:oleObj>
            </a:graphicData>
          </a:graphic>
        </p:graphicFrame>
        <p:graphicFrame>
          <p:nvGraphicFramePr>
            <p:cNvPr id="2062" name="Object 14"/>
            <p:cNvGraphicFramePr>
              <a:graphicFrameLocks noChangeAspect="1"/>
            </p:cNvGraphicFramePr>
            <p:nvPr/>
          </p:nvGraphicFramePr>
          <p:xfrm>
            <a:off x="271463" y="4191000"/>
            <a:ext cx="3457575" cy="609600"/>
          </p:xfrm>
          <a:graphic>
            <a:graphicData uri="http://schemas.openxmlformats.org/presentationml/2006/ole">
              <p:oleObj spid="_x0000_s2062" name="Equation" r:id="rId9" imgW="1295280" imgH="228600" progId="Equation.3">
                <p:embed/>
              </p:oleObj>
            </a:graphicData>
          </a:graphic>
        </p:graphicFrame>
      </p:grpSp>
      <p:grpSp>
        <p:nvGrpSpPr>
          <p:cNvPr id="47" name="Group 46"/>
          <p:cNvGrpSpPr/>
          <p:nvPr/>
        </p:nvGrpSpPr>
        <p:grpSpPr>
          <a:xfrm>
            <a:off x="239616" y="4422391"/>
            <a:ext cx="8904384" cy="1237333"/>
            <a:chOff x="239616" y="4422391"/>
            <a:chExt cx="8904384" cy="1237333"/>
          </a:xfrm>
        </p:grpSpPr>
        <p:sp>
          <p:nvSpPr>
            <p:cNvPr id="32" name="TextBox 31"/>
            <p:cNvSpPr txBox="1"/>
            <p:nvPr/>
          </p:nvSpPr>
          <p:spPr>
            <a:xfrm>
              <a:off x="239616" y="4422391"/>
              <a:ext cx="89043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If               then     vanishes at                          because   </a:t>
              </a:r>
              <a:endParaRPr lang="en-US" sz="3200" dirty="0"/>
            </a:p>
          </p:txBody>
        </p:sp>
        <p:graphicFrame>
          <p:nvGraphicFramePr>
            <p:cNvPr id="33" name="Object 10"/>
            <p:cNvGraphicFramePr>
              <a:graphicFrameLocks noChangeAspect="1"/>
            </p:cNvGraphicFramePr>
            <p:nvPr/>
          </p:nvGraphicFramePr>
          <p:xfrm>
            <a:off x="633317" y="4441634"/>
            <a:ext cx="1206500" cy="587375"/>
          </p:xfrm>
          <a:graphic>
            <a:graphicData uri="http://schemas.openxmlformats.org/presentationml/2006/ole">
              <p:oleObj spid="_x0000_s2063" name="Equation" r:id="rId10" imgW="469800" imgH="228600" progId="Equation.3">
                <p:embed/>
              </p:oleObj>
            </a:graphicData>
          </a:graphic>
        </p:graphicFrame>
        <p:graphicFrame>
          <p:nvGraphicFramePr>
            <p:cNvPr id="2064" name="Object 16"/>
            <p:cNvGraphicFramePr>
              <a:graphicFrameLocks noChangeAspect="1"/>
            </p:cNvGraphicFramePr>
            <p:nvPr/>
          </p:nvGraphicFramePr>
          <p:xfrm>
            <a:off x="2700970" y="4495800"/>
            <a:ext cx="390525" cy="522288"/>
          </p:xfrm>
          <a:graphic>
            <a:graphicData uri="http://schemas.openxmlformats.org/presentationml/2006/ole">
              <p:oleObj spid="_x0000_s2064" name="Equation" r:id="rId11" imgW="152280" imgH="203040" progId="Equation.3">
                <p:embed/>
              </p:oleObj>
            </a:graphicData>
          </a:graphic>
        </p:graphicFrame>
        <p:graphicFrame>
          <p:nvGraphicFramePr>
            <p:cNvPr id="35" name="Object 14"/>
            <p:cNvGraphicFramePr>
              <a:graphicFrameLocks noChangeAspect="1"/>
            </p:cNvGraphicFramePr>
            <p:nvPr/>
          </p:nvGraphicFramePr>
          <p:xfrm>
            <a:off x="5090731" y="4430617"/>
            <a:ext cx="2203450" cy="609600"/>
          </p:xfrm>
          <a:graphic>
            <a:graphicData uri="http://schemas.openxmlformats.org/presentationml/2006/ole">
              <p:oleObj spid="_x0000_s2065" name="Equation" r:id="rId12" imgW="825480" imgH="228600" progId="Equation.3">
                <p:embed/>
              </p:oleObj>
            </a:graphicData>
          </a:graphic>
        </p:graphicFrame>
        <p:graphicFrame>
          <p:nvGraphicFramePr>
            <p:cNvPr id="2066" name="Object 18"/>
            <p:cNvGraphicFramePr>
              <a:graphicFrameLocks noChangeAspect="1"/>
            </p:cNvGraphicFramePr>
            <p:nvPr/>
          </p:nvGraphicFramePr>
          <p:xfrm>
            <a:off x="327025" y="5072349"/>
            <a:ext cx="1173163" cy="587375"/>
          </p:xfrm>
          <a:graphic>
            <a:graphicData uri="http://schemas.openxmlformats.org/presentationml/2006/ole">
              <p:oleObj spid="_x0000_s2066" name="Equation" r:id="rId13" imgW="457200" imgH="228600" progId="Equation.3">
                <p:embed/>
              </p:oleObj>
            </a:graphicData>
          </a:graphic>
        </p:graphicFrame>
      </p:grpSp>
      <p:grpSp>
        <p:nvGrpSpPr>
          <p:cNvPr id="48" name="Group 47"/>
          <p:cNvGrpSpPr/>
          <p:nvPr/>
        </p:nvGrpSpPr>
        <p:grpSpPr>
          <a:xfrm>
            <a:off x="1632331" y="5007166"/>
            <a:ext cx="7456584" cy="652558"/>
            <a:chOff x="1632331" y="5007166"/>
            <a:chExt cx="7456584" cy="652558"/>
          </a:xfrm>
        </p:grpSpPr>
        <p:sp>
          <p:nvSpPr>
            <p:cNvPr id="37" name="TextBox 36"/>
            <p:cNvSpPr txBox="1"/>
            <p:nvPr/>
          </p:nvSpPr>
          <p:spPr>
            <a:xfrm>
              <a:off x="1632331" y="5042089"/>
              <a:ext cx="745658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But             implies that        </a:t>
              </a:r>
              <a:r>
                <a:rPr lang="en-US" sz="3200" dirty="0" smtClean="0">
                  <a:latin typeface="Mathematica7" pitchFamily="2" charset="2"/>
                </a:rPr>
                <a:t>C                  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,</a:t>
              </a:r>
              <a:endParaRPr lang="en-US" sz="3200" i="1" baseline="30000" dirty="0" smtClean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2067" name="Object 19"/>
            <p:cNvGraphicFramePr>
              <a:graphicFrameLocks noChangeAspect="1"/>
            </p:cNvGraphicFramePr>
            <p:nvPr/>
          </p:nvGraphicFramePr>
          <p:xfrm>
            <a:off x="2342136" y="5072349"/>
            <a:ext cx="1076325" cy="587375"/>
          </p:xfrm>
          <a:graphic>
            <a:graphicData uri="http://schemas.openxmlformats.org/presentationml/2006/ole">
              <p:oleObj spid="_x0000_s2067" name="Equation" r:id="rId14" imgW="419040" imgH="228600" progId="Equation.3">
                <p:embed/>
              </p:oleObj>
            </a:graphicData>
          </a:graphic>
        </p:graphicFrame>
        <p:graphicFrame>
          <p:nvGraphicFramePr>
            <p:cNvPr id="39" name="Object 12"/>
            <p:cNvGraphicFramePr>
              <a:graphicFrameLocks noChangeAspect="1"/>
            </p:cNvGraphicFramePr>
            <p:nvPr/>
          </p:nvGraphicFramePr>
          <p:xfrm>
            <a:off x="6443949" y="5007166"/>
            <a:ext cx="1992224" cy="639763"/>
          </p:xfrm>
          <a:graphic>
            <a:graphicData uri="http://schemas.openxmlformats.org/presentationml/2006/ole">
              <p:oleObj spid="_x0000_s2068" name="Equation" r:id="rId15" imgW="711000" imgH="228600" progId="Equation.3">
                <p:embed/>
              </p:oleObj>
            </a:graphicData>
          </a:graphic>
        </p:graphicFrame>
        <p:graphicFrame>
          <p:nvGraphicFramePr>
            <p:cNvPr id="2069" name="Object 21"/>
            <p:cNvGraphicFramePr>
              <a:graphicFrameLocks noChangeAspect="1"/>
            </p:cNvGraphicFramePr>
            <p:nvPr/>
          </p:nvGraphicFramePr>
          <p:xfrm>
            <a:off x="5475383" y="5083461"/>
            <a:ext cx="685800" cy="522288"/>
          </p:xfrm>
          <a:graphic>
            <a:graphicData uri="http://schemas.openxmlformats.org/presentationml/2006/ole">
              <p:oleObj spid="_x0000_s2069" name="Equation" r:id="rId16" imgW="266400" imgH="203040" progId="Equation.3">
                <p:embed/>
              </p:oleObj>
            </a:graphicData>
          </a:graphic>
        </p:graphicFrame>
      </p:grpSp>
      <p:grpSp>
        <p:nvGrpSpPr>
          <p:cNvPr id="49" name="Group 48"/>
          <p:cNvGrpSpPr/>
          <p:nvPr/>
        </p:nvGrpSpPr>
        <p:grpSpPr>
          <a:xfrm>
            <a:off x="228600" y="5681949"/>
            <a:ext cx="8610600" cy="609600"/>
            <a:chOff x="228600" y="5681949"/>
            <a:chExt cx="8610600" cy="609600"/>
          </a:xfrm>
        </p:grpSpPr>
        <p:sp>
          <p:nvSpPr>
            <p:cNvPr id="41" name="TextBox 40"/>
            <p:cNvSpPr txBox="1"/>
            <p:nvPr/>
          </p:nvSpPr>
          <p:spPr>
            <a:xfrm>
              <a:off x="228600" y="5681949"/>
              <a:ext cx="8610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so     mus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t vanish at                                   . </a:t>
              </a:r>
              <a:r>
                <a:rPr lang="en-US" sz="3200" dirty="0" smtClean="0"/>
                <a:t>  </a:t>
              </a:r>
              <a:endParaRPr lang="en-US" sz="3200" dirty="0"/>
            </a:p>
          </p:txBody>
        </p:sp>
        <p:graphicFrame>
          <p:nvGraphicFramePr>
            <p:cNvPr id="2070" name="Object 22"/>
            <p:cNvGraphicFramePr>
              <a:graphicFrameLocks noChangeAspect="1"/>
            </p:cNvGraphicFramePr>
            <p:nvPr/>
          </p:nvGraphicFramePr>
          <p:xfrm>
            <a:off x="752475" y="5725194"/>
            <a:ext cx="390525" cy="522287"/>
          </p:xfrm>
          <a:graphic>
            <a:graphicData uri="http://schemas.openxmlformats.org/presentationml/2006/ole">
              <p:oleObj spid="_x0000_s2070" name="Equation" r:id="rId17" imgW="152280" imgH="203040" progId="Equation.3">
                <p:embed/>
              </p:oleObj>
            </a:graphicData>
          </a:graphic>
        </p:graphicFrame>
        <p:graphicFrame>
          <p:nvGraphicFramePr>
            <p:cNvPr id="43" name="Object 9"/>
            <p:cNvGraphicFramePr>
              <a:graphicFrameLocks noChangeAspect="1"/>
            </p:cNvGraphicFramePr>
            <p:nvPr/>
          </p:nvGraphicFramePr>
          <p:xfrm>
            <a:off x="3663950" y="5681949"/>
            <a:ext cx="3422650" cy="609600"/>
          </p:xfrm>
          <a:graphic>
            <a:graphicData uri="http://schemas.openxmlformats.org/presentationml/2006/ole">
              <p:oleObj spid="_x0000_s2071" name="Equation" r:id="rId18" imgW="1282680" imgH="228600" progId="Equation.3">
                <p:embed/>
              </p:oleObj>
            </a:graphicData>
          </a:graphic>
        </p:graphicFrame>
      </p:grpSp>
      <p:grpSp>
        <p:nvGrpSpPr>
          <p:cNvPr id="50" name="Group 49"/>
          <p:cNvGrpSpPr/>
          <p:nvPr/>
        </p:nvGrpSpPr>
        <p:grpSpPr>
          <a:xfrm>
            <a:off x="228600" y="6248400"/>
            <a:ext cx="8915400" cy="587375"/>
            <a:chOff x="228600" y="6248400"/>
            <a:chExt cx="8915400" cy="587375"/>
          </a:xfrm>
        </p:grpSpPr>
        <p:sp>
          <p:nvSpPr>
            <p:cNvPr id="44" name="TextBox 43"/>
            <p:cNvSpPr txBox="1"/>
            <p:nvPr/>
          </p:nvSpPr>
          <p:spPr>
            <a:xfrm>
              <a:off x="228600" y="6248400"/>
              <a:ext cx="89154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Hence</a:t>
              </a:r>
              <a:r>
                <a:rPr lang="en-US" sz="2800" dirty="0" smtClean="0">
                  <a:latin typeface="Times New Roman" pitchFamily="18" charset="0"/>
                  <a:cs typeface="Times New Roman" pitchFamily="18" charset="0"/>
                </a:rPr>
                <a:t> 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                                        , so                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3200" dirty="0" smtClean="0"/>
                <a:t>  </a:t>
              </a:r>
              <a:endParaRPr lang="en-US" sz="3200" dirty="0"/>
            </a:p>
          </p:txBody>
        </p:sp>
        <p:graphicFrame>
          <p:nvGraphicFramePr>
            <p:cNvPr id="45" name="Object 9"/>
            <p:cNvGraphicFramePr>
              <a:graphicFrameLocks noChangeAspect="1"/>
            </p:cNvGraphicFramePr>
            <p:nvPr/>
          </p:nvGraphicFramePr>
          <p:xfrm>
            <a:off x="1414749" y="6276553"/>
            <a:ext cx="4267200" cy="548395"/>
          </p:xfrm>
          <a:graphic>
            <a:graphicData uri="http://schemas.openxmlformats.org/presentationml/2006/ole">
              <p:oleObj spid="_x0000_s2072" name="Equation" r:id="rId19" imgW="1777680" imgH="228600" progId="Equation.3">
                <p:embed/>
              </p:oleObj>
            </a:graphicData>
          </a:graphic>
        </p:graphicFrame>
        <p:graphicFrame>
          <p:nvGraphicFramePr>
            <p:cNvPr id="46" name="Object 10"/>
            <p:cNvGraphicFramePr>
              <a:graphicFrameLocks noChangeAspect="1"/>
            </p:cNvGraphicFramePr>
            <p:nvPr/>
          </p:nvGraphicFramePr>
          <p:xfrm>
            <a:off x="6298818" y="6293970"/>
            <a:ext cx="2736850" cy="541805"/>
          </p:xfrm>
          <a:graphic>
            <a:graphicData uri="http://schemas.openxmlformats.org/presentationml/2006/ole">
              <p:oleObj spid="_x0000_s2073" name="Equation" r:id="rId20" imgW="1155600" imgH="228600" progId="Equation.3">
                <p:embed/>
              </p:oleObj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716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 smtClean="0">
                <a:latin typeface="+mn-lt"/>
              </a:rPr>
              <a:t>Example 1</a:t>
            </a:r>
            <a:endParaRPr lang="en-US" sz="4000" b="1" dirty="0">
              <a:latin typeface="+mn-lt"/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3074" name="Equation" r:id="rId4" imgW="0" imgH="0" progId="Equation.3">
              <p:embed/>
            </p:oleObj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439474" y="89911"/>
            <a:ext cx="8534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Conside</a:t>
            </a:r>
            <a:r>
              <a:rPr lang="en-US" sz="3600" dirty="0"/>
              <a:t>r</a:t>
            </a:r>
            <a:r>
              <a:rPr lang="en-US" sz="3600" dirty="0" smtClean="0"/>
              <a:t>                 , where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       and </a:t>
            </a:r>
            <a:endParaRPr lang="en-US" sz="36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4353744" y="159287"/>
          <a:ext cx="1565172" cy="565150"/>
        </p:xfrm>
        <a:graphic>
          <a:graphicData uri="http://schemas.openxmlformats.org/presentationml/2006/ole">
            <p:oleObj spid="_x0000_s3075" name="Equation" r:id="rId5" imgW="596880" imgH="215640" progId="Equation.3">
              <p:embed/>
            </p:oleObj>
          </a:graphicData>
        </a:graphic>
      </p:graphicFrame>
      <p:pic>
        <p:nvPicPr>
          <p:cNvPr id="3084" name="Picture 12"/>
          <p:cNvPicPr>
            <a:picLocks noChangeAspect="1" noChangeArrowheads="1"/>
          </p:cNvPicPr>
          <p:nvPr/>
        </p:nvPicPr>
        <p:blipFill>
          <a:blip r:embed="rId6" cstate="print"/>
          <a:srcRect l="40555" t="48308" r="32778" b="12000"/>
          <a:stretch>
            <a:fillRect/>
          </a:stretch>
        </p:blipFill>
        <p:spPr bwMode="auto">
          <a:xfrm rot="21291130">
            <a:off x="4175807" y="1346087"/>
            <a:ext cx="4724400" cy="4395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8" name="Straight Connector 27"/>
          <p:cNvCxnSpPr/>
          <p:nvPr/>
        </p:nvCxnSpPr>
        <p:spPr>
          <a:xfrm>
            <a:off x="6522918" y="2362199"/>
            <a:ext cx="0" cy="19050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6522918" y="4343399"/>
            <a:ext cx="0" cy="838200"/>
          </a:xfrm>
          <a:prstGeom prst="line">
            <a:avLst/>
          </a:prstGeom>
          <a:ln w="57150">
            <a:solidFill>
              <a:srgbClr val="392A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313118" y="1447800"/>
            <a:ext cx="4648200" cy="42672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87" name="Object 15"/>
          <p:cNvGraphicFramePr>
            <a:graphicFrameLocks noChangeAspect="1"/>
          </p:cNvGraphicFramePr>
          <p:nvPr/>
        </p:nvGraphicFramePr>
        <p:xfrm>
          <a:off x="227376" y="749121"/>
          <a:ext cx="3328987" cy="565150"/>
        </p:xfrm>
        <a:graphic>
          <a:graphicData uri="http://schemas.openxmlformats.org/presentationml/2006/ole">
            <p:oleObj spid="_x0000_s3087" name="Equation" r:id="rId7" imgW="1269720" imgH="215640" progId="Equation.3">
              <p:embed/>
            </p:oleObj>
          </a:graphicData>
        </a:graphic>
      </p:graphicFrame>
      <p:graphicFrame>
        <p:nvGraphicFramePr>
          <p:cNvPr id="3088" name="Object 16"/>
          <p:cNvGraphicFramePr>
            <a:graphicFrameLocks noChangeAspect="1"/>
          </p:cNvGraphicFramePr>
          <p:nvPr/>
        </p:nvGraphicFramePr>
        <p:xfrm>
          <a:off x="4481847" y="736242"/>
          <a:ext cx="3263900" cy="565150"/>
        </p:xfrm>
        <a:graphic>
          <a:graphicData uri="http://schemas.openxmlformats.org/presentationml/2006/ole">
            <p:oleObj spid="_x0000_s3088" name="Equation" r:id="rId8" imgW="1244520" imgH="215640" progId="Equation.3">
              <p:embed/>
            </p:oleObj>
          </a:graphicData>
        </a:graphic>
      </p:graphicFrame>
      <p:sp>
        <p:nvSpPr>
          <p:cNvPr id="39" name="Rectangle 38"/>
          <p:cNvSpPr/>
          <p:nvPr/>
        </p:nvSpPr>
        <p:spPr>
          <a:xfrm>
            <a:off x="88004" y="139521"/>
            <a:ext cx="8903596" cy="121920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/>
          <p:cNvGrpSpPr/>
          <p:nvPr/>
        </p:nvGrpSpPr>
        <p:grpSpPr>
          <a:xfrm>
            <a:off x="152400" y="1447800"/>
            <a:ext cx="3810000" cy="3231654"/>
            <a:chOff x="228600" y="950893"/>
            <a:chExt cx="3810000" cy="3231654"/>
          </a:xfrm>
        </p:grpSpPr>
        <p:sp>
          <p:nvSpPr>
            <p:cNvPr id="41" name="TextBox 40"/>
            <p:cNvSpPr txBox="1"/>
            <p:nvPr/>
          </p:nvSpPr>
          <p:spPr>
            <a:xfrm>
              <a:off x="228600" y="950893"/>
              <a:ext cx="3810000" cy="32316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Using </a:t>
              </a:r>
              <a:r>
                <a:rPr lang="en-US" sz="3200" dirty="0" err="1" smtClean="0"/>
                <a:t>lex</a:t>
              </a:r>
              <a:r>
                <a:rPr lang="en-US" sz="3200" dirty="0" smtClean="0"/>
                <a:t> order </a:t>
              </a:r>
            </a:p>
            <a:p>
              <a:r>
                <a:rPr lang="en-US" sz="3200" dirty="0" smtClean="0"/>
                <a:t>with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dirty="0" smtClean="0"/>
                <a:t>, </a:t>
              </a:r>
            </a:p>
            <a:p>
              <a:endParaRPr lang="en-US" sz="3200" i="1" dirty="0" smtClean="0">
                <a:latin typeface="Times New Roman" pitchFamily="18" charset="0"/>
                <a:cs typeface="Times New Roman" pitchFamily="18" charset="0"/>
              </a:endParaRPr>
            </a:p>
            <a:p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1400" dirty="0" smtClean="0"/>
                <a:t>  </a:t>
              </a:r>
              <a:r>
                <a:rPr lang="en-US" sz="3200" dirty="0" smtClean="0"/>
                <a:t/>
              </a:r>
              <a:br>
                <a:rPr lang="en-US" sz="3200" dirty="0" smtClean="0"/>
              </a:br>
              <a:r>
                <a:rPr lang="en-US" sz="3200" dirty="0" smtClean="0"/>
                <a:t>is a </a:t>
              </a:r>
              <a:r>
                <a:rPr lang="en-US" sz="3200" dirty="0" err="1" smtClean="0"/>
                <a:t>Groebner</a:t>
              </a:r>
              <a:r>
                <a:rPr lang="en-US" sz="3200" dirty="0" smtClean="0"/>
                <a:t> basis.  </a:t>
              </a:r>
            </a:p>
            <a:p>
              <a:endParaRPr lang="en-US" sz="2400" dirty="0"/>
            </a:p>
          </p:txBody>
        </p:sp>
        <p:graphicFrame>
          <p:nvGraphicFramePr>
            <p:cNvPr id="42" name="Object 16"/>
            <p:cNvGraphicFramePr>
              <a:graphicFrameLocks noChangeAspect="1"/>
            </p:cNvGraphicFramePr>
            <p:nvPr/>
          </p:nvGraphicFramePr>
          <p:xfrm>
            <a:off x="372884" y="2076789"/>
            <a:ext cx="3327400" cy="1109662"/>
          </p:xfrm>
          <a:graphic>
            <a:graphicData uri="http://schemas.openxmlformats.org/presentationml/2006/ole">
              <p:oleObj spid="_x0000_s3089" name="Equation" r:id="rId9" imgW="1295280" imgH="431640" progId="Equation.3">
                <p:embed/>
              </p:oleObj>
            </a:graphicData>
          </a:graphic>
        </p:graphicFrame>
      </p:grpSp>
      <p:grpSp>
        <p:nvGrpSpPr>
          <p:cNvPr id="50" name="Group 49"/>
          <p:cNvGrpSpPr/>
          <p:nvPr/>
        </p:nvGrpSpPr>
        <p:grpSpPr>
          <a:xfrm>
            <a:off x="152400" y="4114800"/>
            <a:ext cx="3962400" cy="1446550"/>
            <a:chOff x="152400" y="4274165"/>
            <a:chExt cx="3962400" cy="1446550"/>
          </a:xfrm>
        </p:grpSpPr>
        <p:sp>
          <p:nvSpPr>
            <p:cNvPr id="45" name="TextBox 44"/>
            <p:cNvSpPr txBox="1"/>
            <p:nvPr/>
          </p:nvSpPr>
          <p:spPr>
            <a:xfrm>
              <a:off x="152400" y="4274165"/>
              <a:ext cx="39624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Hence</a:t>
              </a:r>
              <a:br>
                <a:rPr lang="en-US" sz="3200" dirty="0" smtClean="0"/>
              </a:br>
              <a:endParaRPr lang="en-US" sz="3200" dirty="0" smtClean="0"/>
            </a:p>
            <a:p>
              <a:endParaRPr lang="en-US" sz="2400" dirty="0"/>
            </a:p>
          </p:txBody>
        </p:sp>
        <p:graphicFrame>
          <p:nvGraphicFramePr>
            <p:cNvPr id="46" name="Object 16"/>
            <p:cNvGraphicFramePr>
              <a:graphicFrameLocks noChangeAspect="1"/>
            </p:cNvGraphicFramePr>
            <p:nvPr/>
          </p:nvGraphicFramePr>
          <p:xfrm>
            <a:off x="533400" y="4738687"/>
            <a:ext cx="3355835" cy="671513"/>
          </p:xfrm>
          <a:graphic>
            <a:graphicData uri="http://schemas.openxmlformats.org/presentationml/2006/ole">
              <p:oleObj spid="_x0000_s3091" name="Equation" r:id="rId10" imgW="1269720" imgH="253800" progId="Equation.3">
                <p:embed/>
              </p:oleObj>
            </a:graphicData>
          </a:graphic>
        </p:graphicFrame>
      </p:grpSp>
      <p:grpSp>
        <p:nvGrpSpPr>
          <p:cNvPr id="51" name="Group 50"/>
          <p:cNvGrpSpPr/>
          <p:nvPr/>
        </p:nvGrpSpPr>
        <p:grpSpPr>
          <a:xfrm>
            <a:off x="228600" y="5259050"/>
            <a:ext cx="8763000" cy="1446550"/>
            <a:chOff x="228600" y="5334000"/>
            <a:chExt cx="8763000" cy="1446550"/>
          </a:xfrm>
        </p:grpSpPr>
        <p:graphicFrame>
          <p:nvGraphicFramePr>
            <p:cNvPr id="47" name="Object 18"/>
            <p:cNvGraphicFramePr>
              <a:graphicFrameLocks noChangeAspect="1"/>
            </p:cNvGraphicFramePr>
            <p:nvPr/>
          </p:nvGraphicFramePr>
          <p:xfrm>
            <a:off x="1968321" y="5841642"/>
            <a:ext cx="1101725" cy="566737"/>
          </p:xfrm>
          <a:graphic>
            <a:graphicData uri="http://schemas.openxmlformats.org/presentationml/2006/ole">
              <p:oleObj spid="_x0000_s3092" name="Equation" r:id="rId11" imgW="419040" imgH="215640" progId="Equation.3">
                <p:embed/>
              </p:oleObj>
            </a:graphicData>
          </a:graphic>
        </p:graphicFrame>
        <p:sp>
          <p:nvSpPr>
            <p:cNvPr id="48" name="TextBox 47"/>
            <p:cNvSpPr txBox="1"/>
            <p:nvPr/>
          </p:nvSpPr>
          <p:spPr>
            <a:xfrm>
              <a:off x="228600" y="5334000"/>
              <a:ext cx="8763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The variety of partial </a:t>
              </a:r>
              <a:br>
                <a:rPr lang="en-US" sz="3200" dirty="0" smtClean="0"/>
              </a:br>
              <a:r>
                <a:rPr lang="en-US" sz="3200" dirty="0" smtClean="0"/>
                <a:t>solutions,             is equal to                  in this case.</a:t>
              </a:r>
            </a:p>
            <a:p>
              <a:endParaRPr lang="en-US" sz="2400" dirty="0"/>
            </a:p>
          </p:txBody>
        </p:sp>
        <p:graphicFrame>
          <p:nvGraphicFramePr>
            <p:cNvPr id="49" name="Object 10"/>
            <p:cNvGraphicFramePr>
              <a:graphicFrameLocks noChangeAspect="1"/>
            </p:cNvGraphicFramePr>
            <p:nvPr/>
          </p:nvGraphicFramePr>
          <p:xfrm>
            <a:off x="4800600" y="5811820"/>
            <a:ext cx="1600200" cy="604906"/>
          </p:xfrm>
          <a:graphic>
            <a:graphicData uri="http://schemas.openxmlformats.org/presentationml/2006/ole">
              <p:oleObj spid="_x0000_s3093" name="Equation" r:id="rId12" imgW="571320" imgH="215640" progId="Equation.3">
                <p:embed/>
              </p:oleObj>
            </a:graphicData>
          </a:graphic>
        </p:graphicFrame>
      </p:grpSp>
      <p:sp>
        <p:nvSpPr>
          <p:cNvPr id="52" name="TextBox 51"/>
          <p:cNvSpPr txBox="1"/>
          <p:nvPr/>
        </p:nvSpPr>
        <p:spPr>
          <a:xfrm>
            <a:off x="228600" y="6248400"/>
            <a:ext cx="876300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Every partial </a:t>
            </a:r>
            <a:r>
              <a:rPr lang="en-US" sz="2800" dirty="0" err="1" smtClean="0"/>
              <a:t>soln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392AFA"/>
                </a:solidFill>
              </a:rPr>
              <a:t>blue line</a:t>
            </a:r>
            <a:r>
              <a:rPr lang="en-US" sz="2800" dirty="0" smtClean="0"/>
              <a:t>) extends to full </a:t>
            </a:r>
            <a:r>
              <a:rPr lang="en-US" sz="2800" dirty="0" err="1" smtClean="0"/>
              <a:t>soln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FF0000"/>
                </a:solidFill>
              </a:rPr>
              <a:t>red line</a:t>
            </a:r>
            <a:r>
              <a:rPr lang="en-US" sz="2800" dirty="0" smtClean="0"/>
              <a:t>).</a:t>
            </a:r>
          </a:p>
          <a:p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152400" y="152400"/>
            <a:ext cx="883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 2.   </a:t>
            </a:r>
            <a:r>
              <a:rPr lang="en-US" sz="3600" dirty="0" smtClean="0"/>
              <a:t>Consider</a:t>
            </a:r>
            <a:endParaRPr lang="en-US" sz="2800" dirty="0"/>
          </a:p>
        </p:txBody>
      </p:sp>
      <p:graphicFrame>
        <p:nvGraphicFramePr>
          <p:cNvPr id="4110" name="Object 14"/>
          <p:cNvGraphicFramePr>
            <a:graphicFrameLocks noChangeAspect="1"/>
          </p:cNvGraphicFramePr>
          <p:nvPr/>
        </p:nvGraphicFramePr>
        <p:xfrm>
          <a:off x="4343400" y="228695"/>
          <a:ext cx="3550904" cy="598488"/>
        </p:xfrm>
        <a:graphic>
          <a:graphicData uri="http://schemas.openxmlformats.org/presentationml/2006/ole">
            <p:oleObj spid="_x0000_s4110" name="Equation" r:id="rId3" imgW="1206360" imgH="203040" progId="Equation.3">
              <p:embed/>
            </p:oleObj>
          </a:graphicData>
        </a:graphic>
      </p:graphicFrame>
      <p:sp>
        <p:nvSpPr>
          <p:cNvPr id="33" name="Rectangle 32"/>
          <p:cNvSpPr/>
          <p:nvPr/>
        </p:nvSpPr>
        <p:spPr>
          <a:xfrm>
            <a:off x="76200" y="76200"/>
            <a:ext cx="8915400" cy="838200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" name="Group 41"/>
          <p:cNvGrpSpPr/>
          <p:nvPr/>
        </p:nvGrpSpPr>
        <p:grpSpPr>
          <a:xfrm>
            <a:off x="152400" y="990600"/>
            <a:ext cx="3810000" cy="2431435"/>
            <a:chOff x="228600" y="950893"/>
            <a:chExt cx="3810000" cy="2431435"/>
          </a:xfrm>
        </p:grpSpPr>
        <p:sp>
          <p:nvSpPr>
            <p:cNvPr id="30" name="TextBox 29"/>
            <p:cNvSpPr txBox="1"/>
            <p:nvPr/>
          </p:nvSpPr>
          <p:spPr>
            <a:xfrm>
              <a:off x="228600" y="950893"/>
              <a:ext cx="381000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Using </a:t>
              </a:r>
              <a:r>
                <a:rPr lang="en-US" sz="3200" dirty="0" err="1" smtClean="0"/>
                <a:t>lex</a:t>
              </a:r>
              <a:r>
                <a:rPr lang="en-US" sz="3200" dirty="0" smtClean="0"/>
                <a:t> order </a:t>
              </a:r>
            </a:p>
            <a:p>
              <a:r>
                <a:rPr lang="en-US" sz="3200" dirty="0" smtClean="0"/>
                <a:t>with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x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y</a:t>
              </a: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 &gt;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z</a:t>
              </a:r>
              <a:r>
                <a:rPr lang="en-US" sz="3200" dirty="0" smtClean="0"/>
                <a:t>, </a:t>
              </a:r>
            </a:p>
            <a:p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G</a:t>
              </a:r>
              <a:r>
                <a:rPr lang="en-US" sz="3200" dirty="0" smtClean="0"/>
                <a:t> = {                      } </a:t>
              </a:r>
              <a:br>
                <a:rPr lang="en-US" sz="3200" dirty="0" smtClean="0"/>
              </a:br>
              <a:r>
                <a:rPr lang="en-US" sz="3200" dirty="0" smtClean="0"/>
                <a:t>is a </a:t>
              </a:r>
              <a:r>
                <a:rPr lang="en-US" sz="3200" dirty="0" err="1" smtClean="0"/>
                <a:t>Groebner</a:t>
              </a:r>
              <a:r>
                <a:rPr lang="en-US" sz="3200" dirty="0" smtClean="0"/>
                <a:t> basis.  </a:t>
              </a:r>
            </a:p>
            <a:p>
              <a:endParaRPr lang="en-US" sz="2400" dirty="0"/>
            </a:p>
          </p:txBody>
        </p:sp>
        <p:graphicFrame>
          <p:nvGraphicFramePr>
            <p:cNvPr id="4112" name="Object 16"/>
            <p:cNvGraphicFramePr>
              <a:graphicFrameLocks noChangeAspect="1"/>
            </p:cNvGraphicFramePr>
            <p:nvPr/>
          </p:nvGraphicFramePr>
          <p:xfrm>
            <a:off x="1088834" y="1948149"/>
            <a:ext cx="2130425" cy="598488"/>
          </p:xfrm>
          <a:graphic>
            <a:graphicData uri="http://schemas.openxmlformats.org/presentationml/2006/ole">
              <p:oleObj spid="_x0000_s4112" name="Equation" r:id="rId4" imgW="723600" imgH="203040" progId="Equation.3">
                <p:embed/>
              </p:oleObj>
            </a:graphicData>
          </a:graphic>
        </p:graphicFrame>
      </p:grpSp>
      <p:grpSp>
        <p:nvGrpSpPr>
          <p:cNvPr id="41" name="Group 40"/>
          <p:cNvGrpSpPr/>
          <p:nvPr/>
        </p:nvGrpSpPr>
        <p:grpSpPr>
          <a:xfrm>
            <a:off x="4267200" y="990600"/>
            <a:ext cx="4419600" cy="4343400"/>
            <a:chOff x="4267200" y="990600"/>
            <a:chExt cx="4419600" cy="4343400"/>
          </a:xfrm>
        </p:grpSpPr>
        <p:grpSp>
          <p:nvGrpSpPr>
            <p:cNvPr id="38" name="Group 37"/>
            <p:cNvGrpSpPr/>
            <p:nvPr/>
          </p:nvGrpSpPr>
          <p:grpSpPr>
            <a:xfrm>
              <a:off x="4267200" y="990600"/>
              <a:ext cx="4419600" cy="4343400"/>
              <a:chOff x="4267200" y="2286000"/>
              <a:chExt cx="4419600" cy="4343400"/>
            </a:xfrm>
          </p:grpSpPr>
          <p:pic>
            <p:nvPicPr>
              <p:cNvPr id="27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48333" t="34666" r="19444" b="14666"/>
              <a:stretch>
                <a:fillRect/>
              </a:stretch>
            </p:blipFill>
            <p:spPr bwMode="auto">
              <a:xfrm>
                <a:off x="4267200" y="2286000"/>
                <a:ext cx="4419600" cy="434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6" name="Rectangle 35"/>
              <p:cNvSpPr/>
              <p:nvPr/>
            </p:nvSpPr>
            <p:spPr>
              <a:xfrm>
                <a:off x="7391400" y="3124200"/>
                <a:ext cx="4572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4343400" y="4876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40" name="Rectangle 39"/>
            <p:cNvSpPr/>
            <p:nvPr/>
          </p:nvSpPr>
          <p:spPr>
            <a:xfrm>
              <a:off x="6934200" y="17526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52400" y="3207056"/>
            <a:ext cx="3962400" cy="2465736"/>
            <a:chOff x="152400" y="3207056"/>
            <a:chExt cx="3962400" cy="2465736"/>
          </a:xfrm>
        </p:grpSpPr>
        <p:sp>
          <p:nvSpPr>
            <p:cNvPr id="43" name="TextBox 42"/>
            <p:cNvSpPr txBox="1"/>
            <p:nvPr/>
          </p:nvSpPr>
          <p:spPr>
            <a:xfrm>
              <a:off x="152400" y="3241357"/>
              <a:ext cx="3962400" cy="24314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 smtClean="0"/>
                <a:t>Hence </a:t>
              </a:r>
              <a:r>
                <a:rPr lang="en-US" sz="3200" i="1" dirty="0" smtClean="0">
                  <a:latin typeface="Times New Roman" pitchFamily="18" charset="0"/>
                  <a:cs typeface="Times New Roman" pitchFamily="18" charset="0"/>
                </a:rPr>
                <a:t>I</a:t>
              </a:r>
              <a:r>
                <a:rPr lang="en-US" sz="3200" i="1" baseline="-25000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r>
                <a:rPr lang="en-US" sz="3200" dirty="0" smtClean="0"/>
                <a:t> =              ,</a:t>
              </a:r>
              <a:br>
                <a:rPr lang="en-US" sz="3200" dirty="0" smtClean="0"/>
              </a:br>
              <a:r>
                <a:rPr lang="en-US" sz="3200" dirty="0" smtClean="0"/>
                <a:t>so the variety of partial solutions,          is the line </a:t>
              </a:r>
              <a:r>
                <a:rPr lang="en-US" sz="3200" b="1" i="1" dirty="0" smtClean="0">
                  <a:solidFill>
                    <a:srgbClr val="392AFA"/>
                  </a:solidFill>
                  <a:latin typeface="Times New Roman" pitchFamily="18" charset="0"/>
                  <a:cs typeface="Times New Roman" pitchFamily="18" charset="0"/>
                </a:rPr>
                <a:t>y = z</a:t>
              </a:r>
              <a:r>
                <a:rPr lang="en-US" sz="3200" dirty="0" smtClean="0"/>
                <a:t>. </a:t>
              </a:r>
            </a:p>
            <a:p>
              <a:endParaRPr lang="en-US" sz="2400" dirty="0"/>
            </a:p>
          </p:txBody>
        </p:sp>
        <p:graphicFrame>
          <p:nvGraphicFramePr>
            <p:cNvPr id="44" name="Object 16"/>
            <p:cNvGraphicFramePr>
              <a:graphicFrameLocks noChangeAspect="1"/>
            </p:cNvGraphicFramePr>
            <p:nvPr/>
          </p:nvGraphicFramePr>
          <p:xfrm>
            <a:off x="1989329" y="3207056"/>
            <a:ext cx="1308100" cy="747712"/>
          </p:xfrm>
          <a:graphic>
            <a:graphicData uri="http://schemas.openxmlformats.org/presentationml/2006/ole">
              <p:oleObj spid="_x0000_s4113" name="Equation" r:id="rId6" imgW="444240" imgH="253800" progId="Equation.3">
                <p:embed/>
              </p:oleObj>
            </a:graphicData>
          </a:graphic>
        </p:graphicFrame>
        <p:graphicFrame>
          <p:nvGraphicFramePr>
            <p:cNvPr id="4114" name="Object 18"/>
            <p:cNvGraphicFramePr>
              <a:graphicFrameLocks noChangeAspect="1"/>
            </p:cNvGraphicFramePr>
            <p:nvPr/>
          </p:nvGraphicFramePr>
          <p:xfrm>
            <a:off x="2965641" y="4219404"/>
            <a:ext cx="1101725" cy="566737"/>
          </p:xfrm>
          <a:graphic>
            <a:graphicData uri="http://schemas.openxmlformats.org/presentationml/2006/ole">
              <p:oleObj spid="_x0000_s4114" name="Equation" r:id="rId7" imgW="419040" imgH="215640" progId="Equation.3">
                <p:embed/>
              </p:oleObj>
            </a:graphicData>
          </a:graphic>
        </p:graphicFrame>
      </p:grpSp>
      <p:sp>
        <p:nvSpPr>
          <p:cNvPr id="46" name="TextBox 45"/>
          <p:cNvSpPr txBox="1"/>
          <p:nvPr/>
        </p:nvSpPr>
        <p:spPr>
          <a:xfrm>
            <a:off x="152400" y="5533072"/>
            <a:ext cx="3962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The partial solution </a:t>
            </a:r>
            <a:br>
              <a:rPr lang="en-US" sz="3200" dirty="0" smtClean="0"/>
            </a:br>
            <a:r>
              <a:rPr lang="en-US" sz="3200" dirty="0" smtClean="0"/>
              <a:t>(0, 0) does </a:t>
            </a:r>
            <a:r>
              <a:rPr lang="en-US" sz="3200" b="1" dirty="0" smtClean="0">
                <a:solidFill>
                  <a:srgbClr val="FF0000"/>
                </a:solidFill>
              </a:rPr>
              <a:t>not</a:t>
            </a:r>
            <a:r>
              <a:rPr lang="en-US" sz="3200" dirty="0" smtClean="0"/>
              <a:t> extend.</a:t>
            </a:r>
          </a:p>
          <a:p>
            <a:endParaRPr lang="en-US" sz="2400" dirty="0"/>
          </a:p>
        </p:txBody>
      </p:sp>
      <p:grpSp>
        <p:nvGrpSpPr>
          <p:cNvPr id="48" name="Group 47"/>
          <p:cNvGrpSpPr/>
          <p:nvPr/>
        </p:nvGrpSpPr>
        <p:grpSpPr>
          <a:xfrm>
            <a:off x="4495800" y="5181600"/>
            <a:ext cx="4038600" cy="1524000"/>
            <a:chOff x="4191000" y="5235766"/>
            <a:chExt cx="4038600" cy="1524000"/>
          </a:xfrm>
        </p:grpSpPr>
        <p:graphicFrame>
          <p:nvGraphicFramePr>
            <p:cNvPr id="25" name="Object 10"/>
            <p:cNvGraphicFramePr>
              <a:graphicFrameLocks noChangeAspect="1"/>
            </p:cNvGraphicFramePr>
            <p:nvPr/>
          </p:nvGraphicFramePr>
          <p:xfrm>
            <a:off x="4267200" y="5257800"/>
            <a:ext cx="3884613" cy="496888"/>
          </p:xfrm>
          <a:graphic>
            <a:graphicData uri="http://schemas.openxmlformats.org/presentationml/2006/ole">
              <p:oleObj spid="_x0000_s4108" name="Equation" r:id="rId8" imgW="1688760" imgH="215640" progId="Equation.3">
                <p:embed/>
              </p:oleObj>
            </a:graphicData>
          </a:graphic>
        </p:graphicFrame>
        <p:graphicFrame>
          <p:nvGraphicFramePr>
            <p:cNvPr id="4111" name="Object 15"/>
            <p:cNvGraphicFramePr>
              <a:graphicFrameLocks noChangeAspect="1"/>
            </p:cNvGraphicFramePr>
            <p:nvPr/>
          </p:nvGraphicFramePr>
          <p:xfrm>
            <a:off x="4267200" y="6172200"/>
            <a:ext cx="2659063" cy="584200"/>
          </p:xfrm>
          <a:graphic>
            <a:graphicData uri="http://schemas.openxmlformats.org/presentationml/2006/ole">
              <p:oleObj spid="_x0000_s4111" name="Equation" r:id="rId9" imgW="1155600" imgH="253800" progId="Equation.3">
                <p:embed/>
              </p:oleObj>
            </a:graphicData>
          </a:graphic>
        </p:graphicFrame>
        <p:sp>
          <p:nvSpPr>
            <p:cNvPr id="35" name="TextBox 34"/>
            <p:cNvSpPr txBox="1"/>
            <p:nvPr/>
          </p:nvSpPr>
          <p:spPr>
            <a:xfrm>
              <a:off x="4191000" y="5715000"/>
              <a:ext cx="39624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is strictly smaller than  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4191000" y="5235766"/>
              <a:ext cx="4038600" cy="1524000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To Recap...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Object 6"/>
          <p:cNvGraphicFramePr>
            <a:graphicFrameLocks/>
          </p:cNvGraphicFramePr>
          <p:nvPr/>
        </p:nvGraphicFramePr>
        <p:xfrm>
          <a:off x="1524000" y="1397000"/>
          <a:ext cx="6096000" cy="4064000"/>
        </p:xfrm>
        <a:graphic>
          <a:graphicData uri="http://schemas.openxmlformats.org/presentationml/2006/ole">
            <p:oleObj spid="_x0000_s6146" name="Equation" r:id="rId3" imgW="0" imgH="0" progId="Equation.3">
              <p:embed/>
            </p:oleObj>
          </a:graphicData>
        </a:graphic>
      </p:graphicFrame>
      <p:graphicFrame>
        <p:nvGraphicFramePr>
          <p:cNvPr id="1034" name="Object 10"/>
          <p:cNvGraphicFramePr>
            <a:graphicFrameLocks noChangeAspect="1"/>
          </p:cNvGraphicFramePr>
          <p:nvPr/>
        </p:nvGraphicFramePr>
        <p:xfrm>
          <a:off x="2862263" y="4732338"/>
          <a:ext cx="3038475" cy="601662"/>
        </p:xfrm>
        <a:graphic>
          <a:graphicData uri="http://schemas.openxmlformats.org/presentationml/2006/ole">
            <p:oleObj spid="_x0000_s6147" name="Equation" r:id="rId4" imgW="1155600" imgH="228600" progId="Equation.3">
              <p:embed/>
            </p:oleObj>
          </a:graphicData>
        </a:graphic>
      </p:graphicFrame>
      <p:sp>
        <p:nvSpPr>
          <p:cNvPr id="26" name="Rectangle 25"/>
          <p:cNvSpPr/>
          <p:nvPr/>
        </p:nvSpPr>
        <p:spPr>
          <a:xfrm>
            <a:off x="152400" y="838200"/>
            <a:ext cx="8839200" cy="51816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/>
          <p:cNvSpPr txBox="1"/>
          <p:nvPr/>
        </p:nvSpPr>
        <p:spPr>
          <a:xfrm>
            <a:off x="228600" y="914400"/>
            <a:ext cx="86106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Eliminating the first</a:t>
            </a:r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 k </a:t>
            </a:r>
            <a:r>
              <a:rPr lang="en-US" sz="3200" dirty="0" smtClean="0"/>
              <a:t>variables in a system of polynomial equations </a:t>
            </a:r>
          </a:p>
          <a:p>
            <a:r>
              <a:rPr lang="en-US" sz="3200" dirty="0" smtClean="0"/>
              <a:t>amounts, geometrically, to a projection of the variety                             onto the “coordinate subspace” defined by setting </a:t>
            </a:r>
          </a:p>
          <a:p>
            <a:r>
              <a:rPr lang="en-US" sz="3200" dirty="0" smtClean="0"/>
              <a:t> </a:t>
            </a:r>
            <a:endParaRPr lang="en-US" sz="3200" dirty="0"/>
          </a:p>
          <a:p>
            <a:r>
              <a:rPr lang="en-US" sz="1200" dirty="0" smtClean="0"/>
              <a:t>  </a:t>
            </a:r>
          </a:p>
          <a:p>
            <a:r>
              <a:rPr lang="en-US" sz="3200" dirty="0" smtClean="0"/>
              <a:t>This projection,                 , satisfies</a:t>
            </a:r>
          </a:p>
          <a:p>
            <a:endParaRPr lang="en-US" sz="3200" dirty="0"/>
          </a:p>
          <a:p>
            <a:r>
              <a:rPr lang="en-US" sz="2000" dirty="0" smtClean="0"/>
              <a:t>  </a:t>
            </a:r>
          </a:p>
          <a:p>
            <a:r>
              <a:rPr lang="en-US" sz="3200" dirty="0" smtClean="0"/>
              <a:t>where                              and                 </a:t>
            </a:r>
            <a:r>
              <a:rPr lang="en-US" sz="3200" dirty="0" smtClean="0">
                <a:latin typeface="Mathematica7" pitchFamily="2" charset="2"/>
              </a:rPr>
              <a:t>C                 </a:t>
            </a:r>
            <a:r>
              <a:rPr lang="en-US" sz="3200" dirty="0" smtClean="0"/>
              <a:t>.                              </a:t>
            </a:r>
            <a:endParaRPr lang="en-US" sz="3200" dirty="0"/>
          </a:p>
        </p:txBody>
      </p:sp>
      <p:graphicFrame>
        <p:nvGraphicFramePr>
          <p:cNvPr id="6164" name="Object 20"/>
          <p:cNvGraphicFramePr>
            <a:graphicFrameLocks noChangeAspect="1"/>
          </p:cNvGraphicFramePr>
          <p:nvPr/>
        </p:nvGraphicFramePr>
        <p:xfrm>
          <a:off x="3984973" y="1418159"/>
          <a:ext cx="3305175" cy="601663"/>
        </p:xfrm>
        <a:graphic>
          <a:graphicData uri="http://schemas.openxmlformats.org/presentationml/2006/ole">
            <p:oleObj spid="_x0000_s6164" name="Equation" r:id="rId5" imgW="1257120" imgH="228600" progId="Equation.3">
              <p:embed/>
            </p:oleObj>
          </a:graphicData>
        </a:graphic>
      </p:graphicFrame>
      <p:graphicFrame>
        <p:nvGraphicFramePr>
          <p:cNvPr id="6165" name="Object 21"/>
          <p:cNvGraphicFramePr>
            <a:graphicFrameLocks noChangeAspect="1"/>
          </p:cNvGraphicFramePr>
          <p:nvPr/>
        </p:nvGraphicFramePr>
        <p:xfrm>
          <a:off x="1525044" y="2421285"/>
          <a:ext cx="2470150" cy="601663"/>
        </p:xfrm>
        <a:graphic>
          <a:graphicData uri="http://schemas.openxmlformats.org/presentationml/2006/ole">
            <p:oleObj spid="_x0000_s6165" name="Equation" r:id="rId6" imgW="939600" imgH="228600" progId="Equation.3">
              <p:embed/>
            </p:oleObj>
          </a:graphicData>
        </a:graphic>
      </p:graphicFrame>
      <p:graphicFrame>
        <p:nvGraphicFramePr>
          <p:cNvPr id="6166" name="Object 22"/>
          <p:cNvGraphicFramePr>
            <a:graphicFrameLocks noChangeAspect="1"/>
          </p:cNvGraphicFramePr>
          <p:nvPr/>
        </p:nvGraphicFramePr>
        <p:xfrm>
          <a:off x="2481263" y="3454052"/>
          <a:ext cx="3370262" cy="601663"/>
        </p:xfrm>
        <a:graphic>
          <a:graphicData uri="http://schemas.openxmlformats.org/presentationml/2006/ole">
            <p:oleObj spid="_x0000_s6166" name="Equation" r:id="rId7" imgW="1282680" imgH="228600" progId="Equation.3">
              <p:embed/>
            </p:oleObj>
          </a:graphicData>
        </a:graphic>
      </p:graphicFrame>
      <p:graphicFrame>
        <p:nvGraphicFramePr>
          <p:cNvPr id="6167" name="Object 23"/>
          <p:cNvGraphicFramePr>
            <a:graphicFrameLocks noChangeAspect="1"/>
          </p:cNvGraphicFramePr>
          <p:nvPr/>
        </p:nvGraphicFramePr>
        <p:xfrm>
          <a:off x="2925763" y="4046537"/>
          <a:ext cx="1570037" cy="601663"/>
        </p:xfrm>
        <a:graphic>
          <a:graphicData uri="http://schemas.openxmlformats.org/presentationml/2006/ole">
            <p:oleObj spid="_x0000_s6167" name="Equation" r:id="rId8" imgW="596880" imgH="228600" progId="Equation.3">
              <p:embed/>
            </p:oleObj>
          </a:graphicData>
        </a:graphic>
      </p:graphicFrame>
      <p:graphicFrame>
        <p:nvGraphicFramePr>
          <p:cNvPr id="6168" name="Object 24"/>
          <p:cNvGraphicFramePr>
            <a:graphicFrameLocks noChangeAspect="1"/>
          </p:cNvGraphicFramePr>
          <p:nvPr/>
        </p:nvGraphicFramePr>
        <p:xfrm>
          <a:off x="1397358" y="5275263"/>
          <a:ext cx="2738438" cy="668337"/>
        </p:xfrm>
        <a:graphic>
          <a:graphicData uri="http://schemas.openxmlformats.org/presentationml/2006/ole">
            <p:oleObj spid="_x0000_s6168" name="Equation" r:id="rId9" imgW="1041120" imgH="253800" progId="Equation.3">
              <p:embed/>
            </p:oleObj>
          </a:graphicData>
        </a:graphic>
      </p:graphicFrame>
      <p:graphicFrame>
        <p:nvGraphicFramePr>
          <p:cNvPr id="6169" name="Object 25"/>
          <p:cNvGraphicFramePr>
            <a:graphicFrameLocks noChangeAspect="1"/>
          </p:cNvGraphicFramePr>
          <p:nvPr/>
        </p:nvGraphicFramePr>
        <p:xfrm>
          <a:off x="4811712" y="5326426"/>
          <a:ext cx="1436688" cy="601662"/>
        </p:xfrm>
        <a:graphic>
          <a:graphicData uri="http://schemas.openxmlformats.org/presentationml/2006/ole">
            <p:oleObj spid="_x0000_s6169" name="Equation" r:id="rId10" imgW="545760" imgH="228600" progId="Equation.3">
              <p:embed/>
            </p:oleObj>
          </a:graphicData>
        </a:graphic>
      </p:graphicFrame>
      <p:graphicFrame>
        <p:nvGraphicFramePr>
          <p:cNvPr id="6170" name="Object 26"/>
          <p:cNvGraphicFramePr>
            <a:graphicFrameLocks noChangeAspect="1"/>
          </p:cNvGraphicFramePr>
          <p:nvPr/>
        </p:nvGraphicFramePr>
        <p:xfrm>
          <a:off x="6575599" y="5300673"/>
          <a:ext cx="1870075" cy="601663"/>
        </p:xfrm>
        <a:graphic>
          <a:graphicData uri="http://schemas.openxmlformats.org/presentationml/2006/ole">
            <p:oleObj spid="_x0000_s6170" name="Equation" r:id="rId11" imgW="711000" imgH="228600" progId="Equation.3">
              <p:embed/>
            </p:oleObj>
          </a:graphicData>
        </a:graphic>
      </p:graphicFrame>
      <p:grpSp>
        <p:nvGrpSpPr>
          <p:cNvPr id="51" name="Group 50"/>
          <p:cNvGrpSpPr/>
          <p:nvPr/>
        </p:nvGrpSpPr>
        <p:grpSpPr>
          <a:xfrm>
            <a:off x="152400" y="6108879"/>
            <a:ext cx="8991600" cy="609600"/>
            <a:chOff x="152400" y="6108879"/>
            <a:chExt cx="8991600" cy="609600"/>
          </a:xfrm>
        </p:grpSpPr>
        <p:grpSp>
          <p:nvGrpSpPr>
            <p:cNvPr id="49" name="Group 48"/>
            <p:cNvGrpSpPr/>
            <p:nvPr/>
          </p:nvGrpSpPr>
          <p:grpSpPr>
            <a:xfrm>
              <a:off x="152400" y="6172200"/>
              <a:ext cx="8991600" cy="539817"/>
              <a:chOff x="152400" y="6172200"/>
              <a:chExt cx="8991600" cy="53981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400" y="6172200"/>
                <a:ext cx="899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So what are the points in            that are not in                  ?</a:t>
                </a:r>
                <a:endParaRPr lang="en-US" sz="2800" dirty="0"/>
              </a:p>
            </p:txBody>
          </p:sp>
          <p:graphicFrame>
            <p:nvGraphicFramePr>
              <p:cNvPr id="6171" name="Object 27"/>
              <p:cNvGraphicFramePr>
                <a:graphicFrameLocks noChangeAspect="1"/>
              </p:cNvGraphicFramePr>
              <p:nvPr/>
            </p:nvGraphicFramePr>
            <p:xfrm>
              <a:off x="6921321" y="6197958"/>
              <a:ext cx="1341438" cy="514059"/>
            </p:xfrm>
            <a:graphic>
              <a:graphicData uri="http://schemas.openxmlformats.org/presentationml/2006/ole">
                <p:oleObj spid="_x0000_s6171" name="Equation" r:id="rId12" imgW="596880" imgH="228600" progId="Equation.3">
                  <p:embed/>
                </p:oleObj>
              </a:graphicData>
            </a:graphic>
          </p:graphicFrame>
          <p:graphicFrame>
            <p:nvGraphicFramePr>
              <p:cNvPr id="6172" name="Object 28"/>
              <p:cNvGraphicFramePr>
                <a:graphicFrameLocks noChangeAspect="1"/>
              </p:cNvGraphicFramePr>
              <p:nvPr/>
            </p:nvGraphicFramePr>
            <p:xfrm>
              <a:off x="3860443" y="6197958"/>
              <a:ext cx="901434" cy="507642"/>
            </p:xfrm>
            <a:graphic>
              <a:graphicData uri="http://schemas.openxmlformats.org/presentationml/2006/ole">
                <p:oleObj spid="_x0000_s6172" name="Equation" r:id="rId13" imgW="406080" imgH="228600" progId="Equation.3">
                  <p:embed/>
                </p:oleObj>
              </a:graphicData>
            </a:graphic>
          </p:graphicFrame>
        </p:grpSp>
        <p:sp>
          <p:nvSpPr>
            <p:cNvPr id="50" name="Rectangle 49"/>
            <p:cNvSpPr/>
            <p:nvPr/>
          </p:nvSpPr>
          <p:spPr>
            <a:xfrm>
              <a:off x="152400" y="6108879"/>
              <a:ext cx="8839200" cy="60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The missing points?</a:t>
            </a:r>
            <a:endParaRPr lang="en-US" b="1" dirty="0">
              <a:solidFill>
                <a:schemeClr val="bg1"/>
              </a:solidFill>
            </a:endParaRPr>
          </a:p>
        </p:txBody>
      </p:sp>
      <p:grpSp>
        <p:nvGrpSpPr>
          <p:cNvPr id="3" name="Group 50"/>
          <p:cNvGrpSpPr/>
          <p:nvPr/>
        </p:nvGrpSpPr>
        <p:grpSpPr>
          <a:xfrm>
            <a:off x="152400" y="762000"/>
            <a:ext cx="8991600" cy="609600"/>
            <a:chOff x="152400" y="6108879"/>
            <a:chExt cx="8991600" cy="609600"/>
          </a:xfrm>
        </p:grpSpPr>
        <p:grpSp>
          <p:nvGrpSpPr>
            <p:cNvPr id="4" name="Group 48"/>
            <p:cNvGrpSpPr/>
            <p:nvPr/>
          </p:nvGrpSpPr>
          <p:grpSpPr>
            <a:xfrm>
              <a:off x="152400" y="6172200"/>
              <a:ext cx="8991600" cy="539817"/>
              <a:chOff x="152400" y="6172200"/>
              <a:chExt cx="8991600" cy="539817"/>
            </a:xfrm>
          </p:grpSpPr>
          <p:sp>
            <p:nvSpPr>
              <p:cNvPr id="47" name="TextBox 46"/>
              <p:cNvSpPr txBox="1"/>
              <p:nvPr/>
            </p:nvSpPr>
            <p:spPr>
              <a:xfrm>
                <a:off x="152400" y="6172200"/>
                <a:ext cx="8991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 smtClean="0"/>
                  <a:t>So what are the points in            that are not in                  ?</a:t>
                </a:r>
                <a:endParaRPr lang="en-US" sz="2800" dirty="0"/>
              </a:p>
            </p:txBody>
          </p:sp>
          <p:graphicFrame>
            <p:nvGraphicFramePr>
              <p:cNvPr id="6171" name="Object 27"/>
              <p:cNvGraphicFramePr>
                <a:graphicFrameLocks noChangeAspect="1"/>
              </p:cNvGraphicFramePr>
              <p:nvPr/>
            </p:nvGraphicFramePr>
            <p:xfrm>
              <a:off x="6921321" y="6197958"/>
              <a:ext cx="1341438" cy="514059"/>
            </p:xfrm>
            <a:graphic>
              <a:graphicData uri="http://schemas.openxmlformats.org/presentationml/2006/ole">
                <p:oleObj spid="_x0000_s7179" name="Equation" r:id="rId3" imgW="596880" imgH="228600" progId="Equation.3">
                  <p:embed/>
                </p:oleObj>
              </a:graphicData>
            </a:graphic>
          </p:graphicFrame>
          <p:graphicFrame>
            <p:nvGraphicFramePr>
              <p:cNvPr id="6172" name="Object 28"/>
              <p:cNvGraphicFramePr>
                <a:graphicFrameLocks noChangeAspect="1"/>
              </p:cNvGraphicFramePr>
              <p:nvPr/>
            </p:nvGraphicFramePr>
            <p:xfrm>
              <a:off x="3860443" y="6197958"/>
              <a:ext cx="901434" cy="507642"/>
            </p:xfrm>
            <a:graphic>
              <a:graphicData uri="http://schemas.openxmlformats.org/presentationml/2006/ole">
                <p:oleObj spid="_x0000_s7180" name="Equation" r:id="rId4" imgW="406080" imgH="228600" progId="Equation.3">
                  <p:embed/>
                </p:oleObj>
              </a:graphicData>
            </a:graphic>
          </p:graphicFrame>
        </p:grpSp>
        <p:sp>
          <p:nvSpPr>
            <p:cNvPr id="50" name="Rectangle 49"/>
            <p:cNvSpPr/>
            <p:nvPr/>
          </p:nvSpPr>
          <p:spPr>
            <a:xfrm>
              <a:off x="152400" y="6108879"/>
              <a:ext cx="8839200" cy="60960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381000" y="1981200"/>
            <a:ext cx="3581400" cy="4343400"/>
            <a:chOff x="4267200" y="990600"/>
            <a:chExt cx="3581400" cy="4343400"/>
          </a:xfrm>
        </p:grpSpPr>
        <p:grpSp>
          <p:nvGrpSpPr>
            <p:cNvPr id="22" name="Group 37"/>
            <p:cNvGrpSpPr/>
            <p:nvPr/>
          </p:nvGrpSpPr>
          <p:grpSpPr>
            <a:xfrm>
              <a:off x="4267200" y="990600"/>
              <a:ext cx="3581400" cy="4343400"/>
              <a:chOff x="4267200" y="2286000"/>
              <a:chExt cx="3581400" cy="4343400"/>
            </a:xfrm>
          </p:grpSpPr>
          <p:pic>
            <p:nvPicPr>
              <p:cNvPr id="24" name="Picture 13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 l="48333" t="34666" r="32778" b="14666"/>
              <a:stretch>
                <a:fillRect/>
              </a:stretch>
            </p:blipFill>
            <p:spPr bwMode="auto">
              <a:xfrm>
                <a:off x="4267200" y="2286000"/>
                <a:ext cx="2590800" cy="43434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25" name="Rectangle 24"/>
              <p:cNvSpPr/>
              <p:nvPr/>
            </p:nvSpPr>
            <p:spPr>
              <a:xfrm>
                <a:off x="7391400" y="3124200"/>
                <a:ext cx="457200" cy="2286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4343400" y="4876800"/>
                <a:ext cx="2888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Times New Roman" pitchFamily="18" charset="0"/>
                    <a:cs typeface="Times New Roman" pitchFamily="18" charset="0"/>
                  </a:rPr>
                  <a:t>y</a:t>
                </a:r>
              </a:p>
            </p:txBody>
          </p:sp>
        </p:grpSp>
        <p:sp>
          <p:nvSpPr>
            <p:cNvPr id="23" name="Rectangle 22"/>
            <p:cNvSpPr/>
            <p:nvPr/>
          </p:nvSpPr>
          <p:spPr>
            <a:xfrm>
              <a:off x="6934200" y="1752600"/>
              <a:ext cx="533400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514600" y="1712893"/>
            <a:ext cx="6248400" cy="1487507"/>
            <a:chOff x="2514600" y="1712893"/>
            <a:chExt cx="6248400" cy="1487507"/>
          </a:xfrm>
        </p:grpSpPr>
        <p:sp>
          <p:nvSpPr>
            <p:cNvPr id="28" name="TextBox 27"/>
            <p:cNvSpPr txBox="1"/>
            <p:nvPr/>
          </p:nvSpPr>
          <p:spPr>
            <a:xfrm>
              <a:off x="2971800" y="1712893"/>
              <a:ext cx="5791200" cy="954107"/>
            </a:xfrm>
            <a:prstGeom prst="rect">
              <a:avLst/>
            </a:prstGeom>
            <a:noFill/>
            <a:ln w="57150">
              <a:solidFill>
                <a:srgbClr val="005696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 this example, it’s the origin; the partial solution (0, 0) does not extend.                          </a:t>
              </a:r>
              <a:endParaRPr lang="en-US" sz="2800" dirty="0"/>
            </a:p>
          </p:txBody>
        </p:sp>
        <p:cxnSp>
          <p:nvCxnSpPr>
            <p:cNvPr id="30" name="Straight Arrow Connector 29"/>
            <p:cNvCxnSpPr/>
            <p:nvPr/>
          </p:nvCxnSpPr>
          <p:spPr>
            <a:xfrm flipH="1">
              <a:off x="2514600" y="2667000"/>
              <a:ext cx="457200" cy="533400"/>
            </a:xfrm>
            <a:prstGeom prst="straightConnector1">
              <a:avLst/>
            </a:prstGeom>
            <a:ln w="76200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TextBox 31"/>
          <p:cNvSpPr txBox="1"/>
          <p:nvPr/>
        </p:nvSpPr>
        <p:spPr>
          <a:xfrm>
            <a:off x="3657600" y="3415605"/>
            <a:ext cx="51054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More generally, the Extension Theorem tells us when partial solutions to do not extend...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685800"/>
            <a:ext cx="9144000" cy="6172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86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b="1" dirty="0" smtClean="0">
                <a:solidFill>
                  <a:schemeClr val="bg1"/>
                </a:solidFill>
              </a:rPr>
              <a:t>The Extension Theorem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3" cstate="print"/>
          <a:srcRect l="17222" t="45777" r="16667" b="29334"/>
          <a:stretch>
            <a:fillRect/>
          </a:stretch>
        </p:blipFill>
        <p:spPr bwMode="auto">
          <a:xfrm>
            <a:off x="76200" y="838200"/>
            <a:ext cx="9067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Rectangle 21"/>
          <p:cNvSpPr/>
          <p:nvPr/>
        </p:nvSpPr>
        <p:spPr>
          <a:xfrm>
            <a:off x="25052" y="838200"/>
            <a:ext cx="9093896" cy="2209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/>
          <p:cNvGrpSpPr/>
          <p:nvPr/>
        </p:nvGrpSpPr>
        <p:grpSpPr>
          <a:xfrm>
            <a:off x="228600" y="3124200"/>
            <a:ext cx="8686800" cy="1396285"/>
            <a:chOff x="228600" y="3341510"/>
            <a:chExt cx="8686800" cy="1396285"/>
          </a:xfrm>
        </p:grpSpPr>
        <p:sp>
          <p:nvSpPr>
            <p:cNvPr id="32" name="TextBox 31"/>
            <p:cNvSpPr txBox="1"/>
            <p:nvPr/>
          </p:nvSpPr>
          <p:spPr>
            <a:xfrm>
              <a:off x="228600" y="3352800"/>
              <a:ext cx="8686800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A partial solution                           fails to extend precisely when </a:t>
              </a:r>
            </a:p>
            <a:p>
              <a:endParaRPr lang="en-US" sz="2800" dirty="0"/>
            </a:p>
          </p:txBody>
        </p:sp>
        <p:graphicFrame>
          <p:nvGraphicFramePr>
            <p:cNvPr id="26" name="Object 25"/>
            <p:cNvGraphicFramePr>
              <a:graphicFrameLocks noChangeAspect="1"/>
            </p:cNvGraphicFramePr>
            <p:nvPr/>
          </p:nvGraphicFramePr>
          <p:xfrm>
            <a:off x="2858023" y="3341510"/>
            <a:ext cx="2057400" cy="569742"/>
          </p:xfrm>
          <a:graphic>
            <a:graphicData uri="http://schemas.openxmlformats.org/presentationml/2006/ole">
              <p:oleObj spid="_x0000_s8198" name="Equation" r:id="rId4" imgW="825480" imgH="228600" progId="Equation.3">
                <p:embed/>
              </p:oleObj>
            </a:graphicData>
          </a:graphic>
        </p:graphicFrame>
        <p:graphicFrame>
          <p:nvGraphicFramePr>
            <p:cNvPr id="8199" name="Object 7"/>
            <p:cNvGraphicFramePr>
              <a:graphicFrameLocks noChangeAspect="1"/>
            </p:cNvGraphicFramePr>
            <p:nvPr/>
          </p:nvGraphicFramePr>
          <p:xfrm>
            <a:off x="1962150" y="4114800"/>
            <a:ext cx="4210050" cy="569913"/>
          </p:xfrm>
          <a:graphic>
            <a:graphicData uri="http://schemas.openxmlformats.org/presentationml/2006/ole">
              <p:oleObj spid="_x0000_s8199" name="Equation" r:id="rId5" imgW="1688760" imgH="228600" progId="Equation.3">
                <p:embed/>
              </p:oleObj>
            </a:graphicData>
          </a:graphic>
        </p:graphicFrame>
      </p:grpSp>
      <p:grpSp>
        <p:nvGrpSpPr>
          <p:cNvPr id="34" name="Group 33"/>
          <p:cNvGrpSpPr/>
          <p:nvPr/>
        </p:nvGrpSpPr>
        <p:grpSpPr>
          <a:xfrm>
            <a:off x="228600" y="4572000"/>
            <a:ext cx="8686800" cy="954107"/>
            <a:chOff x="228600" y="5015805"/>
            <a:chExt cx="8686800" cy="954107"/>
          </a:xfrm>
        </p:grpSpPr>
        <p:sp>
          <p:nvSpPr>
            <p:cNvPr id="29" name="TextBox 28"/>
            <p:cNvSpPr txBox="1"/>
            <p:nvPr/>
          </p:nvSpPr>
          <p:spPr>
            <a:xfrm>
              <a:off x="228600" y="5015805"/>
              <a:ext cx="8686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When </a:t>
              </a:r>
              <a:r>
                <a:rPr lang="en-US" sz="2800" i="1" dirty="0" smtClean="0">
                  <a:latin typeface="Times New Roman" pitchFamily="18" charset="0"/>
                  <a:cs typeface="Times New Roman" pitchFamily="18" charset="0"/>
                </a:rPr>
                <a:t>k</a:t>
              </a:r>
              <a:r>
                <a:rPr lang="en-US" sz="2800" dirty="0" smtClean="0"/>
                <a:t> = 1, the “missing points” are                                      .  </a:t>
              </a:r>
            </a:p>
            <a:p>
              <a:endParaRPr lang="en-US" sz="2800" dirty="0"/>
            </a:p>
          </p:txBody>
        </p:sp>
        <p:graphicFrame>
          <p:nvGraphicFramePr>
            <p:cNvPr id="33" name="Object 7"/>
            <p:cNvGraphicFramePr>
              <a:graphicFrameLocks noChangeAspect="1"/>
            </p:cNvGraphicFramePr>
            <p:nvPr/>
          </p:nvGraphicFramePr>
          <p:xfrm>
            <a:off x="5587652" y="5017393"/>
            <a:ext cx="3133725" cy="569912"/>
          </p:xfrm>
          <a:graphic>
            <a:graphicData uri="http://schemas.openxmlformats.org/presentationml/2006/ole">
              <p:oleObj spid="_x0000_s8200" name="Equation" r:id="rId6" imgW="1257120" imgH="228600" progId="Equation.3">
                <p:embed/>
              </p:oleObj>
            </a:graphicData>
          </a:graphic>
        </p:graphicFrame>
      </p:grpSp>
      <p:grpSp>
        <p:nvGrpSpPr>
          <p:cNvPr id="43" name="Group 42"/>
          <p:cNvGrpSpPr/>
          <p:nvPr/>
        </p:nvGrpSpPr>
        <p:grpSpPr>
          <a:xfrm>
            <a:off x="228600" y="5257800"/>
            <a:ext cx="8686800" cy="1156395"/>
            <a:chOff x="228600" y="5257800"/>
            <a:chExt cx="8686800" cy="1156395"/>
          </a:xfrm>
        </p:grpSpPr>
        <p:sp>
          <p:nvSpPr>
            <p:cNvPr id="36" name="TextBox 35"/>
            <p:cNvSpPr txBox="1"/>
            <p:nvPr/>
          </p:nvSpPr>
          <p:spPr>
            <a:xfrm>
              <a:off x="228600" y="5257800"/>
              <a:ext cx="8686800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In fact, the Extension Theorem implies that </a:t>
              </a:r>
            </a:p>
            <a:p>
              <a:endParaRPr lang="en-US" sz="2800" dirty="0"/>
            </a:p>
          </p:txBody>
        </p:sp>
        <p:graphicFrame>
          <p:nvGraphicFramePr>
            <p:cNvPr id="39" name="Object 7"/>
            <p:cNvGraphicFramePr>
              <a:graphicFrameLocks noChangeAspect="1"/>
            </p:cNvGraphicFramePr>
            <p:nvPr/>
          </p:nvGraphicFramePr>
          <p:xfrm>
            <a:off x="960438" y="5844283"/>
            <a:ext cx="6361112" cy="569912"/>
          </p:xfrm>
          <a:graphic>
            <a:graphicData uri="http://schemas.openxmlformats.org/presentationml/2006/ole">
              <p:oleObj spid="_x0000_s8203" name="Equation" r:id="rId7" imgW="2552400" imgH="228600" progId="Equation.3">
                <p:embed/>
              </p:oleObj>
            </a:graphicData>
          </a:graphic>
        </p:graphicFrame>
      </p:grpSp>
      <p:grpSp>
        <p:nvGrpSpPr>
          <p:cNvPr id="42" name="Group 41"/>
          <p:cNvGrpSpPr/>
          <p:nvPr/>
        </p:nvGrpSpPr>
        <p:grpSpPr>
          <a:xfrm>
            <a:off x="4228579" y="6324600"/>
            <a:ext cx="2819400" cy="533400"/>
            <a:chOff x="4228579" y="6324600"/>
            <a:chExt cx="2819400" cy="533400"/>
          </a:xfrm>
        </p:grpSpPr>
        <p:sp>
          <p:nvSpPr>
            <p:cNvPr id="40" name="TextBox 39"/>
            <p:cNvSpPr txBox="1"/>
            <p:nvPr/>
          </p:nvSpPr>
          <p:spPr>
            <a:xfrm>
              <a:off x="4419600" y="6488668"/>
              <a:ext cx="24719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>
                  <a:solidFill>
                    <a:srgbClr val="FF0000"/>
                  </a:solidFill>
                </a:rPr>
                <a:t>This is an affine variety!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41" name="Left Brace 40"/>
            <p:cNvSpPr/>
            <p:nvPr/>
          </p:nvSpPr>
          <p:spPr>
            <a:xfrm rot="16200000">
              <a:off x="5523978" y="5029201"/>
              <a:ext cx="228601" cy="2819400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5310</TotalTime>
  <Words>323</Words>
  <Application>Microsoft Office PowerPoint</Application>
  <PresentationFormat>On-screen Show (4:3)</PresentationFormat>
  <Paragraphs>71</Paragraphs>
  <Slides>10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Microsoft Equation 3.0</vt:lpstr>
      <vt:lpstr>Slide 1</vt:lpstr>
      <vt:lpstr>Slide 2</vt:lpstr>
      <vt:lpstr>Geometric Interpretation</vt:lpstr>
      <vt:lpstr>Geometric Interpretation</vt:lpstr>
      <vt:lpstr>Example 1</vt:lpstr>
      <vt:lpstr>Slide 6</vt:lpstr>
      <vt:lpstr>To Recap...</vt:lpstr>
      <vt:lpstr>The missing points?</vt:lpstr>
      <vt:lpstr>The Extension Theorem</vt:lpstr>
      <vt:lpstr>The Closure Theorem</vt:lpstr>
    </vt:vector>
  </TitlesOfParts>
  <Company>Kenyon College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Windows User</dc:creator>
  <cp:lastModifiedBy>Windows User</cp:lastModifiedBy>
  <cp:revision>15</cp:revision>
  <dcterms:created xsi:type="dcterms:W3CDTF">2013-02-23T22:10:42Z</dcterms:created>
  <dcterms:modified xsi:type="dcterms:W3CDTF">2013-02-27T14:40:53Z</dcterms:modified>
</cp:coreProperties>
</file>