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5" r:id="rId2"/>
    <p:sldId id="262" r:id="rId3"/>
    <p:sldId id="258" r:id="rId4"/>
    <p:sldId id="272" r:id="rId5"/>
    <p:sldId id="257" r:id="rId6"/>
    <p:sldId id="268" r:id="rId7"/>
    <p:sldId id="270" r:id="rId8"/>
    <p:sldId id="271" r:id="rId9"/>
    <p:sldId id="273" r:id="rId10"/>
    <p:sldId id="274" r:id="rId11"/>
    <p:sldId id="276" r:id="rId12"/>
    <p:sldId id="275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CE6F2"/>
    <a:srgbClr val="005696"/>
    <a:srgbClr val="392A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4" autoAdjust="0"/>
    <p:restoredTop sz="94622" autoAdjust="0"/>
  </p:normalViewPr>
  <p:slideViewPr>
    <p:cSldViewPr>
      <p:cViewPr varScale="1">
        <p:scale>
          <a:sx n="96" d="100"/>
          <a:sy n="96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4.wmf"/><Relationship Id="rId7" Type="http://schemas.openxmlformats.org/officeDocument/2006/relationships/image" Target="../media/image61.wmf"/><Relationship Id="rId2" Type="http://schemas.openxmlformats.org/officeDocument/2006/relationships/image" Target="../media/image52.wmf"/><Relationship Id="rId1" Type="http://schemas.openxmlformats.org/officeDocument/2006/relationships/image" Target="../media/image58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5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9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D7757-F898-475E-BE7E-4617977B9F25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A6B4D-F8F5-4353-B1A6-8BADA1F46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 be two polynomials of positive degree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6B4D-F8F5-4353-B1A6-8BADA1F468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CE55-C44A-4EEB-A2B0-AD59CD1D2F3A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D8AA-B92C-4048-AEA3-7CA021527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7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Relationship Id="rId14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2.bin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6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2.bin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1.bin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0.bin"/><Relationship Id="rId10" Type="http://schemas.openxmlformats.org/officeDocument/2006/relationships/oleObject" Target="../embeddings/oleObject85.bin"/><Relationship Id="rId4" Type="http://schemas.openxmlformats.org/officeDocument/2006/relationships/oleObject" Target="../embeddings/oleObject79.bin"/><Relationship Id="rId9" Type="http://schemas.openxmlformats.org/officeDocument/2006/relationships/oleObject" Target="../embeddings/oleObject8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Today’s Goal:  Proof of Extension Theorem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 l="17222" t="45777" r="16667" b="29334"/>
          <a:stretch>
            <a:fillRect/>
          </a:stretch>
        </p:blipFill>
        <p:spPr bwMode="auto">
          <a:xfrm>
            <a:off x="76200" y="838200"/>
            <a:ext cx="9067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25052" y="838200"/>
            <a:ext cx="9093896" cy="2209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28600" y="3124200"/>
            <a:ext cx="8686800" cy="1255713"/>
            <a:chOff x="228600" y="3341510"/>
            <a:chExt cx="8686800" cy="1255713"/>
          </a:xfrm>
        </p:grpSpPr>
        <p:sp>
          <p:nvSpPr>
            <p:cNvPr id="32" name="TextBox 31"/>
            <p:cNvSpPr txBox="1"/>
            <p:nvPr/>
          </p:nvSpPr>
          <p:spPr>
            <a:xfrm>
              <a:off x="228600" y="3352800"/>
              <a:ext cx="8686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If a partial solution                           fails to extend, then</a:t>
              </a:r>
            </a:p>
            <a:p>
              <a:endParaRPr lang="en-US" sz="2800" dirty="0"/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3048000" y="3341510"/>
            <a:ext cx="2057400" cy="569742"/>
          </p:xfrm>
          <a:graphic>
            <a:graphicData uri="http://schemas.openxmlformats.org/presentationml/2006/ole">
              <p:oleObj spid="_x0000_s8198" name="Equation" r:id="rId4" imgW="825480" imgH="228600" progId="Equation.3">
                <p:embed/>
              </p:oleObj>
            </a:graphicData>
          </a:graphic>
        </p:graphicFrame>
        <p:graphicFrame>
          <p:nvGraphicFramePr>
            <p:cNvPr id="8199" name="Object 7"/>
            <p:cNvGraphicFramePr>
              <a:graphicFrameLocks noChangeAspect="1"/>
            </p:cNvGraphicFramePr>
            <p:nvPr/>
          </p:nvGraphicFramePr>
          <p:xfrm>
            <a:off x="1962150" y="4027310"/>
            <a:ext cx="4210050" cy="569913"/>
          </p:xfrm>
          <a:graphic>
            <a:graphicData uri="http://schemas.openxmlformats.org/presentationml/2006/ole">
              <p:oleObj spid="_x0000_s8199" name="Equation" r:id="rId5" imgW="1688760" imgH="228600" progId="Equation.3">
                <p:embed/>
              </p:oleObj>
            </a:graphicData>
          </a:graphic>
        </p:graphicFrame>
      </p:grpSp>
      <p:grpSp>
        <p:nvGrpSpPr>
          <p:cNvPr id="34" name="Group 33"/>
          <p:cNvGrpSpPr/>
          <p:nvPr/>
        </p:nvGrpSpPr>
        <p:grpSpPr>
          <a:xfrm>
            <a:off x="228600" y="4572000"/>
            <a:ext cx="8915400" cy="1384995"/>
            <a:chOff x="228600" y="5015805"/>
            <a:chExt cx="8839200" cy="1384995"/>
          </a:xfrm>
        </p:grpSpPr>
        <p:sp>
          <p:nvSpPr>
            <p:cNvPr id="29" name="TextBox 28"/>
            <p:cNvSpPr txBox="1"/>
            <p:nvPr/>
          </p:nvSpPr>
          <p:spPr>
            <a:xfrm>
              <a:off x="228600" y="5015805"/>
              <a:ext cx="88392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Corollary. </a:t>
              </a:r>
              <a:r>
                <a:rPr lang="en-US" sz="2800" dirty="0" smtClean="0"/>
                <a:t> If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en-US" sz="2800" dirty="0" smtClean="0"/>
                <a:t>is constant for some </a:t>
              </a:r>
              <a:r>
                <a:rPr lang="en-US" sz="28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800" dirty="0" smtClean="0"/>
                <a:t>, then all partial solutions extend.                                 </a:t>
              </a:r>
            </a:p>
            <a:p>
              <a:endParaRPr lang="en-US" sz="2800" dirty="0"/>
            </a:p>
          </p:txBody>
        </p:sp>
        <p:graphicFrame>
          <p:nvGraphicFramePr>
            <p:cNvPr id="33" name="Object 7"/>
            <p:cNvGraphicFramePr>
              <a:graphicFrameLocks noChangeAspect="1"/>
            </p:cNvGraphicFramePr>
            <p:nvPr/>
          </p:nvGraphicFramePr>
          <p:xfrm>
            <a:off x="2117318" y="5029734"/>
            <a:ext cx="410796" cy="569913"/>
          </p:xfrm>
          <a:graphic>
            <a:graphicData uri="http://schemas.openxmlformats.org/presentationml/2006/ole">
              <p:oleObj spid="_x0000_s8200" name="Equation" r:id="rId6" imgW="164880" imgH="228600" progId="Equation.3">
                <p:embed/>
              </p:oleObj>
            </a:graphicData>
          </a:graphic>
        </p:graphicFrame>
      </p:grpSp>
      <p:sp>
        <p:nvSpPr>
          <p:cNvPr id="44" name="TextBox 43"/>
          <p:cNvSpPr txBox="1"/>
          <p:nvPr/>
        </p:nvSpPr>
        <p:spPr>
          <a:xfrm>
            <a:off x="228600" y="581602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The proof makes use of the resultant...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Proof of Extension Theorem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1562622" y="1333326"/>
          <a:ext cx="6096000" cy="4064000"/>
        </p:xfrm>
        <a:graphic>
          <a:graphicData uri="http://schemas.openxmlformats.org/presentationml/2006/ole">
            <p:oleObj spid="_x0000_s32770" name="Equation" r:id="rId3" imgW="0" imgH="0" progId="Equation.3">
              <p:embed/>
            </p:oleObj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228600" y="914400"/>
            <a:ext cx="9067800" cy="1778696"/>
            <a:chOff x="228600" y="914400"/>
            <a:chExt cx="9144000" cy="1778696"/>
          </a:xfrm>
        </p:grpSpPr>
        <p:sp>
          <p:nvSpPr>
            <p:cNvPr id="8" name="TextBox 7"/>
            <p:cNvSpPr txBox="1"/>
            <p:nvPr/>
          </p:nvSpPr>
          <p:spPr>
            <a:xfrm>
              <a:off x="228600" y="914400"/>
              <a:ext cx="9144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Let                                             , where  </a:t>
              </a:r>
            </a:p>
            <a:p>
              <a:endParaRPr lang="en-US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12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28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and let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                               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, a partial solution.  </a:t>
              </a: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948978" y="914400"/>
            <a:ext cx="3885240" cy="584200"/>
          </p:xfrm>
          <a:graphic>
            <a:graphicData uri="http://schemas.openxmlformats.org/presentationml/2006/ole">
              <p:oleObj spid="_x0000_s32772" name="Equation" r:id="rId4" imgW="1688760" imgH="253800" progId="Equation.3">
                <p:embed/>
              </p:oleObj>
            </a:graphicData>
          </a:graphic>
        </p:graphicFrame>
        <p:graphicFrame>
          <p:nvGraphicFramePr>
            <p:cNvPr id="32773" name="Object 5"/>
            <p:cNvGraphicFramePr>
              <a:graphicFrameLocks noChangeAspect="1"/>
            </p:cNvGraphicFramePr>
            <p:nvPr/>
          </p:nvGraphicFramePr>
          <p:xfrm>
            <a:off x="1371600" y="2167633"/>
            <a:ext cx="3009900" cy="525463"/>
          </p:xfrm>
          <a:graphic>
            <a:graphicData uri="http://schemas.openxmlformats.org/presentationml/2006/ole">
              <p:oleObj spid="_x0000_s32773" name="Equation" r:id="rId5" imgW="1307880" imgH="228600" progId="Equation.3">
                <p:embed/>
              </p:oleObj>
            </a:graphicData>
          </a:graphic>
        </p:graphicFrame>
        <p:graphicFrame>
          <p:nvGraphicFramePr>
            <p:cNvPr id="32774" name="Object 6"/>
            <p:cNvGraphicFramePr>
              <a:graphicFrameLocks noChangeAspect="1"/>
            </p:cNvGraphicFramePr>
            <p:nvPr/>
          </p:nvGraphicFramePr>
          <p:xfrm>
            <a:off x="609600" y="1579563"/>
            <a:ext cx="7772400" cy="554037"/>
          </p:xfrm>
          <a:graphic>
            <a:graphicData uri="http://schemas.openxmlformats.org/presentationml/2006/ole">
              <p:oleObj spid="_x0000_s32774" name="Equation" r:id="rId6" imgW="3377880" imgH="241200" progId="Equation.3">
                <p:embed/>
              </p:oleObj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152400" y="3727450"/>
            <a:ext cx="8686800" cy="1835150"/>
            <a:chOff x="152400" y="4038600"/>
            <a:chExt cx="8686800" cy="1835150"/>
          </a:xfrm>
        </p:grpSpPr>
        <p:sp>
          <p:nvSpPr>
            <p:cNvPr id="21" name="TextBox 20"/>
            <p:cNvSpPr txBox="1"/>
            <p:nvPr/>
          </p:nvSpPr>
          <p:spPr>
            <a:xfrm>
              <a:off x="152400" y="4038600"/>
              <a:ext cx="8686800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Consider the evaluation homomorphism</a:t>
              </a:r>
            </a:p>
            <a:p>
              <a:endParaRPr lang="en-US" sz="1000" dirty="0" smtClean="0">
                <a:latin typeface="Times New Roman" pitchFamily="18" charset="0"/>
                <a:cs typeface="Times New Roman" pitchFamily="18" charset="0"/>
              </a:endParaRPr>
            </a:p>
            <a:p>
              <a:endParaRPr lang="en-US" sz="2800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defined by:</a:t>
              </a:r>
              <a:endParaRPr lang="en-US" sz="2400" dirty="0"/>
            </a:p>
          </p:txBody>
        </p:sp>
        <p:graphicFrame>
          <p:nvGraphicFramePr>
            <p:cNvPr id="22" name="Object 8"/>
            <p:cNvGraphicFramePr>
              <a:graphicFrameLocks noChangeAspect="1"/>
            </p:cNvGraphicFramePr>
            <p:nvPr/>
          </p:nvGraphicFramePr>
          <p:xfrm>
            <a:off x="2438400" y="4495800"/>
            <a:ext cx="3844925" cy="615950"/>
          </p:xfrm>
          <a:graphic>
            <a:graphicData uri="http://schemas.openxmlformats.org/presentationml/2006/ole">
              <p:oleObj spid="_x0000_s32778" name="Equation" r:id="rId7" imgW="1422360" imgH="228600" progId="Equation.3">
                <p:embed/>
              </p:oleObj>
            </a:graphicData>
          </a:graphic>
        </p:graphicFrame>
        <p:graphicFrame>
          <p:nvGraphicFramePr>
            <p:cNvPr id="32779" name="Object 11"/>
            <p:cNvGraphicFramePr>
              <a:graphicFrameLocks noChangeAspect="1"/>
            </p:cNvGraphicFramePr>
            <p:nvPr/>
          </p:nvGraphicFramePr>
          <p:xfrm>
            <a:off x="1841500" y="5257800"/>
            <a:ext cx="5321300" cy="615950"/>
          </p:xfrm>
          <a:graphic>
            <a:graphicData uri="http://schemas.openxmlformats.org/presentationml/2006/ole">
              <p:oleObj spid="_x0000_s32779" name="Equation" r:id="rId8" imgW="1968480" imgH="228600" progId="Equation.3">
                <p:embed/>
              </p:oleObj>
            </a:graphicData>
          </a:graphic>
        </p:graphicFrame>
      </p:grpSp>
      <p:grpSp>
        <p:nvGrpSpPr>
          <p:cNvPr id="30" name="Group 29"/>
          <p:cNvGrpSpPr/>
          <p:nvPr/>
        </p:nvGrpSpPr>
        <p:grpSpPr>
          <a:xfrm>
            <a:off x="152400" y="5657313"/>
            <a:ext cx="8686800" cy="1113756"/>
            <a:chOff x="152400" y="5704938"/>
            <a:chExt cx="8686800" cy="1113756"/>
          </a:xfrm>
        </p:grpSpPr>
        <p:sp>
          <p:nvSpPr>
            <p:cNvPr id="24" name="TextBox 23"/>
            <p:cNvSpPr txBox="1"/>
            <p:nvPr/>
          </p:nvSpPr>
          <p:spPr>
            <a:xfrm>
              <a:off x="152400" y="5715000"/>
              <a:ext cx="86868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The image of                       under      is an ideal in            ,</a:t>
              </a:r>
              <a:br>
                <a:rPr lang="en-US" sz="2800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9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sz="2800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and             is a PID.</a:t>
              </a:r>
              <a:endParaRPr lang="en-US" sz="2400" dirty="0"/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2234484" y="5726835"/>
            <a:ext cx="1939925" cy="584200"/>
          </p:xfrm>
          <a:graphic>
            <a:graphicData uri="http://schemas.openxmlformats.org/presentationml/2006/ole">
              <p:oleObj spid="_x0000_s32780" name="Equation" r:id="rId9" imgW="850680" imgH="253800" progId="Equation.3">
                <p:embed/>
              </p:oleObj>
            </a:graphicData>
          </a:graphic>
        </p:graphicFrame>
        <p:graphicFrame>
          <p:nvGraphicFramePr>
            <p:cNvPr id="27" name="Object 11"/>
            <p:cNvGraphicFramePr>
              <a:graphicFrameLocks noChangeAspect="1"/>
            </p:cNvGraphicFramePr>
            <p:nvPr/>
          </p:nvGraphicFramePr>
          <p:xfrm>
            <a:off x="5105400" y="5841642"/>
            <a:ext cx="321788" cy="379926"/>
          </p:xfrm>
          <a:graphic>
            <a:graphicData uri="http://schemas.openxmlformats.org/presentationml/2006/ole">
              <p:oleObj spid="_x0000_s32781" name="Equation" r:id="rId10" imgW="139680" imgH="164880" progId="Equation.3">
                <p:embed/>
              </p:oleObj>
            </a:graphicData>
          </a:graphic>
        </p:graphicFrame>
        <p:graphicFrame>
          <p:nvGraphicFramePr>
            <p:cNvPr id="28" name="Object 8"/>
            <p:cNvGraphicFramePr>
              <a:graphicFrameLocks noChangeAspect="1"/>
            </p:cNvGraphicFramePr>
            <p:nvPr/>
          </p:nvGraphicFramePr>
          <p:xfrm>
            <a:off x="7405151" y="5704938"/>
            <a:ext cx="995362" cy="581025"/>
          </p:xfrm>
          <a:graphic>
            <a:graphicData uri="http://schemas.openxmlformats.org/presentationml/2006/ole">
              <p:oleObj spid="_x0000_s32782" name="Equation" r:id="rId11" imgW="368280" imgH="215640" progId="Equation.3">
                <p:embed/>
              </p:oleObj>
            </a:graphicData>
          </a:graphic>
        </p:graphicFrame>
        <p:graphicFrame>
          <p:nvGraphicFramePr>
            <p:cNvPr id="32783" name="Object 15"/>
            <p:cNvGraphicFramePr>
              <a:graphicFrameLocks noChangeAspect="1"/>
            </p:cNvGraphicFramePr>
            <p:nvPr/>
          </p:nvGraphicFramePr>
          <p:xfrm>
            <a:off x="862884" y="6237669"/>
            <a:ext cx="995362" cy="581025"/>
          </p:xfrm>
          <a:graphic>
            <a:graphicData uri="http://schemas.openxmlformats.org/presentationml/2006/ole">
              <p:oleObj spid="_x0000_s32783" name="Equation" r:id="rId12" imgW="368280" imgH="215640" progId="Equation.3">
                <p:embed/>
              </p:oleObj>
            </a:graphicData>
          </a:graphic>
        </p:graphicFrame>
      </p:grpSp>
      <p:grpSp>
        <p:nvGrpSpPr>
          <p:cNvPr id="33" name="Group 32"/>
          <p:cNvGrpSpPr/>
          <p:nvPr/>
        </p:nvGrpSpPr>
        <p:grpSpPr>
          <a:xfrm>
            <a:off x="3186447" y="6210479"/>
            <a:ext cx="5918916" cy="584200"/>
            <a:chOff x="3225084" y="6121400"/>
            <a:chExt cx="5918916" cy="584200"/>
          </a:xfrm>
        </p:grpSpPr>
        <p:sp>
          <p:nvSpPr>
            <p:cNvPr id="31" name="TextBox 30"/>
            <p:cNvSpPr txBox="1"/>
            <p:nvPr/>
          </p:nvSpPr>
          <p:spPr>
            <a:xfrm>
              <a:off x="3225084" y="6130864"/>
              <a:ext cx="59189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Hence                                    .</a:t>
              </a:r>
              <a:endParaRPr lang="en-US" sz="2400" dirty="0"/>
            </a:p>
          </p:txBody>
        </p:sp>
        <p:graphicFrame>
          <p:nvGraphicFramePr>
            <p:cNvPr id="32" name="Object 31"/>
            <p:cNvGraphicFramePr>
              <a:graphicFrameLocks noChangeAspect="1"/>
            </p:cNvGraphicFramePr>
            <p:nvPr/>
          </p:nvGraphicFramePr>
          <p:xfrm>
            <a:off x="4343400" y="6121400"/>
            <a:ext cx="3155950" cy="584200"/>
          </p:xfrm>
          <a:graphic>
            <a:graphicData uri="http://schemas.openxmlformats.org/presentationml/2006/ole">
              <p:oleObj spid="_x0000_s32784" name="Equation" r:id="rId13" imgW="1384200" imgH="253800" progId="Equation.3">
                <p:embed/>
              </p:oleObj>
            </a:graphicData>
          </a:graphic>
        </p:graphicFrame>
      </p:grpSp>
      <p:grpSp>
        <p:nvGrpSpPr>
          <p:cNvPr id="36" name="Group 35"/>
          <p:cNvGrpSpPr/>
          <p:nvPr/>
        </p:nvGrpSpPr>
        <p:grpSpPr>
          <a:xfrm>
            <a:off x="228600" y="2743200"/>
            <a:ext cx="9220200" cy="990600"/>
            <a:chOff x="228600" y="2743200"/>
            <a:chExt cx="9220200" cy="990600"/>
          </a:xfrm>
        </p:grpSpPr>
        <p:grpSp>
          <p:nvGrpSpPr>
            <p:cNvPr id="19" name="Group 18"/>
            <p:cNvGrpSpPr/>
            <p:nvPr/>
          </p:nvGrpSpPr>
          <p:grpSpPr>
            <a:xfrm>
              <a:off x="228600" y="2743200"/>
              <a:ext cx="9220200" cy="990600"/>
              <a:chOff x="152400" y="3429000"/>
              <a:chExt cx="9220200" cy="99060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228600" y="3505200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Want to show that if                                            , then there exists                                 </a:t>
                </a:r>
              </a:p>
              <a:p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           </a:t>
                </a:r>
                <a:r>
                  <a:rPr 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such that                                  .</a:t>
                </a:r>
              </a:p>
            </p:txBody>
          </p:sp>
          <p:graphicFrame>
            <p:nvGraphicFramePr>
              <p:cNvPr id="32775" name="Object 7"/>
              <p:cNvGraphicFramePr>
                <a:graphicFrameLocks noChangeAspect="1"/>
              </p:cNvGraphicFramePr>
              <p:nvPr/>
            </p:nvGraphicFramePr>
            <p:xfrm>
              <a:off x="2819400" y="3505200"/>
              <a:ext cx="3390378" cy="462007"/>
            </p:xfrm>
            <a:graphic>
              <a:graphicData uri="http://schemas.openxmlformats.org/presentationml/2006/ole">
                <p:oleObj spid="_x0000_s32775" name="Equation" r:id="rId14" imgW="1676160" imgH="228600" progId="Equation.3">
                  <p:embed/>
                </p:oleObj>
              </a:graphicData>
            </a:graphic>
          </p:graphicFrame>
          <p:graphicFrame>
            <p:nvGraphicFramePr>
              <p:cNvPr id="32776" name="Object 8"/>
              <p:cNvGraphicFramePr>
                <a:graphicFrameLocks noChangeAspect="1"/>
              </p:cNvGraphicFramePr>
              <p:nvPr/>
            </p:nvGraphicFramePr>
            <p:xfrm>
              <a:off x="304800" y="3860457"/>
              <a:ext cx="909502" cy="483317"/>
            </p:xfrm>
            <a:graphic>
              <a:graphicData uri="http://schemas.openxmlformats.org/presentationml/2006/ole">
                <p:oleObj spid="_x0000_s32776" name="Equation" r:id="rId15" imgW="406080" imgH="215640" progId="Equation.3">
                  <p:embed/>
                </p:oleObj>
              </a:graphicData>
            </a:graphic>
          </p:graphicFrame>
          <p:graphicFrame>
            <p:nvGraphicFramePr>
              <p:cNvPr id="32777" name="Object 9"/>
              <p:cNvGraphicFramePr>
                <a:graphicFrameLocks noChangeAspect="1"/>
              </p:cNvGraphicFramePr>
              <p:nvPr/>
            </p:nvGraphicFramePr>
            <p:xfrm>
              <a:off x="2464158" y="3885494"/>
              <a:ext cx="2577976" cy="487885"/>
            </p:xfrm>
            <a:graphic>
              <a:graphicData uri="http://schemas.openxmlformats.org/presentationml/2006/ole">
                <p:oleObj spid="_x0000_s32777" name="Equation" r:id="rId16" imgW="1206360" imgH="228600" progId="Equation.3">
                  <p:embed/>
                </p:oleObj>
              </a:graphicData>
            </a:graphic>
          </p:graphicFrame>
          <p:sp>
            <p:nvSpPr>
              <p:cNvPr id="16" name="Left Bracket 15"/>
              <p:cNvSpPr/>
              <p:nvPr/>
            </p:nvSpPr>
            <p:spPr>
              <a:xfrm>
                <a:off x="152400" y="3429000"/>
                <a:ext cx="121919" cy="990600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8" name="Left Bracket 17"/>
              <p:cNvSpPr/>
              <p:nvPr/>
            </p:nvSpPr>
            <p:spPr>
              <a:xfrm flipH="1">
                <a:off x="8641081" y="3429000"/>
                <a:ext cx="121919" cy="990600"/>
              </a:xfrm>
              <a:prstGeom prst="lef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266163" y="2743200"/>
              <a:ext cx="8534400" cy="990600"/>
            </a:xfrm>
            <a:prstGeom prst="rect">
              <a:avLst/>
            </a:prstGeom>
            <a:solidFill>
              <a:srgbClr val="DCE6F2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Proof of Extension Theorem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1562622" y="1333326"/>
          <a:ext cx="6096000" cy="4064000"/>
        </p:xfrm>
        <a:graphic>
          <a:graphicData uri="http://schemas.openxmlformats.org/presentationml/2006/ole">
            <p:oleObj spid="_x0000_s34818" name="Equation" r:id="rId3" imgW="0" imgH="0" progId="Equation.3">
              <p:embed/>
            </p:oleObj>
          </a:graphicData>
        </a:graphic>
      </p:graphicFrame>
      <p:grpSp>
        <p:nvGrpSpPr>
          <p:cNvPr id="3" name="Group 40"/>
          <p:cNvGrpSpPr/>
          <p:nvPr/>
        </p:nvGrpSpPr>
        <p:grpSpPr>
          <a:xfrm>
            <a:off x="152400" y="4103688"/>
            <a:ext cx="8686800" cy="684212"/>
            <a:chOff x="152400" y="4103688"/>
            <a:chExt cx="8686800" cy="684212"/>
          </a:xfrm>
        </p:grpSpPr>
        <p:sp>
          <p:nvSpPr>
            <p:cNvPr id="21" name="TextBox 20"/>
            <p:cNvSpPr txBox="1"/>
            <p:nvPr/>
          </p:nvSpPr>
          <p:spPr>
            <a:xfrm>
              <a:off x="152400" y="4163591"/>
              <a:ext cx="868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where </a:t>
              </a:r>
            </a:p>
          </p:txBody>
        </p:sp>
        <p:graphicFrame>
          <p:nvGraphicFramePr>
            <p:cNvPr id="38" name="Object 17"/>
            <p:cNvGraphicFramePr>
              <a:graphicFrameLocks noChangeAspect="1"/>
            </p:cNvGraphicFramePr>
            <p:nvPr/>
          </p:nvGraphicFramePr>
          <p:xfrm>
            <a:off x="1219200" y="4103688"/>
            <a:ext cx="6432550" cy="684212"/>
          </p:xfrm>
          <a:graphic>
            <a:graphicData uri="http://schemas.openxmlformats.org/presentationml/2006/ole">
              <p:oleObj spid="_x0000_s34826" name="Equation" r:id="rId4" imgW="2286000" imgH="253800" progId="Equation.3">
                <p:embed/>
              </p:oleObj>
            </a:graphicData>
          </a:graphic>
        </p:graphicFrame>
      </p:grpSp>
      <p:grpSp>
        <p:nvGrpSpPr>
          <p:cNvPr id="4" name="Group 39"/>
          <p:cNvGrpSpPr/>
          <p:nvPr/>
        </p:nvGrpSpPr>
        <p:grpSpPr>
          <a:xfrm>
            <a:off x="228600" y="848380"/>
            <a:ext cx="8686800" cy="3020358"/>
            <a:chOff x="228600" y="848380"/>
            <a:chExt cx="8686800" cy="3020358"/>
          </a:xfrm>
        </p:grpSpPr>
        <p:grpSp>
          <p:nvGrpSpPr>
            <p:cNvPr id="6" name="Group 36"/>
            <p:cNvGrpSpPr/>
            <p:nvPr/>
          </p:nvGrpSpPr>
          <p:grpSpPr>
            <a:xfrm>
              <a:off x="911225" y="1492425"/>
              <a:ext cx="6099175" cy="2376313"/>
              <a:chOff x="911225" y="1066800"/>
              <a:chExt cx="6099175" cy="2376313"/>
            </a:xfrm>
          </p:grpSpPr>
          <p:graphicFrame>
            <p:nvGraphicFramePr>
              <p:cNvPr id="33810" name="Object 18"/>
              <p:cNvGraphicFramePr>
                <a:graphicFrameLocks noChangeAspect="1"/>
              </p:cNvGraphicFramePr>
              <p:nvPr/>
            </p:nvGraphicFramePr>
            <p:xfrm>
              <a:off x="4038600" y="1066800"/>
              <a:ext cx="244475" cy="267494"/>
            </p:xfrm>
            <a:graphic>
              <a:graphicData uri="http://schemas.openxmlformats.org/presentationml/2006/ole">
                <p:oleObj spid="_x0000_s34822" name="Equation" r:id="rId5" imgW="152280" imgH="152280" progId="Equation.3">
                  <p:embed/>
                </p:oleObj>
              </a:graphicData>
            </a:graphic>
          </p:graphicFrame>
          <p:grpSp>
            <p:nvGrpSpPr>
              <p:cNvPr id="8" name="Group 33"/>
              <p:cNvGrpSpPr/>
              <p:nvPr/>
            </p:nvGrpSpPr>
            <p:grpSpPr>
              <a:xfrm>
                <a:off x="911225" y="1219200"/>
                <a:ext cx="6099175" cy="2223913"/>
                <a:chOff x="911225" y="1219200"/>
                <a:chExt cx="6099175" cy="2223913"/>
              </a:xfrm>
            </p:grpSpPr>
            <p:graphicFrame>
              <p:nvGraphicFramePr>
                <p:cNvPr id="22" name="Object 8"/>
                <p:cNvGraphicFramePr>
                  <a:graphicFrameLocks noChangeAspect="1"/>
                </p:cNvGraphicFramePr>
                <p:nvPr/>
              </p:nvGraphicFramePr>
              <p:xfrm>
                <a:off x="4724400" y="1219200"/>
                <a:ext cx="2286000" cy="2195512"/>
              </p:xfrm>
              <a:graphic>
                <a:graphicData uri="http://schemas.openxmlformats.org/presentationml/2006/ole">
                  <p:oleObj spid="_x0000_s34819" name="Equation" r:id="rId6" imgW="711000" imgH="685800" progId="Equation.3">
                    <p:embed/>
                  </p:oleObj>
                </a:graphicData>
              </a:graphic>
            </p:graphicFrame>
            <p:graphicFrame>
              <p:nvGraphicFramePr>
                <p:cNvPr id="33808" name="Object 16"/>
                <p:cNvGraphicFramePr>
                  <a:graphicFrameLocks noChangeAspect="1"/>
                </p:cNvGraphicFramePr>
                <p:nvPr/>
              </p:nvGraphicFramePr>
              <p:xfrm>
                <a:off x="3886200" y="1295400"/>
                <a:ext cx="611188" cy="2095500"/>
              </p:xfrm>
              <a:graphic>
                <a:graphicData uri="http://schemas.openxmlformats.org/presentationml/2006/ole">
                  <p:oleObj spid="_x0000_s34820" name="Equation" r:id="rId7" imgW="190440" imgH="596880" progId="Equation.3">
                    <p:embed/>
                  </p:oleObj>
                </a:graphicData>
              </a:graphic>
            </p:graphicFrame>
            <p:graphicFrame>
              <p:nvGraphicFramePr>
                <p:cNvPr id="33809" name="Object 17"/>
                <p:cNvGraphicFramePr>
                  <a:graphicFrameLocks noChangeAspect="1"/>
                </p:cNvGraphicFramePr>
                <p:nvPr/>
              </p:nvGraphicFramePr>
              <p:xfrm>
                <a:off x="911225" y="1257125"/>
                <a:ext cx="3549650" cy="2185988"/>
              </p:xfrm>
              <a:graphic>
                <a:graphicData uri="http://schemas.openxmlformats.org/presentationml/2006/ole">
                  <p:oleObj spid="_x0000_s34821" name="Equation" r:id="rId8" imgW="1104840" imgH="711000" progId="Equation.3">
                    <p:embed/>
                  </p:oleObj>
                </a:graphicData>
              </a:graphic>
            </p:graphicFrame>
            <p:graphicFrame>
              <p:nvGraphicFramePr>
                <p:cNvPr id="33811" name="Object 19"/>
                <p:cNvGraphicFramePr>
                  <a:graphicFrameLocks noChangeAspect="1"/>
                </p:cNvGraphicFramePr>
                <p:nvPr/>
              </p:nvGraphicFramePr>
              <p:xfrm>
                <a:off x="4038600" y="2703512"/>
                <a:ext cx="244475" cy="268288"/>
              </p:xfrm>
              <a:graphic>
                <a:graphicData uri="http://schemas.openxmlformats.org/presentationml/2006/ole">
                  <p:oleObj spid="_x0000_s34823" name="Equation" r:id="rId9" imgW="152280" imgH="152280" progId="Equation.3">
                    <p:embed/>
                  </p:oleObj>
                </a:graphicData>
              </a:graphic>
            </p:graphicFrame>
          </p:grpSp>
          <p:graphicFrame>
            <p:nvGraphicFramePr>
              <p:cNvPr id="33812" name="Object 20"/>
              <p:cNvGraphicFramePr>
                <a:graphicFrameLocks noChangeAspect="1"/>
              </p:cNvGraphicFramePr>
              <p:nvPr/>
            </p:nvGraphicFramePr>
            <p:xfrm>
              <a:off x="6096000" y="2018778"/>
              <a:ext cx="377825" cy="444500"/>
            </p:xfrm>
            <a:graphic>
              <a:graphicData uri="http://schemas.openxmlformats.org/presentationml/2006/ole">
                <p:oleObj spid="_x0000_s34824" name="Equation" r:id="rId10" imgW="139680" imgH="164880" progId="Equation.3">
                  <p:embed/>
                </p:oleObj>
              </a:graphicData>
            </a:graphic>
          </p:graphicFrame>
          <p:graphicFrame>
            <p:nvGraphicFramePr>
              <p:cNvPr id="33813" name="Object 21"/>
              <p:cNvGraphicFramePr>
                <a:graphicFrameLocks noChangeAspect="1"/>
              </p:cNvGraphicFramePr>
              <p:nvPr/>
            </p:nvGraphicFramePr>
            <p:xfrm>
              <a:off x="2590800" y="1981200"/>
              <a:ext cx="377825" cy="444500"/>
            </p:xfrm>
            <a:graphic>
              <a:graphicData uri="http://schemas.openxmlformats.org/presentationml/2006/ole">
                <p:oleObj spid="_x0000_s34825" name="Equation" r:id="rId11" imgW="139680" imgH="164880" progId="Equation.3">
                  <p:embed/>
                </p:oleObj>
              </a:graphicData>
            </a:graphic>
          </p:graphicFrame>
        </p:grpSp>
        <p:sp>
          <p:nvSpPr>
            <p:cNvPr id="39" name="TextBox 38"/>
            <p:cNvSpPr txBox="1"/>
            <p:nvPr/>
          </p:nvSpPr>
          <p:spPr>
            <a:xfrm>
              <a:off x="228600" y="848380"/>
              <a:ext cx="868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We get a nice commutative diagram:</a:t>
              </a:r>
              <a:endParaRPr lang="en-US" sz="24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16074" y="48768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We consider two cases:  </a:t>
            </a:r>
            <a:endParaRPr lang="en-US" sz="2800" b="1" dirty="0"/>
          </a:p>
        </p:txBody>
      </p:sp>
      <p:grpSp>
        <p:nvGrpSpPr>
          <p:cNvPr id="9" name="Group 48"/>
          <p:cNvGrpSpPr/>
          <p:nvPr/>
        </p:nvGrpSpPr>
        <p:grpSpPr>
          <a:xfrm>
            <a:off x="228600" y="5473874"/>
            <a:ext cx="8686800" cy="606077"/>
            <a:chOff x="228600" y="5473874"/>
            <a:chExt cx="8686800" cy="606077"/>
          </a:xfrm>
        </p:grpSpPr>
        <p:sp>
          <p:nvSpPr>
            <p:cNvPr id="43" name="TextBox 42"/>
            <p:cNvSpPr txBox="1"/>
            <p:nvPr/>
          </p:nvSpPr>
          <p:spPr>
            <a:xfrm>
              <a:off x="228600" y="5486400"/>
              <a:ext cx="868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Case 1:  </a:t>
              </a:r>
              <a:endParaRPr lang="en-US" sz="28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18148" y="5473874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is </a:t>
              </a:r>
              <a:r>
                <a:rPr lang="en-US" sz="3200" dirty="0" err="1" smtClean="0">
                  <a:latin typeface="Times New Roman" pitchFamily="18" charset="0"/>
                  <a:cs typeface="Times New Roman" pitchFamily="18" charset="0"/>
                </a:rPr>
                <a:t>nonconstant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. </a:t>
              </a:r>
              <a:endParaRPr lang="en-US" sz="2800" dirty="0"/>
            </a:p>
          </p:txBody>
        </p:sp>
        <p:graphicFrame>
          <p:nvGraphicFramePr>
            <p:cNvPr id="46" name="Object 17"/>
            <p:cNvGraphicFramePr>
              <a:graphicFrameLocks noChangeAspect="1"/>
            </p:cNvGraphicFramePr>
            <p:nvPr/>
          </p:nvGraphicFramePr>
          <p:xfrm>
            <a:off x="1740074" y="5498926"/>
            <a:ext cx="1001713" cy="581025"/>
          </p:xfrm>
          <a:graphic>
            <a:graphicData uri="http://schemas.openxmlformats.org/presentationml/2006/ole">
              <p:oleObj spid="_x0000_s34827" name="Equation" r:id="rId12" imgW="355320" imgH="215640" progId="Equation.3">
                <p:embed/>
              </p:oleObj>
            </a:graphicData>
          </a:graphic>
        </p:graphicFrame>
      </p:grpSp>
      <p:grpSp>
        <p:nvGrpSpPr>
          <p:cNvPr id="10" name="Group 49"/>
          <p:cNvGrpSpPr/>
          <p:nvPr/>
        </p:nvGrpSpPr>
        <p:grpSpPr>
          <a:xfrm>
            <a:off x="228600" y="6096000"/>
            <a:ext cx="8686800" cy="627063"/>
            <a:chOff x="228600" y="6096000"/>
            <a:chExt cx="8686800" cy="627063"/>
          </a:xfrm>
        </p:grpSpPr>
        <p:sp>
          <p:nvSpPr>
            <p:cNvPr id="44" name="TextBox 43"/>
            <p:cNvSpPr txBox="1"/>
            <p:nvPr/>
          </p:nvSpPr>
          <p:spPr>
            <a:xfrm>
              <a:off x="228600" y="6120825"/>
              <a:ext cx="868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Case 2: </a:t>
              </a:r>
              <a:endParaRPr lang="en-US" sz="28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391422" y="6096000"/>
              <a:ext cx="50417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, a nonzero constant. </a:t>
              </a:r>
              <a:endParaRPr lang="en-US" sz="2800" dirty="0"/>
            </a:p>
          </p:txBody>
        </p:sp>
        <p:graphicFrame>
          <p:nvGraphicFramePr>
            <p:cNvPr id="48" name="Object 17"/>
            <p:cNvGraphicFramePr>
              <a:graphicFrameLocks noChangeAspect="1"/>
            </p:cNvGraphicFramePr>
            <p:nvPr/>
          </p:nvGraphicFramePr>
          <p:xfrm>
            <a:off x="1752600" y="6108700"/>
            <a:ext cx="1752600" cy="614363"/>
          </p:xfrm>
          <a:graphic>
            <a:graphicData uri="http://schemas.openxmlformats.org/presentationml/2006/ole">
              <p:oleObj spid="_x0000_s34828" name="Equation" r:id="rId13" imgW="622080" imgH="228600" progId="Equation.3">
                <p:embed/>
              </p:oleObj>
            </a:graphicData>
          </a:graphic>
        </p:graphicFrame>
      </p:grpSp>
      <p:sp>
        <p:nvSpPr>
          <p:cNvPr id="51" name="TextBox 50"/>
          <p:cNvSpPr txBox="1"/>
          <p:nvPr/>
        </p:nvSpPr>
        <p:spPr>
          <a:xfrm>
            <a:off x="5588358" y="5054579"/>
            <a:ext cx="3048000" cy="10156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We’ll use resultants to show that the second case can’t actually happen.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Proof of Extension Theorem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04800" y="829197"/>
            <a:ext cx="8686800" cy="602728"/>
            <a:chOff x="76200" y="829197"/>
            <a:chExt cx="8686800" cy="602728"/>
          </a:xfrm>
        </p:grpSpPr>
        <p:sp>
          <p:nvSpPr>
            <p:cNvPr id="43" name="TextBox 42"/>
            <p:cNvSpPr txBox="1"/>
            <p:nvPr/>
          </p:nvSpPr>
          <p:spPr>
            <a:xfrm>
              <a:off x="76200" y="838200"/>
              <a:ext cx="868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Case 1:  </a:t>
              </a:r>
              <a:endParaRPr lang="en-US" sz="28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24614" y="829197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is </a:t>
              </a:r>
              <a:r>
                <a:rPr lang="en-US" sz="3200" dirty="0" err="1" smtClean="0">
                  <a:latin typeface="Times New Roman" pitchFamily="18" charset="0"/>
                  <a:cs typeface="Times New Roman" pitchFamily="18" charset="0"/>
                </a:rPr>
                <a:t>nonconstant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. </a:t>
              </a:r>
              <a:endParaRPr lang="en-US" sz="2800" dirty="0"/>
            </a:p>
          </p:txBody>
        </p:sp>
        <p:graphicFrame>
          <p:nvGraphicFramePr>
            <p:cNvPr id="46" name="Object 17"/>
            <p:cNvGraphicFramePr>
              <a:graphicFrameLocks noChangeAspect="1"/>
            </p:cNvGraphicFramePr>
            <p:nvPr/>
          </p:nvGraphicFramePr>
          <p:xfrm>
            <a:off x="1597025" y="850900"/>
            <a:ext cx="2289175" cy="581025"/>
          </p:xfrm>
          <a:graphic>
            <a:graphicData uri="http://schemas.openxmlformats.org/presentationml/2006/ole">
              <p:oleObj spid="_x0000_s33815" name="Equation" r:id="rId3" imgW="812520" imgH="215640" progId="Equation.3">
                <p:embed/>
              </p:oleObj>
            </a:graphicData>
          </a:graphic>
        </p:graphicFrame>
      </p:grpSp>
      <p:grpSp>
        <p:nvGrpSpPr>
          <p:cNvPr id="69" name="Group 68"/>
          <p:cNvGrpSpPr/>
          <p:nvPr/>
        </p:nvGrpSpPr>
        <p:grpSpPr>
          <a:xfrm>
            <a:off x="216074" y="1600200"/>
            <a:ext cx="8623126" cy="1089373"/>
            <a:chOff x="216074" y="1600200"/>
            <a:chExt cx="8623126" cy="1089373"/>
          </a:xfrm>
        </p:grpSpPr>
        <p:sp>
          <p:nvSpPr>
            <p:cNvPr id="52" name="TextBox 51"/>
            <p:cNvSpPr txBox="1"/>
            <p:nvPr/>
          </p:nvSpPr>
          <p:spPr>
            <a:xfrm>
              <a:off x="216074" y="1600200"/>
              <a:ext cx="86231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In this case, the </a:t>
              </a:r>
              <a:r>
                <a:rPr lang="en-US" sz="3200" b="1" dirty="0" err="1" smtClean="0">
                  <a:latin typeface="Times New Roman" pitchFamily="18" charset="0"/>
                  <a:cs typeface="Times New Roman" pitchFamily="18" charset="0"/>
                </a:rPr>
                <a:t>FUN</a:t>
              </a:r>
              <a:r>
                <a:rPr lang="en-US" sz="3200" dirty="0" err="1" smtClean="0">
                  <a:latin typeface="Times New Roman" pitchFamily="18" charset="0"/>
                  <a:cs typeface="Times New Roman" pitchFamily="18" charset="0"/>
                </a:rPr>
                <a:t>damental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Theorem of Algebra </a:t>
              </a:r>
              <a:br>
                <a:rPr lang="en-US" sz="3200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ensures there exists             such that  </a:t>
              </a:r>
              <a:endParaRPr lang="en-US" sz="2800" dirty="0"/>
            </a:p>
          </p:txBody>
        </p:sp>
        <p:graphicFrame>
          <p:nvGraphicFramePr>
            <p:cNvPr id="53" name="Object 17"/>
            <p:cNvGraphicFramePr>
              <a:graphicFrameLocks noChangeAspect="1"/>
            </p:cNvGraphicFramePr>
            <p:nvPr/>
          </p:nvGraphicFramePr>
          <p:xfrm>
            <a:off x="6337126" y="2108548"/>
            <a:ext cx="1682750" cy="581025"/>
          </p:xfrm>
          <a:graphic>
            <a:graphicData uri="http://schemas.openxmlformats.org/presentationml/2006/ole">
              <p:oleObj spid="_x0000_s33817" name="Equation" r:id="rId4" imgW="596880" imgH="215640" progId="Equation.3">
                <p:embed/>
              </p:oleObj>
            </a:graphicData>
          </a:graphic>
        </p:graphicFrame>
        <p:graphicFrame>
          <p:nvGraphicFramePr>
            <p:cNvPr id="33818" name="Object 26"/>
            <p:cNvGraphicFramePr>
              <a:graphicFrameLocks noChangeAspect="1"/>
            </p:cNvGraphicFramePr>
            <p:nvPr/>
          </p:nvGraphicFramePr>
          <p:xfrm>
            <a:off x="3530252" y="2096022"/>
            <a:ext cx="1144587" cy="581025"/>
          </p:xfrm>
          <a:graphic>
            <a:graphicData uri="http://schemas.openxmlformats.org/presentationml/2006/ole">
              <p:oleObj spid="_x0000_s33818" name="Equation" r:id="rId5" imgW="406080" imgH="215640" progId="Equation.3">
                <p:embed/>
              </p:oleObj>
            </a:graphicData>
          </a:graphic>
        </p:graphicFrame>
      </p:grpSp>
      <p:grpSp>
        <p:nvGrpSpPr>
          <p:cNvPr id="68" name="Group 67"/>
          <p:cNvGrpSpPr/>
          <p:nvPr/>
        </p:nvGrpSpPr>
        <p:grpSpPr>
          <a:xfrm>
            <a:off x="103340" y="2750616"/>
            <a:ext cx="8748386" cy="1287984"/>
            <a:chOff x="103340" y="2750616"/>
            <a:chExt cx="8748386" cy="1287984"/>
          </a:xfrm>
        </p:grpSpPr>
        <p:sp>
          <p:nvSpPr>
            <p:cNvPr id="55" name="TextBox 54"/>
            <p:cNvSpPr txBox="1"/>
            <p:nvPr/>
          </p:nvSpPr>
          <p:spPr>
            <a:xfrm>
              <a:off x="228600" y="2776016"/>
              <a:ext cx="86231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Since</a:t>
              </a:r>
              <a:endParaRPr lang="en-US" sz="2800" dirty="0"/>
            </a:p>
          </p:txBody>
        </p:sp>
        <p:graphicFrame>
          <p:nvGraphicFramePr>
            <p:cNvPr id="56" name="Object 17"/>
            <p:cNvGraphicFramePr>
              <a:graphicFrameLocks noChangeAspect="1"/>
            </p:cNvGraphicFramePr>
            <p:nvPr/>
          </p:nvGraphicFramePr>
          <p:xfrm>
            <a:off x="1347788" y="2750616"/>
            <a:ext cx="7110412" cy="684213"/>
          </p:xfrm>
          <a:graphic>
            <a:graphicData uri="http://schemas.openxmlformats.org/presentationml/2006/ole">
              <p:oleObj spid="_x0000_s33819" name="Equation" r:id="rId6" imgW="2527200" imgH="253800" progId="Equation.3">
                <p:embed/>
              </p:oleObj>
            </a:graphicData>
          </a:graphic>
        </p:graphicFrame>
        <p:sp>
          <p:nvSpPr>
            <p:cNvPr id="57" name="TextBox 56"/>
            <p:cNvSpPr txBox="1"/>
            <p:nvPr/>
          </p:nvSpPr>
          <p:spPr>
            <a:xfrm>
              <a:off x="103340" y="3397915"/>
              <a:ext cx="86231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                                for all          .</a:t>
              </a:r>
              <a:endParaRPr lang="en-US" sz="2800" dirty="0"/>
            </a:p>
          </p:txBody>
        </p:sp>
        <p:graphicFrame>
          <p:nvGraphicFramePr>
            <p:cNvPr id="33820" name="Object 28"/>
            <p:cNvGraphicFramePr>
              <a:graphicFrameLocks noChangeAspect="1"/>
            </p:cNvGraphicFramePr>
            <p:nvPr/>
          </p:nvGraphicFramePr>
          <p:xfrm>
            <a:off x="304800" y="3424238"/>
            <a:ext cx="3251200" cy="614362"/>
          </p:xfrm>
          <a:graphic>
            <a:graphicData uri="http://schemas.openxmlformats.org/presentationml/2006/ole">
              <p:oleObj spid="_x0000_s33820" name="Equation" r:id="rId7" imgW="1155600" imgH="228600" progId="Equation.3">
                <p:embed/>
              </p:oleObj>
            </a:graphicData>
          </a:graphic>
        </p:graphicFrame>
        <p:graphicFrame>
          <p:nvGraphicFramePr>
            <p:cNvPr id="33821" name="Object 29"/>
            <p:cNvGraphicFramePr>
              <a:graphicFrameLocks noChangeAspect="1"/>
            </p:cNvGraphicFramePr>
            <p:nvPr/>
          </p:nvGraphicFramePr>
          <p:xfrm>
            <a:off x="4546948" y="3447529"/>
            <a:ext cx="1036637" cy="547687"/>
          </p:xfrm>
          <a:graphic>
            <a:graphicData uri="http://schemas.openxmlformats.org/presentationml/2006/ole">
              <p:oleObj spid="_x0000_s33821" name="Equation" r:id="rId8" imgW="368280" imgH="203040" progId="Equation.3">
                <p:embed/>
              </p:oleObj>
            </a:graphicData>
          </a:graphic>
        </p:graphicFrame>
      </p:grpSp>
      <p:sp>
        <p:nvSpPr>
          <p:cNvPr id="60" name="Rectangle 59"/>
          <p:cNvSpPr/>
          <p:nvPr/>
        </p:nvSpPr>
        <p:spPr>
          <a:xfrm>
            <a:off x="267222" y="813148"/>
            <a:ext cx="8495778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228600" y="4191000"/>
            <a:ext cx="8623126" cy="1122711"/>
            <a:chOff x="228600" y="4114800"/>
            <a:chExt cx="8623126" cy="1122711"/>
          </a:xfrm>
        </p:grpSpPr>
        <p:sp>
          <p:nvSpPr>
            <p:cNvPr id="61" name="TextBox 60"/>
            <p:cNvSpPr txBox="1"/>
            <p:nvPr/>
          </p:nvSpPr>
          <p:spPr>
            <a:xfrm>
              <a:off x="228600" y="4114800"/>
              <a:ext cx="86231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In particular, all generators,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32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 f</a:t>
              </a:r>
              <a:r>
                <a:rPr lang="en-US" sz="32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, ..., </a:t>
              </a:r>
              <a:r>
                <a:rPr lang="en-US" sz="3200" i="1" dirty="0" err="1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3200" i="1" baseline="-25000" dirty="0" err="1" smtClean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, of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I 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vanish at the point                      . </a:t>
              </a:r>
              <a:endParaRPr lang="en-US" sz="2800" dirty="0"/>
            </a:p>
          </p:txBody>
        </p:sp>
        <p:graphicFrame>
          <p:nvGraphicFramePr>
            <p:cNvPr id="33822" name="Object 30"/>
            <p:cNvGraphicFramePr>
              <a:graphicFrameLocks noChangeAspect="1"/>
            </p:cNvGraphicFramePr>
            <p:nvPr/>
          </p:nvGraphicFramePr>
          <p:xfrm>
            <a:off x="2158652" y="4623148"/>
            <a:ext cx="2214563" cy="614363"/>
          </p:xfrm>
          <a:graphic>
            <a:graphicData uri="http://schemas.openxmlformats.org/presentationml/2006/ole">
              <p:oleObj spid="_x0000_s33822" name="Equation" r:id="rId9" imgW="787320" imgH="228600" progId="Equation.3">
                <p:embed/>
              </p:oleObj>
            </a:graphicData>
          </a:graphic>
        </p:graphicFrame>
      </p:grpSp>
      <p:grpSp>
        <p:nvGrpSpPr>
          <p:cNvPr id="67" name="Group 66"/>
          <p:cNvGrpSpPr/>
          <p:nvPr/>
        </p:nvGrpSpPr>
        <p:grpSpPr>
          <a:xfrm>
            <a:off x="292274" y="5446167"/>
            <a:ext cx="8623126" cy="1107033"/>
            <a:chOff x="228600" y="5552182"/>
            <a:chExt cx="8623126" cy="1107033"/>
          </a:xfrm>
        </p:grpSpPr>
        <p:sp>
          <p:nvSpPr>
            <p:cNvPr id="64" name="TextBox 63"/>
            <p:cNvSpPr txBox="1"/>
            <p:nvPr/>
          </p:nvSpPr>
          <p:spPr>
            <a:xfrm>
              <a:off x="228600" y="5552182"/>
              <a:ext cx="86231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Hence                                  , so the partial</a:t>
              </a:r>
            </a:p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solution                               extends, as claimed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. </a:t>
              </a:r>
              <a:endParaRPr lang="en-US" sz="2800" dirty="0"/>
            </a:p>
          </p:txBody>
        </p:sp>
        <p:graphicFrame>
          <p:nvGraphicFramePr>
            <p:cNvPr id="65" name="Object 30"/>
            <p:cNvGraphicFramePr>
              <a:graphicFrameLocks noChangeAspect="1"/>
            </p:cNvGraphicFramePr>
            <p:nvPr/>
          </p:nvGraphicFramePr>
          <p:xfrm>
            <a:off x="1422748" y="5562600"/>
            <a:ext cx="3429000" cy="614363"/>
          </p:xfrm>
          <a:graphic>
            <a:graphicData uri="http://schemas.openxmlformats.org/presentationml/2006/ole">
              <p:oleObj spid="_x0000_s33823" name="Equation" r:id="rId10" imgW="1218960" imgH="228600" progId="Equation.3">
                <p:embed/>
              </p:oleObj>
            </a:graphicData>
          </a:graphic>
        </p:graphicFrame>
        <p:graphicFrame>
          <p:nvGraphicFramePr>
            <p:cNvPr id="33824" name="Object 32"/>
            <p:cNvGraphicFramePr>
              <a:graphicFrameLocks noChangeAspect="1"/>
            </p:cNvGraphicFramePr>
            <p:nvPr/>
          </p:nvGraphicFramePr>
          <p:xfrm>
            <a:off x="1664918" y="6044852"/>
            <a:ext cx="3071813" cy="614363"/>
          </p:xfrm>
          <a:graphic>
            <a:graphicData uri="http://schemas.openxmlformats.org/presentationml/2006/ole">
              <p:oleObj spid="_x0000_s33824" name="Equation" r:id="rId11" imgW="109188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Proof of Extension Theorem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304800" y="816671"/>
            <a:ext cx="8686800" cy="632717"/>
            <a:chOff x="76200" y="816671"/>
            <a:chExt cx="8686800" cy="632717"/>
          </a:xfrm>
        </p:grpSpPr>
        <p:sp>
          <p:nvSpPr>
            <p:cNvPr id="43" name="TextBox 42"/>
            <p:cNvSpPr txBox="1"/>
            <p:nvPr/>
          </p:nvSpPr>
          <p:spPr>
            <a:xfrm>
              <a:off x="76200" y="838200"/>
              <a:ext cx="868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Case 2:  </a:t>
              </a:r>
              <a:endParaRPr lang="en-US" sz="28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77014" y="816671"/>
              <a:ext cx="4557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is a nonzero constant. </a:t>
              </a:r>
              <a:endParaRPr lang="en-US" sz="2800" dirty="0"/>
            </a:p>
          </p:txBody>
        </p:sp>
        <p:graphicFrame>
          <p:nvGraphicFramePr>
            <p:cNvPr id="46" name="Object 17"/>
            <p:cNvGraphicFramePr>
              <a:graphicFrameLocks noChangeAspect="1"/>
            </p:cNvGraphicFramePr>
            <p:nvPr/>
          </p:nvGraphicFramePr>
          <p:xfrm>
            <a:off x="1490663" y="835025"/>
            <a:ext cx="2503487" cy="614363"/>
          </p:xfrm>
          <a:graphic>
            <a:graphicData uri="http://schemas.openxmlformats.org/presentationml/2006/ole">
              <p:oleObj spid="_x0000_s35842" name="Equation" r:id="rId3" imgW="888840" imgH="228600" progId="Equation.3">
                <p:embed/>
              </p:oleObj>
            </a:graphicData>
          </a:graphic>
        </p:graphicFrame>
      </p:grpSp>
      <p:sp>
        <p:nvSpPr>
          <p:cNvPr id="60" name="Rectangle 59"/>
          <p:cNvSpPr/>
          <p:nvPr/>
        </p:nvSpPr>
        <p:spPr>
          <a:xfrm>
            <a:off x="267222" y="813148"/>
            <a:ext cx="8495778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216074" y="1600200"/>
            <a:ext cx="8623126" cy="1077218"/>
            <a:chOff x="216074" y="1600200"/>
            <a:chExt cx="8623126" cy="1077218"/>
          </a:xfrm>
        </p:grpSpPr>
        <p:sp>
          <p:nvSpPr>
            <p:cNvPr id="52" name="TextBox 51"/>
            <p:cNvSpPr txBox="1"/>
            <p:nvPr/>
          </p:nvSpPr>
          <p:spPr>
            <a:xfrm>
              <a:off x="216074" y="1600200"/>
              <a:ext cx="86231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In this case, we show                            </a:t>
              </a:r>
            </a:p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leads to a contradiction.  </a:t>
              </a:r>
              <a:endParaRPr lang="en-US" sz="2800" dirty="0"/>
            </a:p>
          </p:txBody>
        </p:sp>
        <p:graphicFrame>
          <p:nvGraphicFramePr>
            <p:cNvPr id="26" name="Object 7"/>
            <p:cNvGraphicFramePr>
              <a:graphicFrameLocks noChangeAspect="1"/>
            </p:cNvGraphicFramePr>
            <p:nvPr/>
          </p:nvGraphicFramePr>
          <p:xfrm>
            <a:off x="3796430" y="1659461"/>
            <a:ext cx="4038600" cy="550340"/>
          </p:xfrm>
          <a:graphic>
            <a:graphicData uri="http://schemas.openxmlformats.org/presentationml/2006/ole">
              <p:oleObj spid="_x0000_s35851" name="Equation" r:id="rId4" imgW="1676160" imgH="228600" progId="Equation.3">
                <p:embed/>
              </p:oleObj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228600" y="1625252"/>
              <a:ext cx="8534400" cy="990600"/>
            </a:xfrm>
            <a:prstGeom prst="rect">
              <a:avLst/>
            </a:prstGeom>
            <a:solidFill>
              <a:srgbClr val="DCE6F2">
                <a:alpha val="2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Left Bracket 34"/>
            <p:cNvSpPr/>
            <p:nvPr/>
          </p:nvSpPr>
          <p:spPr>
            <a:xfrm>
              <a:off x="228600" y="1600200"/>
              <a:ext cx="121919" cy="9906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Left Bracket 35"/>
            <p:cNvSpPr/>
            <p:nvPr/>
          </p:nvSpPr>
          <p:spPr>
            <a:xfrm flipH="1">
              <a:off x="8623479" y="1600200"/>
              <a:ext cx="121919" cy="990600"/>
            </a:xfrm>
            <a:prstGeom prst="lef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28600" y="2750616"/>
            <a:ext cx="8623126" cy="1259493"/>
            <a:chOff x="228600" y="2750616"/>
            <a:chExt cx="8623126" cy="1259493"/>
          </a:xfrm>
        </p:grpSpPr>
        <p:grpSp>
          <p:nvGrpSpPr>
            <p:cNvPr id="6" name="Group 67"/>
            <p:cNvGrpSpPr/>
            <p:nvPr/>
          </p:nvGrpSpPr>
          <p:grpSpPr>
            <a:xfrm>
              <a:off x="228600" y="2750616"/>
              <a:ext cx="8623126" cy="1239641"/>
              <a:chOff x="103340" y="2750616"/>
              <a:chExt cx="8623126" cy="1239641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03340" y="2776016"/>
                <a:ext cx="86231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Since</a:t>
                </a:r>
                <a:endParaRPr lang="en-US" sz="2800" dirty="0"/>
              </a:p>
            </p:txBody>
          </p:sp>
          <p:graphicFrame>
            <p:nvGraphicFramePr>
              <p:cNvPr id="56" name="Object 17"/>
              <p:cNvGraphicFramePr>
                <a:graphicFrameLocks noChangeAspect="1"/>
              </p:cNvGraphicFramePr>
              <p:nvPr/>
            </p:nvGraphicFramePr>
            <p:xfrm>
              <a:off x="1170140" y="2750616"/>
              <a:ext cx="7110412" cy="684213"/>
            </p:xfrm>
            <a:graphic>
              <a:graphicData uri="http://schemas.openxmlformats.org/presentationml/2006/ole">
                <p:oleObj spid="_x0000_s35845" name="Equation" r:id="rId5" imgW="2527200" imgH="253800" progId="Equation.3">
                  <p:embed/>
                </p:oleObj>
              </a:graphicData>
            </a:graphic>
          </p:graphicFrame>
          <p:sp>
            <p:nvSpPr>
              <p:cNvPr id="57" name="TextBox 56"/>
              <p:cNvSpPr txBox="1"/>
              <p:nvPr/>
            </p:nvSpPr>
            <p:spPr>
              <a:xfrm>
                <a:off x="103340" y="3397915"/>
                <a:ext cx="86231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atin typeface="Times New Roman" pitchFamily="18" charset="0"/>
                    <a:cs typeface="Times New Roman" pitchFamily="18" charset="0"/>
                  </a:rPr>
                  <a:t>there exists           such that </a:t>
                </a:r>
                <a:endParaRPr lang="en-US" sz="2800" dirty="0"/>
              </a:p>
            </p:txBody>
          </p:sp>
          <p:graphicFrame>
            <p:nvGraphicFramePr>
              <p:cNvPr id="33821" name="Object 29"/>
              <p:cNvGraphicFramePr>
                <a:graphicFrameLocks noChangeAspect="1"/>
              </p:cNvGraphicFramePr>
              <p:nvPr/>
            </p:nvGraphicFramePr>
            <p:xfrm>
              <a:off x="2032348" y="3442570"/>
              <a:ext cx="1036637" cy="547687"/>
            </p:xfrm>
            <a:graphic>
              <a:graphicData uri="http://schemas.openxmlformats.org/presentationml/2006/ole">
                <p:oleObj spid="_x0000_s35847" name="Equation" r:id="rId6" imgW="368280" imgH="203040" progId="Equation.3">
                  <p:embed/>
                </p:oleObj>
              </a:graphicData>
            </a:graphic>
          </p:graphicFrame>
        </p:grpSp>
        <p:graphicFrame>
          <p:nvGraphicFramePr>
            <p:cNvPr id="39" name="Object 17"/>
            <p:cNvGraphicFramePr>
              <a:graphicFrameLocks noChangeAspect="1"/>
            </p:cNvGraphicFramePr>
            <p:nvPr/>
          </p:nvGraphicFramePr>
          <p:xfrm>
            <a:off x="4741145" y="3441526"/>
            <a:ext cx="3232715" cy="568583"/>
          </p:xfrm>
          <a:graphic>
            <a:graphicData uri="http://schemas.openxmlformats.org/presentationml/2006/ole">
              <p:oleObj spid="_x0000_s35855" name="Equation" r:id="rId7" imgW="1244520" imgH="228600" progId="Equation.3">
                <p:embed/>
              </p:oleObj>
            </a:graphicData>
          </a:graphic>
        </p:graphicFrame>
      </p:grpSp>
      <p:grpSp>
        <p:nvGrpSpPr>
          <p:cNvPr id="44" name="Group 43"/>
          <p:cNvGrpSpPr/>
          <p:nvPr/>
        </p:nvGrpSpPr>
        <p:grpSpPr>
          <a:xfrm>
            <a:off x="228600" y="4191000"/>
            <a:ext cx="8623126" cy="1079679"/>
            <a:chOff x="228600" y="4191000"/>
            <a:chExt cx="8623126" cy="1079679"/>
          </a:xfrm>
        </p:grpSpPr>
        <p:sp>
          <p:nvSpPr>
            <p:cNvPr id="61" name="TextBox 60"/>
            <p:cNvSpPr txBox="1"/>
            <p:nvPr/>
          </p:nvSpPr>
          <p:spPr>
            <a:xfrm>
              <a:off x="228600" y="4191000"/>
              <a:ext cx="862312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Since                                        , there exists     such that                        .</a:t>
              </a:r>
              <a:endParaRPr lang="en-US" sz="2800" dirty="0"/>
            </a:p>
          </p:txBody>
        </p:sp>
        <p:graphicFrame>
          <p:nvGraphicFramePr>
            <p:cNvPr id="32" name="Object 7"/>
            <p:cNvGraphicFramePr>
              <a:graphicFrameLocks noChangeAspect="1"/>
            </p:cNvGraphicFramePr>
            <p:nvPr/>
          </p:nvGraphicFramePr>
          <p:xfrm>
            <a:off x="1370525" y="4223756"/>
            <a:ext cx="3949561" cy="538207"/>
          </p:xfrm>
          <a:graphic>
            <a:graphicData uri="http://schemas.openxmlformats.org/presentationml/2006/ole">
              <p:oleObj spid="_x0000_s35852" name="Equation" r:id="rId8" imgW="1676160" imgH="228600" progId="Equation.3">
                <p:embed/>
              </p:oleObj>
            </a:graphicData>
          </a:graphic>
        </p:graphicFrame>
        <p:graphicFrame>
          <p:nvGraphicFramePr>
            <p:cNvPr id="35856" name="Object 16"/>
            <p:cNvGraphicFramePr>
              <a:graphicFrameLocks noChangeAspect="1"/>
            </p:cNvGraphicFramePr>
            <p:nvPr/>
          </p:nvGraphicFramePr>
          <p:xfrm>
            <a:off x="7364568" y="4254321"/>
            <a:ext cx="388937" cy="538163"/>
          </p:xfrm>
          <a:graphic>
            <a:graphicData uri="http://schemas.openxmlformats.org/presentationml/2006/ole">
              <p:oleObj spid="_x0000_s35856" name="Equation" r:id="rId9" imgW="164880" imgH="228600" progId="Equation.3">
                <p:embed/>
              </p:oleObj>
            </a:graphicData>
          </a:graphic>
        </p:graphicFrame>
        <p:graphicFrame>
          <p:nvGraphicFramePr>
            <p:cNvPr id="35857" name="Object 17"/>
            <p:cNvGraphicFramePr>
              <a:graphicFrameLocks noChangeAspect="1"/>
            </p:cNvGraphicFramePr>
            <p:nvPr/>
          </p:nvGraphicFramePr>
          <p:xfrm>
            <a:off x="1010701" y="4732516"/>
            <a:ext cx="2303462" cy="538163"/>
          </p:xfrm>
          <a:graphic>
            <a:graphicData uri="http://schemas.openxmlformats.org/presentationml/2006/ole">
              <p:oleObj spid="_x0000_s35857" name="Equation" r:id="rId10" imgW="977760" imgH="228600" progId="Equation.3">
                <p:embed/>
              </p:oleObj>
            </a:graphicData>
          </a:graphic>
        </p:graphicFrame>
      </p:grpSp>
      <p:grpSp>
        <p:nvGrpSpPr>
          <p:cNvPr id="50" name="Group 49"/>
          <p:cNvGrpSpPr/>
          <p:nvPr/>
        </p:nvGrpSpPr>
        <p:grpSpPr>
          <a:xfrm>
            <a:off x="228600" y="5334000"/>
            <a:ext cx="8623126" cy="1312689"/>
            <a:chOff x="228600" y="5334000"/>
            <a:chExt cx="8623126" cy="1312689"/>
          </a:xfrm>
        </p:grpSpPr>
        <p:sp>
          <p:nvSpPr>
            <p:cNvPr id="64" name="TextBox 63"/>
            <p:cNvSpPr txBox="1"/>
            <p:nvPr/>
          </p:nvSpPr>
          <p:spPr>
            <a:xfrm>
              <a:off x="228600" y="5334000"/>
              <a:ext cx="86231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Now consider the resultant: </a:t>
              </a:r>
              <a:endParaRPr lang="en-US" sz="2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447800" y="6019800"/>
              <a:ext cx="586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Res(</a:t>
              </a:r>
              <a:r>
                <a:rPr lang="en-US" sz="3200" i="1" dirty="0" err="1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3200" i="1" baseline="-250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32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)  </a:t>
              </a:r>
              <a:endParaRPr lang="en-US" sz="3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9" name="Object 17"/>
            <p:cNvGraphicFramePr>
              <a:graphicFrameLocks noChangeAspect="1"/>
            </p:cNvGraphicFramePr>
            <p:nvPr/>
          </p:nvGraphicFramePr>
          <p:xfrm>
            <a:off x="4124652" y="6032326"/>
            <a:ext cx="2360612" cy="614363"/>
          </p:xfrm>
          <a:graphic>
            <a:graphicData uri="http://schemas.openxmlformats.org/presentationml/2006/ole">
              <p:oleObj spid="_x0000_s35859" name="Equation" r:id="rId11" imgW="83808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Proof of Extension Theorem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pSp>
        <p:nvGrpSpPr>
          <p:cNvPr id="3" name="Group 48"/>
          <p:cNvGrpSpPr/>
          <p:nvPr/>
        </p:nvGrpSpPr>
        <p:grpSpPr>
          <a:xfrm>
            <a:off x="189978" y="841723"/>
            <a:ext cx="8686800" cy="632717"/>
            <a:chOff x="76200" y="816671"/>
            <a:chExt cx="8686800" cy="632717"/>
          </a:xfrm>
        </p:grpSpPr>
        <p:sp>
          <p:nvSpPr>
            <p:cNvPr id="43" name="TextBox 42"/>
            <p:cNvSpPr txBox="1"/>
            <p:nvPr/>
          </p:nvSpPr>
          <p:spPr>
            <a:xfrm>
              <a:off x="76200" y="838200"/>
              <a:ext cx="8686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latin typeface="Times New Roman" pitchFamily="18" charset="0"/>
                  <a:cs typeface="Times New Roman" pitchFamily="18" charset="0"/>
                </a:rPr>
                <a:t>Case 2:  </a:t>
              </a:r>
              <a:endParaRPr lang="en-US" sz="28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77014" y="816671"/>
              <a:ext cx="45573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is a nonzero constant. </a:t>
              </a:r>
              <a:endParaRPr lang="en-US" sz="2800" dirty="0"/>
            </a:p>
          </p:txBody>
        </p:sp>
        <p:graphicFrame>
          <p:nvGraphicFramePr>
            <p:cNvPr id="46" name="Object 17"/>
            <p:cNvGraphicFramePr>
              <a:graphicFrameLocks noChangeAspect="1"/>
            </p:cNvGraphicFramePr>
            <p:nvPr/>
          </p:nvGraphicFramePr>
          <p:xfrm>
            <a:off x="1490663" y="835025"/>
            <a:ext cx="2503487" cy="614363"/>
          </p:xfrm>
          <a:graphic>
            <a:graphicData uri="http://schemas.openxmlformats.org/presentationml/2006/ole">
              <p:oleObj spid="_x0000_s36866" name="Equation" r:id="rId3" imgW="888840" imgH="228600" progId="Equation.3">
                <p:embed/>
              </p:oleObj>
            </a:graphicData>
          </a:graphic>
        </p:graphicFrame>
      </p:grpSp>
      <p:sp>
        <p:nvSpPr>
          <p:cNvPr id="60" name="Rectangle 59"/>
          <p:cNvSpPr/>
          <p:nvPr/>
        </p:nvSpPr>
        <p:spPr>
          <a:xfrm>
            <a:off x="152400" y="838200"/>
            <a:ext cx="8763000" cy="685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52400" y="1676400"/>
            <a:ext cx="8623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Applying Proposition 3 to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= Res(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) yields: 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590550" y="2362200"/>
          <a:ext cx="8324850" cy="650875"/>
        </p:xfrm>
        <a:graphic>
          <a:graphicData uri="http://schemas.openxmlformats.org/presentationml/2006/ole">
            <p:oleObj spid="_x0000_s36876" name="Equation" r:id="rId4" imgW="2958840" imgH="241200" progId="Equation.3">
              <p:embed/>
            </p:oleObj>
          </a:graphicData>
        </a:graphic>
      </p:graphicFrame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1352550" y="3352800"/>
          <a:ext cx="5289550" cy="650875"/>
        </p:xfrm>
        <a:graphic>
          <a:graphicData uri="http://schemas.openxmlformats.org/presentationml/2006/ole">
            <p:oleObj spid="_x0000_s36877" name="Equation" r:id="rId5" imgW="1879560" imgH="241200" progId="Equation.3">
              <p:embed/>
            </p:oleObj>
          </a:graphicData>
        </a:graphic>
      </p:graphicFrame>
      <p:grpSp>
        <p:nvGrpSpPr>
          <p:cNvPr id="72" name="Group 71"/>
          <p:cNvGrpSpPr/>
          <p:nvPr/>
        </p:nvGrpSpPr>
        <p:grpSpPr>
          <a:xfrm>
            <a:off x="5695950" y="2362200"/>
            <a:ext cx="2590800" cy="1219200"/>
            <a:chOff x="5257800" y="2590800"/>
            <a:chExt cx="2590800" cy="1219200"/>
          </a:xfrm>
        </p:grpSpPr>
        <p:sp>
          <p:nvSpPr>
            <p:cNvPr id="34" name="Rounded Rectangle 33"/>
            <p:cNvSpPr/>
            <p:nvPr/>
          </p:nvSpPr>
          <p:spPr>
            <a:xfrm>
              <a:off x="6477000" y="2590800"/>
              <a:ext cx="1371600" cy="68580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5257800" y="3505200"/>
              <a:ext cx="0" cy="304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5257800" y="3505200"/>
              <a:ext cx="1905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7162800" y="3276600"/>
              <a:ext cx="0" cy="2286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3409950" y="2743201"/>
            <a:ext cx="1066800" cy="566079"/>
            <a:chOff x="2971800" y="2971801"/>
            <a:chExt cx="1066800" cy="566079"/>
          </a:xfrm>
        </p:grpSpPr>
        <p:sp>
          <p:nvSpPr>
            <p:cNvPr id="73" name="Left Brace 72"/>
            <p:cNvSpPr/>
            <p:nvPr/>
          </p:nvSpPr>
          <p:spPr>
            <a:xfrm rot="16200000">
              <a:off x="3390901" y="2552700"/>
              <a:ext cx="228598" cy="1066800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245868" y="3137770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= 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1352550" y="4123434"/>
          <a:ext cx="2930525" cy="685800"/>
        </p:xfrm>
        <a:graphic>
          <a:graphicData uri="http://schemas.openxmlformats.org/presentationml/2006/ole">
            <p:oleObj spid="_x0000_s36879" name="Equation" r:id="rId6" imgW="1041120" imgH="253800" progId="Equation.3">
              <p:embed/>
            </p:oleObj>
          </a:graphicData>
        </a:graphic>
      </p:graphicFrame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4554538" y="4161534"/>
          <a:ext cx="2501900" cy="650875"/>
        </p:xfrm>
        <a:graphic>
          <a:graphicData uri="http://schemas.openxmlformats.org/presentationml/2006/ole">
            <p:oleObj spid="_x0000_s36880" name="Equation" r:id="rId7" imgW="888840" imgH="241200" progId="Equation.3">
              <p:embed/>
            </p:oleObj>
          </a:graphicData>
        </a:graphic>
      </p:graphicFrame>
      <p:graphicFrame>
        <p:nvGraphicFramePr>
          <p:cNvPr id="36881" name="Object 17"/>
          <p:cNvGraphicFramePr>
            <a:graphicFrameLocks noChangeAspect="1"/>
          </p:cNvGraphicFramePr>
          <p:nvPr/>
        </p:nvGraphicFramePr>
        <p:xfrm>
          <a:off x="7183416" y="4219749"/>
          <a:ext cx="679450" cy="479425"/>
        </p:xfrm>
        <a:graphic>
          <a:graphicData uri="http://schemas.openxmlformats.org/presentationml/2006/ole">
            <p:oleObj spid="_x0000_s36881" name="Equation" r:id="rId8" imgW="241200" imgH="177480" progId="Equation.3">
              <p:embed/>
            </p:oleObj>
          </a:graphicData>
        </a:graphic>
      </p:graphicFrame>
      <p:grpSp>
        <p:nvGrpSpPr>
          <p:cNvPr id="78" name="Group 77"/>
          <p:cNvGrpSpPr/>
          <p:nvPr/>
        </p:nvGrpSpPr>
        <p:grpSpPr>
          <a:xfrm>
            <a:off x="216074" y="5486400"/>
            <a:ext cx="8623126" cy="684212"/>
            <a:chOff x="216074" y="5478289"/>
            <a:chExt cx="8623126" cy="684212"/>
          </a:xfrm>
        </p:grpSpPr>
        <p:graphicFrame>
          <p:nvGraphicFramePr>
            <p:cNvPr id="33821" name="Object 29"/>
            <p:cNvGraphicFramePr>
              <a:graphicFrameLocks noChangeAspect="1"/>
            </p:cNvGraphicFramePr>
            <p:nvPr/>
          </p:nvGraphicFramePr>
          <p:xfrm>
            <a:off x="4714875" y="5478289"/>
            <a:ext cx="3895725" cy="684212"/>
          </p:xfrm>
          <a:graphic>
            <a:graphicData uri="http://schemas.openxmlformats.org/presentationml/2006/ole">
              <p:oleObj spid="_x0000_s36868" name="Equation" r:id="rId9" imgW="1384200" imgH="253800" progId="Equation.3">
                <p:embed/>
              </p:oleObj>
            </a:graphicData>
          </a:graphic>
        </p:graphicFrame>
        <p:sp>
          <p:nvSpPr>
            <p:cNvPr id="77" name="TextBox 76"/>
            <p:cNvSpPr txBox="1"/>
            <p:nvPr/>
          </p:nvSpPr>
          <p:spPr>
            <a:xfrm>
              <a:off x="216074" y="5486400"/>
              <a:ext cx="86231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But recall: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= Res(</a:t>
              </a:r>
              <a:r>
                <a:rPr lang="en-US" sz="3200" i="1" dirty="0" err="1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3200" i="1" baseline="-250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32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US" sz="3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3733800" y="6180311"/>
          <a:ext cx="2057400" cy="562557"/>
        </p:xfrm>
        <a:graphic>
          <a:graphicData uri="http://schemas.openxmlformats.org/presentationml/2006/ole">
            <p:oleObj spid="_x0000_s36882" name="Equation" r:id="rId10" imgW="711000" imgH="203040" progId="Equation.3">
              <p:embed/>
            </p:oleObj>
          </a:graphicData>
        </a:graphic>
      </p:graphicFrame>
      <p:grpSp>
        <p:nvGrpSpPr>
          <p:cNvPr id="80" name="Group 79"/>
          <p:cNvGrpSpPr/>
          <p:nvPr/>
        </p:nvGrpSpPr>
        <p:grpSpPr>
          <a:xfrm>
            <a:off x="228600" y="6128936"/>
            <a:ext cx="3376264" cy="634879"/>
            <a:chOff x="228600" y="6120825"/>
            <a:chExt cx="3376264" cy="634879"/>
          </a:xfrm>
        </p:grpSpPr>
        <p:graphicFrame>
          <p:nvGraphicFramePr>
            <p:cNvPr id="39" name="Object 17"/>
            <p:cNvGraphicFramePr>
              <a:graphicFrameLocks noChangeAspect="1"/>
            </p:cNvGraphicFramePr>
            <p:nvPr/>
          </p:nvGraphicFramePr>
          <p:xfrm>
            <a:off x="863252" y="6165152"/>
            <a:ext cx="2741612" cy="590552"/>
          </p:xfrm>
          <a:graphic>
            <a:graphicData uri="http://schemas.openxmlformats.org/presentationml/2006/ole">
              <p:oleObj spid="_x0000_s36871" name="Equation" r:id="rId11" imgW="1015920" imgH="228600" progId="Equation.3">
                <p:embed/>
              </p:oleObj>
            </a:graphicData>
          </a:graphic>
        </p:graphicFrame>
        <p:sp>
          <p:nvSpPr>
            <p:cNvPr id="79" name="TextBox 78"/>
            <p:cNvSpPr txBox="1"/>
            <p:nvPr/>
          </p:nvSpPr>
          <p:spPr>
            <a:xfrm>
              <a:off x="228600" y="6120825"/>
              <a:ext cx="838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and</a:t>
              </a:r>
              <a:endParaRPr lang="en-US" sz="3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16074" y="4876800"/>
            <a:ext cx="8623126" cy="609600"/>
            <a:chOff x="228600" y="4876800"/>
            <a:chExt cx="8623126" cy="609600"/>
          </a:xfrm>
        </p:grpSpPr>
        <p:sp>
          <p:nvSpPr>
            <p:cNvPr id="81" name="TextBox 80"/>
            <p:cNvSpPr txBox="1"/>
            <p:nvPr/>
          </p:nvSpPr>
          <p:spPr>
            <a:xfrm>
              <a:off x="228600" y="4876800"/>
              <a:ext cx="86231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Hence               .</a:t>
              </a:r>
              <a:endParaRPr lang="en-US" sz="32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6883" name="Object 19"/>
            <p:cNvGraphicFramePr>
              <a:graphicFrameLocks noChangeAspect="1"/>
            </p:cNvGraphicFramePr>
            <p:nvPr/>
          </p:nvGraphicFramePr>
          <p:xfrm>
            <a:off x="1437362" y="4938713"/>
            <a:ext cx="1501775" cy="547687"/>
          </p:xfrm>
          <a:graphic>
            <a:graphicData uri="http://schemas.openxmlformats.org/presentationml/2006/ole">
              <p:oleObj spid="_x0000_s36883" name="Equation" r:id="rId12" imgW="533160" imgH="203040" progId="Equation.3">
                <p:embed/>
              </p:oleObj>
            </a:graphicData>
          </a:graphic>
        </p:graphicFrame>
      </p:grpSp>
      <p:sp>
        <p:nvSpPr>
          <p:cNvPr id="83" name="TextBox 82"/>
          <p:cNvSpPr txBox="1"/>
          <p:nvPr/>
        </p:nvSpPr>
        <p:spPr>
          <a:xfrm>
            <a:off x="5943600" y="6121758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 contradiction!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2743200"/>
            <a:ext cx="47244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Definition:</a:t>
            </a:r>
            <a:r>
              <a:rPr lang="en-US" sz="2400" b="1" dirty="0" smtClean="0"/>
              <a:t>  </a:t>
            </a:r>
            <a:r>
              <a:rPr lang="en-US" sz="2800" dirty="0" smtClean="0"/>
              <a:t>The </a:t>
            </a:r>
            <a:r>
              <a:rPr lang="en-US" sz="2800" b="1" dirty="0"/>
              <a:t>resultant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of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/>
              <a:t> and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/>
              <a:t> with respect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/>
              <a:t>, denoted by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Res(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dirty="0"/>
              <a:t>is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dirty="0"/>
              <a:t>determinant of the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Sylvester matrix,  </a:t>
            </a:r>
            <a:endParaRPr lang="en-US" sz="2400" dirty="0"/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Syl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Recall from last lesson...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585913" y="1319212"/>
          <a:ext cx="5432425" cy="585788"/>
        </p:xfrm>
        <a:graphic>
          <a:graphicData uri="http://schemas.openxmlformats.org/presentationml/2006/ole">
            <p:oleObj spid="_x0000_s5123" name="Equation" r:id="rId4" imgW="2234880" imgH="24120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76200" y="2667000"/>
            <a:ext cx="5029200" cy="2819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61823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Question  </a:t>
            </a:r>
            <a:r>
              <a:rPr lang="en-US" sz="2800" dirty="0" smtClean="0"/>
              <a:t>What if one of the polynomials is a constant? 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37578" y="736937"/>
            <a:ext cx="88778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Let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dirty="0" smtClean="0"/>
              <a:t> </a:t>
            </a:r>
            <a:r>
              <a:rPr lang="en-US" sz="3200" dirty="0"/>
              <a:t>and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3200" dirty="0"/>
              <a:t> </a:t>
            </a:r>
            <a:r>
              <a:rPr lang="en-US" sz="3200" dirty="0" smtClean="0"/>
              <a:t>be two polynomials in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3200" dirty="0" smtClean="0"/>
              <a:t> of positive degree:</a:t>
            </a:r>
            <a:br>
              <a:rPr lang="en-US" sz="3200" dirty="0" smtClean="0"/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1635125" y="1852613"/>
          <a:ext cx="5680075" cy="585787"/>
        </p:xfrm>
        <a:graphic>
          <a:graphicData uri="http://schemas.openxmlformats.org/presentationml/2006/ole">
            <p:oleObj spid="_x0000_s5130" name="Equation" r:id="rId5" imgW="2336760" imgH="241200" progId="Equation.3">
              <p:embed/>
            </p:oleObj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257800" y="2514600"/>
            <a:ext cx="3810000" cy="2853976"/>
            <a:chOff x="5257800" y="2662535"/>
            <a:chExt cx="3810000" cy="2853976"/>
          </a:xfrm>
        </p:grpSpPr>
        <p:pic>
          <p:nvPicPr>
            <p:cNvPr id="5131" name="Picture 11"/>
            <p:cNvPicPr>
              <a:picLocks noChangeAspect="1" noChangeArrowheads="1"/>
            </p:cNvPicPr>
            <p:nvPr/>
          </p:nvPicPr>
          <p:blipFill>
            <a:blip r:embed="rId6" cstate="print"/>
            <a:srcRect l="37778" t="53956" r="36223" b="15111"/>
            <a:stretch>
              <a:fillRect/>
            </a:stretch>
          </p:blipFill>
          <p:spPr bwMode="auto">
            <a:xfrm>
              <a:off x="5486400" y="3136726"/>
              <a:ext cx="3200400" cy="23797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TextBox 24"/>
            <p:cNvSpPr txBox="1"/>
            <p:nvPr/>
          </p:nvSpPr>
          <p:spPr>
            <a:xfrm>
              <a:off x="5257800" y="2662535"/>
              <a:ext cx="381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 </a:t>
              </a:r>
              <a:r>
                <a:rPr lang="en-US" sz="2400" dirty="0" smtClean="0"/>
                <a:t>  </a:t>
              </a:r>
              <a:r>
                <a:rPr lang="en-US" sz="2400" b="1" dirty="0" err="1" smtClean="0">
                  <a:latin typeface="Times New Roman" pitchFamily="18" charset="0"/>
                  <a:cs typeface="Times New Roman" pitchFamily="18" charset="0"/>
                </a:rPr>
                <a:t>Syl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))</a:t>
              </a:r>
              <a:r>
                <a:rPr lang="en-US" sz="2400" b="1" dirty="0" smtClean="0"/>
                <a:t> is the matrix:</a:t>
              </a:r>
              <a:endParaRPr lang="en-US" sz="2800" b="1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2400" y="564898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Recall: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= 0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iff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2800" dirty="0" smtClean="0">
                <a:cs typeface="Times New Roman" pitchFamily="18" charset="0"/>
              </a:rPr>
              <a:t>share a common factor.</a:t>
            </a:r>
            <a:endParaRPr lang="en-US" sz="2800" dirty="0">
              <a:cs typeface="Times New Roman" pitchFamily="18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791200" y="5277555"/>
            <a:ext cx="1223092" cy="535844"/>
            <a:chOff x="5791200" y="5277555"/>
            <a:chExt cx="1223092" cy="535844"/>
          </a:xfrm>
        </p:grpSpPr>
        <p:sp>
          <p:nvSpPr>
            <p:cNvPr id="14" name="Left Brace 13"/>
            <p:cNvSpPr/>
            <p:nvPr/>
          </p:nvSpPr>
          <p:spPr>
            <a:xfrm rot="16200000">
              <a:off x="6248400" y="4820355"/>
              <a:ext cx="228600" cy="1143000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91200" y="5444067"/>
              <a:ext cx="122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dirty="0" smtClean="0">
                  <a:solidFill>
                    <a:srgbClr val="FF0000"/>
                  </a:solidFill>
                </a:rPr>
                <a:t>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184570" y="5257801"/>
            <a:ext cx="1164421" cy="553154"/>
            <a:chOff x="7184570" y="5257801"/>
            <a:chExt cx="1164421" cy="553154"/>
          </a:xfrm>
        </p:grpSpPr>
        <p:sp>
          <p:nvSpPr>
            <p:cNvPr id="15" name="Left Brace 14"/>
            <p:cNvSpPr/>
            <p:nvPr/>
          </p:nvSpPr>
          <p:spPr>
            <a:xfrm rot="16200000">
              <a:off x="7641770" y="4800601"/>
              <a:ext cx="228600" cy="1143000"/>
            </a:xfrm>
            <a:prstGeom prst="lef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01241" y="5441623"/>
              <a:ext cx="1147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dirty="0" smtClean="0">
                  <a:solidFill>
                    <a:srgbClr val="FF0000"/>
                  </a:solidFill>
                </a:rPr>
                <a:t> columns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2888" y="781878"/>
            <a:ext cx="8156712" cy="1027044"/>
            <a:chOff x="72888" y="781878"/>
            <a:chExt cx="8156712" cy="1027044"/>
          </a:xfrm>
        </p:grpSpPr>
        <p:sp>
          <p:nvSpPr>
            <p:cNvPr id="21" name="Rectangle 20"/>
            <p:cNvSpPr/>
            <p:nvPr/>
          </p:nvSpPr>
          <p:spPr>
            <a:xfrm>
              <a:off x="6858000" y="781878"/>
              <a:ext cx="1371600" cy="533400"/>
            </a:xfrm>
            <a:prstGeom prst="rect">
              <a:avLst/>
            </a:prstGeom>
            <a:solidFill>
              <a:srgbClr val="FF0000">
                <a:alpha val="588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888" y="1275522"/>
              <a:ext cx="1371600" cy="533400"/>
            </a:xfrm>
            <a:prstGeom prst="rect">
              <a:avLst/>
            </a:prstGeom>
            <a:solidFill>
              <a:srgbClr val="FF0000">
                <a:alpha val="588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91440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Resultants involving constant </a:t>
            </a:r>
            <a:r>
              <a:rPr lang="en-US" b="1" dirty="0" err="1" smtClean="0">
                <a:solidFill>
                  <a:schemeClr val="bg1"/>
                </a:solidFill>
              </a:rPr>
              <a:t>polys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74" name="Picture 26"/>
          <p:cNvPicPr>
            <a:picLocks noChangeAspect="1" noChangeArrowheads="1"/>
          </p:cNvPicPr>
          <p:nvPr/>
        </p:nvPicPr>
        <p:blipFill>
          <a:blip r:embed="rId2" cstate="print"/>
          <a:srcRect l="16667" t="33778" r="28333" b="12889"/>
          <a:stretch>
            <a:fillRect/>
          </a:stretch>
        </p:blipFill>
        <p:spPr bwMode="auto">
          <a:xfrm>
            <a:off x="152400" y="755072"/>
            <a:ext cx="8686800" cy="5264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Rectangle 51"/>
          <p:cNvSpPr/>
          <p:nvPr/>
        </p:nvSpPr>
        <p:spPr>
          <a:xfrm>
            <a:off x="1332978" y="2362200"/>
            <a:ext cx="1524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28600" y="6243935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See Exercise 14 on page 161 of your textbook for more on this.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52400" y="838200"/>
            <a:ext cx="8763000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62000"/>
            <a:ext cx="9144000" cy="60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75438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Time for a Game...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8600" y="1143000"/>
            <a:ext cx="8458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game is called </a:t>
            </a:r>
          </a:p>
          <a:p>
            <a:endParaRPr lang="en-US" sz="3600" b="1" dirty="0"/>
          </a:p>
          <a:p>
            <a:pPr algn="ctr"/>
            <a:r>
              <a:rPr lang="en-US" sz="6000" b="1" dirty="0" smtClean="0"/>
              <a:t>“Make a Conjecture” </a:t>
            </a:r>
          </a:p>
          <a:p>
            <a:endParaRPr lang="en-US" sz="2400" b="1" dirty="0"/>
          </a:p>
          <a:p>
            <a:r>
              <a:rPr lang="en-US" sz="3600" b="1" dirty="0" smtClean="0"/>
              <a:t>I will present some examples; </a:t>
            </a:r>
          </a:p>
          <a:p>
            <a:r>
              <a:rPr lang="en-US" sz="3600" b="1" dirty="0" smtClean="0"/>
              <a:t>then you make a conjecture.</a:t>
            </a:r>
            <a:endParaRPr lang="en-US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518160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FF0000"/>
                </a:solidFill>
              </a:rPr>
              <a:t>Ready?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9600"/>
            <a:ext cx="9144000" cy="624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Example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7" name="Equation" r:id="rId3" imgW="0" imgH="0" progId="Equation.3">
              <p:embed/>
            </p:oleObj>
          </a:graphicData>
        </a:graphic>
      </p:graphicFrame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519112" y="956093"/>
          <a:ext cx="6186487" cy="1406107"/>
        </p:xfrm>
        <a:graphic>
          <a:graphicData uri="http://schemas.openxmlformats.org/presentationml/2006/ole">
            <p:oleObj spid="_x0000_s1039" name="Equation" r:id="rId4" imgW="2120760" imgH="482400" progId="Equation.3">
              <p:embed/>
            </p:oleObj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457200" y="2733675"/>
            <a:ext cx="7194550" cy="2219325"/>
            <a:chOff x="730250" y="2590800"/>
            <a:chExt cx="7194550" cy="2219325"/>
          </a:xfrm>
        </p:grpSpPr>
        <p:graphicFrame>
          <p:nvGraphicFramePr>
            <p:cNvPr id="1040" name="Object 16"/>
            <p:cNvGraphicFramePr>
              <a:graphicFrameLocks noChangeAspect="1"/>
            </p:cNvGraphicFramePr>
            <p:nvPr/>
          </p:nvGraphicFramePr>
          <p:xfrm>
            <a:off x="1873250" y="2590800"/>
            <a:ext cx="6051550" cy="2219325"/>
          </p:xfrm>
          <a:graphic>
            <a:graphicData uri="http://schemas.openxmlformats.org/presentationml/2006/ole">
              <p:oleObj spid="_x0000_s1040" name="Equation" r:id="rId5" imgW="2489040" imgH="914400" progId="Equation.3">
                <p:embed/>
              </p:oleObj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730250" y="3377625"/>
              <a:ext cx="13404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h 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=Res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2" name="Oval 41"/>
          <p:cNvSpPr/>
          <p:nvPr/>
        </p:nvSpPr>
        <p:spPr>
          <a:xfrm>
            <a:off x="2895600" y="981145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95600" y="1718093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010400" y="1004254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The Sylvester matrix is a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</a:rPr>
              <a:t>4 x 4 square matrix.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1000" y="5370493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Res(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>
                <a:solidFill>
                  <a:srgbClr val="FF0000"/>
                </a:solidFill>
              </a:rPr>
              <a:t>is a polynomial in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solidFill>
                  <a:srgbClr val="FF0000"/>
                </a:solidFill>
              </a:rPr>
              <a:t>; indeed,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Res(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>
                <a:solidFill>
                  <a:srgbClr val="FF0000"/>
                </a:solidFill>
              </a:rPr>
              <a:t>is in the first elimination ideal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Mathematica1"/>
              </a:rPr>
              <a:t> ‹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f, g ›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Mathematica1"/>
              </a:rPr>
              <a:t>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000" y="2398693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 Res(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/>
      <p:bldP spid="45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9600"/>
            <a:ext cx="9144000" cy="624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Specialization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1266" name="Equation" r:id="rId3" imgW="0" imgH="0" progId="Equation.3">
              <p:embed/>
            </p:oleObj>
          </a:graphicData>
        </a:graphic>
      </p:graphicFrame>
      <p:grpSp>
        <p:nvGrpSpPr>
          <p:cNvPr id="3" name="Group 36"/>
          <p:cNvGrpSpPr/>
          <p:nvPr/>
        </p:nvGrpSpPr>
        <p:grpSpPr>
          <a:xfrm>
            <a:off x="762000" y="838200"/>
            <a:ext cx="6477000" cy="1883981"/>
            <a:chOff x="451372" y="2752725"/>
            <a:chExt cx="6477000" cy="1883981"/>
          </a:xfrm>
        </p:grpSpPr>
        <p:graphicFrame>
          <p:nvGraphicFramePr>
            <p:cNvPr id="1040" name="Object 16"/>
            <p:cNvGraphicFramePr>
              <a:graphicFrameLocks noChangeAspect="1"/>
            </p:cNvGraphicFramePr>
            <p:nvPr/>
          </p:nvGraphicFramePr>
          <p:xfrm>
            <a:off x="1791222" y="2752725"/>
            <a:ext cx="5137150" cy="1883981"/>
          </p:xfrm>
          <a:graphic>
            <a:graphicData uri="http://schemas.openxmlformats.org/presentationml/2006/ole">
              <p:oleObj spid="_x0000_s11268" name="Equation" r:id="rId4" imgW="2489040" imgH="914400" progId="Equation.3">
                <p:embed/>
              </p:oleObj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451372" y="3434060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= Res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304800" y="3429000"/>
            <a:ext cx="4074655" cy="1609725"/>
            <a:chOff x="814408" y="2590800"/>
            <a:chExt cx="4595792" cy="2219325"/>
          </a:xfrm>
        </p:grpSpPr>
        <p:graphicFrame>
          <p:nvGraphicFramePr>
            <p:cNvPr id="39" name="Object 16"/>
            <p:cNvGraphicFramePr>
              <a:graphicFrameLocks noChangeAspect="1"/>
            </p:cNvGraphicFramePr>
            <p:nvPr/>
          </p:nvGraphicFramePr>
          <p:xfrm>
            <a:off x="1520825" y="2590800"/>
            <a:ext cx="3889375" cy="2219325"/>
          </p:xfrm>
          <a:graphic>
            <a:graphicData uri="http://schemas.openxmlformats.org/presentationml/2006/ole">
              <p:oleObj spid="_x0000_s11269" name="Equation" r:id="rId5" imgW="1600200" imgH="914400" progId="Equation.3">
                <p:embed/>
              </p:oleObj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814408" y="3288424"/>
              <a:ext cx="888101" cy="721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(0)</a:t>
              </a:r>
              <a:r>
                <a:rPr lang="en-US" sz="28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41" name="Object 16"/>
          <p:cNvGraphicFramePr>
            <a:graphicFrameLocks noChangeAspect="1"/>
          </p:cNvGraphicFramePr>
          <p:nvPr/>
        </p:nvGraphicFramePr>
        <p:xfrm>
          <a:off x="4419600" y="3581400"/>
          <a:ext cx="2438400" cy="1262162"/>
        </p:xfrm>
        <a:graphic>
          <a:graphicData uri="http://schemas.openxmlformats.org/presentationml/2006/ole">
            <p:oleObj spid="_x0000_s11270" name="Equation" r:id="rId6" imgW="1371600" imgH="711000" progId="Equation.3">
              <p:embed/>
            </p:oleObj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04800" y="2819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 the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specialization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resultant obtained by setting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0.</a:t>
            </a:r>
            <a:endParaRPr lang="en-US" sz="2400" dirty="0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6934200" y="3989387"/>
          <a:ext cx="1832668" cy="430213"/>
        </p:xfrm>
        <a:graphic>
          <a:graphicData uri="http://schemas.openxmlformats.org/presentationml/2006/ole">
            <p:oleObj spid="_x0000_s11271" name="Equation" r:id="rId7" imgW="863280" imgH="203040" progId="Equation.3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7588250" y="4549775"/>
          <a:ext cx="1022350" cy="376238"/>
        </p:xfrm>
        <a:graphic>
          <a:graphicData uri="http://schemas.openxmlformats.org/presentationml/2006/ole">
            <p:oleObj spid="_x0000_s11272" name="Equation" r:id="rId8" imgW="482400" imgH="177480" progId="Equation.3">
              <p:embed/>
            </p:oleObj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52400" y="5105400"/>
            <a:ext cx="9220200" cy="1371600"/>
            <a:chOff x="152400" y="5105400"/>
            <a:chExt cx="9220200" cy="1371600"/>
          </a:xfrm>
        </p:grpSpPr>
        <p:grpSp>
          <p:nvGrpSpPr>
            <p:cNvPr id="20" name="Group 19"/>
            <p:cNvGrpSpPr/>
            <p:nvPr/>
          </p:nvGrpSpPr>
          <p:grpSpPr>
            <a:xfrm>
              <a:off x="228600" y="5105400"/>
              <a:ext cx="9144000" cy="508348"/>
              <a:chOff x="228600" y="5105400"/>
              <a:chExt cx="9144000" cy="508348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28600" y="510540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More generally...if                                   then Res(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 x</a:t>
                </a:r>
                <a:r>
                  <a:rPr lang="en-US" sz="2400" baseline="-25000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  <a:sym typeface="Mathematica1"/>
                  </a:rPr>
                  <a:t>                   .</a:t>
                </a: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1274" name="Object 10"/>
              <p:cNvGraphicFramePr>
                <a:graphicFrameLocks noChangeAspect="1"/>
              </p:cNvGraphicFramePr>
              <p:nvPr/>
            </p:nvGraphicFramePr>
            <p:xfrm>
              <a:off x="2654822" y="5130452"/>
              <a:ext cx="2565400" cy="457200"/>
            </p:xfrm>
            <a:graphic>
              <a:graphicData uri="http://schemas.openxmlformats.org/presentationml/2006/ole">
                <p:oleObj spid="_x0000_s11274" name="Equation" r:id="rId9" imgW="1282680" imgH="228600" progId="Equation.3">
                  <p:embed/>
                </p:oleObj>
              </a:graphicData>
            </a:graphic>
          </p:graphicFrame>
          <p:graphicFrame>
            <p:nvGraphicFramePr>
              <p:cNvPr id="11275" name="Object 11"/>
              <p:cNvGraphicFramePr>
                <a:graphicFrameLocks noChangeAspect="1"/>
              </p:cNvGraphicFramePr>
              <p:nvPr/>
            </p:nvGraphicFramePr>
            <p:xfrm>
              <a:off x="7607126" y="5156548"/>
              <a:ext cx="1397000" cy="457200"/>
            </p:xfrm>
            <a:graphic>
              <a:graphicData uri="http://schemas.openxmlformats.org/presentationml/2006/ole">
                <p:oleObj spid="_x0000_s11275" name="Equation" r:id="rId10" imgW="698400" imgH="228600" progId="Equation.3">
                  <p:embed/>
                </p:oleObj>
              </a:graphicData>
            </a:graphic>
          </p:graphicFrame>
        </p:grpSp>
        <p:sp>
          <p:nvSpPr>
            <p:cNvPr id="23" name="TextBox 22"/>
            <p:cNvSpPr txBox="1"/>
            <p:nvPr/>
          </p:nvSpPr>
          <p:spPr>
            <a:xfrm>
              <a:off x="152400" y="5646003"/>
              <a:ext cx="914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Definition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If 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c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= (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,...,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dirty="0" err="1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i="1" baseline="-25000" dirty="0" err="1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  <a:sym typeface="Mathematica1"/>
                </a:rPr>
                <a:t>  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  <a:sym typeface="Mathematica1"/>
                </a:rPr>
                <a:t>k</a:t>
              </a:r>
              <a:r>
                <a:rPr lang="en-US" sz="2400" i="1" baseline="30000" dirty="0" smtClean="0">
                  <a:latin typeface="Times New Roman" pitchFamily="18" charset="0"/>
                  <a:cs typeface="Times New Roman" pitchFamily="18" charset="0"/>
                  <a:sym typeface="Mathematica1"/>
                </a:rPr>
                <a:t>n</a:t>
              </a:r>
              <a:r>
                <a:rPr lang="en-US" sz="2400" baseline="30000" dirty="0" smtClean="0">
                  <a:latin typeface="Times New Roman" pitchFamily="18" charset="0"/>
                  <a:cs typeface="Times New Roman" pitchFamily="18" charset="0"/>
                  <a:sym typeface="Mathematica1"/>
                </a:rPr>
                <a:t>-1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 and 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, ..., </a:t>
              </a:r>
              <a:r>
                <a:rPr lang="en-US" sz="2400" i="1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i="1" baseline="-25000" dirty="0" err="1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) := Res(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 x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), </a:t>
              </a:r>
              <a:br>
                <a:rPr lang="en-US" sz="2400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then a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specialization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 of the resultant Res(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 x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) is 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,...,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i="1" dirty="0" err="1" smtClean="0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2400" i="1" baseline="-25000" dirty="0" err="1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>).                                           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9600"/>
            <a:ext cx="9144000" cy="624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Specialization Example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4" name="Equation" r:id="rId3" imgW="0" imgH="0" progId="Equation.3">
              <p:embed/>
            </p:oleObj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228600" y="7620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if we plug 0 into the polynomials at the start?  </a:t>
            </a:r>
            <a:endParaRPr lang="en-US" sz="2400" dirty="0"/>
          </a:p>
        </p:txBody>
      </p:sp>
      <p:grpSp>
        <p:nvGrpSpPr>
          <p:cNvPr id="3" name="Group 23"/>
          <p:cNvGrpSpPr/>
          <p:nvPr/>
        </p:nvGrpSpPr>
        <p:grpSpPr>
          <a:xfrm>
            <a:off x="304800" y="3810000"/>
            <a:ext cx="7651750" cy="1609725"/>
            <a:chOff x="304800" y="3800475"/>
            <a:chExt cx="7651750" cy="1609725"/>
          </a:xfrm>
        </p:grpSpPr>
        <p:grpSp>
          <p:nvGrpSpPr>
            <p:cNvPr id="4" name="Group 37"/>
            <p:cNvGrpSpPr/>
            <p:nvPr/>
          </p:nvGrpSpPr>
          <p:grpSpPr>
            <a:xfrm>
              <a:off x="304800" y="3800475"/>
              <a:ext cx="4074655" cy="1609725"/>
              <a:chOff x="814408" y="2590800"/>
              <a:chExt cx="4595792" cy="2219325"/>
            </a:xfrm>
          </p:grpSpPr>
          <p:graphicFrame>
            <p:nvGraphicFramePr>
              <p:cNvPr id="39" name="Object 16"/>
              <p:cNvGraphicFramePr>
                <a:graphicFrameLocks noChangeAspect="1"/>
              </p:cNvGraphicFramePr>
              <p:nvPr/>
            </p:nvGraphicFramePr>
            <p:xfrm>
              <a:off x="1520825" y="2590800"/>
              <a:ext cx="3889375" cy="2219325"/>
            </p:xfrm>
            <a:graphic>
              <a:graphicData uri="http://schemas.openxmlformats.org/presentationml/2006/ole">
                <p:oleObj spid="_x0000_s13315" name="Equation" r:id="rId4" imgW="1600200" imgH="914400" progId="Equation.3">
                  <p:embed/>
                </p:oleObj>
              </a:graphicData>
            </a:graphic>
          </p:graphicFrame>
          <p:sp>
            <p:nvSpPr>
              <p:cNvPr id="40" name="TextBox 39"/>
              <p:cNvSpPr txBox="1"/>
              <p:nvPr/>
            </p:nvSpPr>
            <p:spPr>
              <a:xfrm>
                <a:off x="814408" y="3288424"/>
                <a:ext cx="888101" cy="7213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41" name="Object 16"/>
            <p:cNvGraphicFramePr>
              <a:graphicFrameLocks noChangeAspect="1"/>
            </p:cNvGraphicFramePr>
            <p:nvPr/>
          </p:nvGraphicFramePr>
          <p:xfrm>
            <a:off x="4419600" y="3952875"/>
            <a:ext cx="2438400" cy="1262162"/>
          </p:xfrm>
          <a:graphic>
            <a:graphicData uri="http://schemas.openxmlformats.org/presentationml/2006/ole">
              <p:oleObj spid="_x0000_s13316" name="Equation" r:id="rId5" imgW="1371600" imgH="711000" progId="Equation.3">
                <p:embed/>
              </p:oleObj>
            </a:graphicData>
          </a:graphic>
        </p:graphicFrame>
        <p:graphicFrame>
          <p:nvGraphicFramePr>
            <p:cNvPr id="11272" name="Object 8"/>
            <p:cNvGraphicFramePr>
              <a:graphicFrameLocks noChangeAspect="1"/>
            </p:cNvGraphicFramePr>
            <p:nvPr/>
          </p:nvGraphicFramePr>
          <p:xfrm>
            <a:off x="6934200" y="4333875"/>
            <a:ext cx="1022350" cy="376238"/>
          </p:xfrm>
          <a:graphic>
            <a:graphicData uri="http://schemas.openxmlformats.org/presentationml/2006/ole">
              <p:oleObj spid="_x0000_s13317" name="Equation" r:id="rId6" imgW="482400" imgH="177480" progId="Equation.3">
                <p:embed/>
              </p:oleObj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228600" y="320040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Compare this with the specialization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(0)..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5462650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We’re off by a factor of 6.</a:t>
            </a:r>
            <a:endParaRPr lang="en-US" sz="2400" dirty="0"/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304800" y="1447800"/>
          <a:ext cx="3886200" cy="883545"/>
        </p:xfrm>
        <a:graphic>
          <a:graphicData uri="http://schemas.openxmlformats.org/presentationml/2006/ole">
            <p:oleObj spid="_x0000_s13318" name="Equation" r:id="rId7" imgW="2120760" imgH="482400" progId="Equation.3">
              <p:embed/>
            </p:oleObj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5638800" y="1425575"/>
          <a:ext cx="2095500" cy="836613"/>
        </p:xfrm>
        <a:graphic>
          <a:graphicData uri="http://schemas.openxmlformats.org/presentationml/2006/ole">
            <p:oleObj spid="_x0000_s13319" name="Equation" r:id="rId8" imgW="1143000" imgH="457200" progId="Equation.3">
              <p:embed/>
            </p:oleObj>
          </a:graphicData>
        </a:graphic>
      </p:graphicFrame>
      <p:sp>
        <p:nvSpPr>
          <p:cNvPr id="21" name="Right Arrow 20"/>
          <p:cNvSpPr/>
          <p:nvPr/>
        </p:nvSpPr>
        <p:spPr>
          <a:xfrm>
            <a:off x="4419600" y="1600200"/>
            <a:ext cx="838200" cy="4572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400" y="2695872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Res(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0),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0),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Res(6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4, 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1)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5743575" y="2319337"/>
          <a:ext cx="2257425" cy="1262063"/>
        </p:xfrm>
        <a:graphic>
          <a:graphicData uri="http://schemas.openxmlformats.org/presentationml/2006/ole">
            <p:oleObj spid="_x0000_s13320" name="Equation" r:id="rId9" imgW="1269720" imgH="711000" progId="Equation.3">
              <p:embed/>
            </p:oleObj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/>
        </p:nvGraphicFramePr>
        <p:xfrm>
          <a:off x="8054975" y="2733657"/>
          <a:ext cx="784225" cy="342918"/>
        </p:xfrm>
        <a:graphic>
          <a:graphicData uri="http://schemas.openxmlformats.org/presentationml/2006/ole">
            <p:oleObj spid="_x0000_s13321" name="Equation" r:id="rId10" imgW="406080" imgH="177480" progId="Equation.3">
              <p:embed/>
            </p:oleObj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8007784" y="3124200"/>
            <a:ext cx="1114518" cy="1277655"/>
            <a:chOff x="8007784" y="3124200"/>
            <a:chExt cx="1114518" cy="1277655"/>
          </a:xfrm>
        </p:grpSpPr>
        <p:sp>
          <p:nvSpPr>
            <p:cNvPr id="27" name="Freeform 26"/>
            <p:cNvSpPr/>
            <p:nvPr/>
          </p:nvSpPr>
          <p:spPr>
            <a:xfrm>
              <a:off x="8007784" y="3124200"/>
              <a:ext cx="686843" cy="1277655"/>
            </a:xfrm>
            <a:custGeom>
              <a:avLst/>
              <a:gdLst>
                <a:gd name="connsiteX0" fmla="*/ 588723 w 686843"/>
                <a:gd name="connsiteY0" fmla="*/ 0 h 1277655"/>
                <a:gd name="connsiteX1" fmla="*/ 588723 w 686843"/>
                <a:gd name="connsiteY1" fmla="*/ 638828 h 1277655"/>
                <a:gd name="connsiteX2" fmla="*/ 0 w 686843"/>
                <a:gd name="connsiteY2" fmla="*/ 1277655 h 127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6843" h="1277655">
                  <a:moveTo>
                    <a:pt x="588723" y="0"/>
                  </a:moveTo>
                  <a:cubicBezTo>
                    <a:pt x="637783" y="212943"/>
                    <a:pt x="686843" y="425886"/>
                    <a:pt x="588723" y="638828"/>
                  </a:cubicBezTo>
                  <a:cubicBezTo>
                    <a:pt x="490603" y="851770"/>
                    <a:pt x="245301" y="1064712"/>
                    <a:pt x="0" y="1277655"/>
                  </a:cubicBezTo>
                </a:path>
              </a:pathLst>
            </a:cu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520855" y="3741107"/>
              <a:ext cx="601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×</a:t>
              </a:r>
              <a:r>
                <a:rPr lang="en-US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lang="en-US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733800" y="54102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WHY 6? 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752600" y="3733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52400" y="5956126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6 was “zeroed” out in Res(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0),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0),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because plugging 0 into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caused the degree of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to drop by 1.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9" grpId="0"/>
      <p:bldP spid="23" grpId="1"/>
      <p:bldP spid="21" grpId="0" animBg="1"/>
      <p:bldP spid="22" grpId="0"/>
      <p:bldP spid="29" grpId="0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09600"/>
            <a:ext cx="9144000" cy="624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Specialization Example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4338" name="Equation" r:id="rId3" imgW="0" imgH="0" progId="Equation.3">
              <p:embed/>
            </p:oleObj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76200" y="609600"/>
            <a:ext cx="868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Let’s modify the previous example slightly...</a:t>
            </a:r>
            <a:endParaRPr lang="en-US" sz="2800" dirty="0"/>
          </a:p>
        </p:txBody>
      </p:sp>
      <p:grpSp>
        <p:nvGrpSpPr>
          <p:cNvPr id="4" name="Group 37"/>
          <p:cNvGrpSpPr/>
          <p:nvPr/>
        </p:nvGrpSpPr>
        <p:grpSpPr>
          <a:xfrm>
            <a:off x="302591" y="4572000"/>
            <a:ext cx="3163976" cy="1201613"/>
            <a:chOff x="897862" y="2433934"/>
            <a:chExt cx="3568640" cy="1656662"/>
          </a:xfrm>
        </p:grpSpPr>
        <p:graphicFrame>
          <p:nvGraphicFramePr>
            <p:cNvPr id="39" name="Object 16"/>
            <p:cNvGraphicFramePr>
              <a:graphicFrameLocks noChangeAspect="1"/>
            </p:cNvGraphicFramePr>
            <p:nvPr/>
          </p:nvGraphicFramePr>
          <p:xfrm>
            <a:off x="1563196" y="2433934"/>
            <a:ext cx="2903306" cy="1656662"/>
          </p:xfrm>
          <a:graphic>
            <a:graphicData uri="http://schemas.openxmlformats.org/presentationml/2006/ole">
              <p:oleObj spid="_x0000_s14339" name="Equation" r:id="rId4" imgW="1600200" imgH="914400" progId="Equation.3">
                <p:embed/>
              </p:oleObj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897862" y="2905971"/>
              <a:ext cx="776003" cy="6364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 i="1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000" dirty="0" smtClean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41" name="Object 16"/>
          <p:cNvGraphicFramePr>
            <a:graphicFrameLocks noChangeAspect="1"/>
          </p:cNvGraphicFramePr>
          <p:nvPr/>
        </p:nvGraphicFramePr>
        <p:xfrm>
          <a:off x="3527425" y="4800078"/>
          <a:ext cx="1550988" cy="720725"/>
        </p:xfrm>
        <a:graphic>
          <a:graphicData uri="http://schemas.openxmlformats.org/presentationml/2006/ole">
            <p:oleObj spid="_x0000_s14340" name="Equation" r:id="rId5" imgW="1130040" imgH="457200" progId="Equation.3">
              <p:embed/>
            </p:oleObj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5208740" y="4957762"/>
          <a:ext cx="671513" cy="376238"/>
        </p:xfrm>
        <a:graphic>
          <a:graphicData uri="http://schemas.openxmlformats.org/presentationml/2006/ole">
            <p:oleObj spid="_x0000_s14341" name="Equation" r:id="rId6" imgW="317160" imgH="177480" progId="Equation.3">
              <p:embed/>
            </p:oleObj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28600" y="57150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More generally, if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f, 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Mathematica1"/>
              </a:rPr>
              <a:t>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x, 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deg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deg(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0)) =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br>
              <a:rPr lang="en-US" sz="2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5410200" y="1129705"/>
          <a:ext cx="2095500" cy="836613"/>
        </p:xfrm>
        <a:graphic>
          <a:graphicData uri="http://schemas.openxmlformats.org/presentationml/2006/ole">
            <p:oleObj spid="_x0000_s14343" name="Equation" r:id="rId7" imgW="1143000" imgH="457200" progId="Equation.3">
              <p:embed/>
            </p:oleObj>
          </a:graphicData>
        </a:graphic>
      </p:graphicFrame>
      <p:sp>
        <p:nvSpPr>
          <p:cNvPr id="21" name="Right Arrow 20"/>
          <p:cNvSpPr/>
          <p:nvPr/>
        </p:nvSpPr>
        <p:spPr>
          <a:xfrm>
            <a:off x="4343400" y="1380530"/>
            <a:ext cx="838200" cy="457200"/>
          </a:xfrm>
          <a:prstGeom prst="rightArrow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52400" y="2283419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Res(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0),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0),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Res(6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4, – 1)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5470525" y="2133600"/>
          <a:ext cx="1692275" cy="811212"/>
        </p:xfrm>
        <a:graphic>
          <a:graphicData uri="http://schemas.openxmlformats.org/presentationml/2006/ole">
            <p:oleObj spid="_x0000_s14344" name="Equation" r:id="rId8" imgW="952200" imgH="457200" progId="Equation.3">
              <p:embed/>
            </p:oleObj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/>
        </p:nvGraphicFramePr>
        <p:xfrm>
          <a:off x="7315200" y="2333625"/>
          <a:ext cx="415925" cy="319087"/>
        </p:xfrm>
        <a:graphic>
          <a:graphicData uri="http://schemas.openxmlformats.org/presentationml/2006/ole">
            <p:oleObj spid="_x0000_s14345" name="Equation" r:id="rId9" imgW="215640" imgH="164880" progId="Equation.3">
              <p:embed/>
            </p:oleObj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6120036" y="2592181"/>
            <a:ext cx="2064427" cy="2629858"/>
            <a:chOff x="6068888" y="2957561"/>
            <a:chExt cx="2064427" cy="2629858"/>
          </a:xfrm>
        </p:grpSpPr>
        <p:sp>
          <p:nvSpPr>
            <p:cNvPr id="27" name="Freeform 26"/>
            <p:cNvSpPr/>
            <p:nvPr/>
          </p:nvSpPr>
          <p:spPr>
            <a:xfrm rot="481894">
              <a:off x="6068888" y="2957561"/>
              <a:ext cx="1484987" cy="2629858"/>
            </a:xfrm>
            <a:custGeom>
              <a:avLst/>
              <a:gdLst>
                <a:gd name="connsiteX0" fmla="*/ 588723 w 686843"/>
                <a:gd name="connsiteY0" fmla="*/ 0 h 1277655"/>
                <a:gd name="connsiteX1" fmla="*/ 588723 w 686843"/>
                <a:gd name="connsiteY1" fmla="*/ 638828 h 1277655"/>
                <a:gd name="connsiteX2" fmla="*/ 0 w 686843"/>
                <a:gd name="connsiteY2" fmla="*/ 1277655 h 1277655"/>
                <a:gd name="connsiteX0" fmla="*/ 861243 w 1004784"/>
                <a:gd name="connsiteY0" fmla="*/ 0 h 1457429"/>
                <a:gd name="connsiteX1" fmla="*/ 861243 w 1004784"/>
                <a:gd name="connsiteY1" fmla="*/ 638828 h 1457429"/>
                <a:gd name="connsiteX2" fmla="*/ 0 w 1004784"/>
                <a:gd name="connsiteY2" fmla="*/ 1457429 h 1457429"/>
                <a:gd name="connsiteX0" fmla="*/ 861243 w 972585"/>
                <a:gd name="connsiteY0" fmla="*/ 0 h 1457429"/>
                <a:gd name="connsiteX1" fmla="*/ 829044 w 972585"/>
                <a:gd name="connsiteY1" fmla="*/ 1137488 h 1457429"/>
                <a:gd name="connsiteX2" fmla="*/ 0 w 972585"/>
                <a:gd name="connsiteY2" fmla="*/ 1457429 h 1457429"/>
                <a:gd name="connsiteX0" fmla="*/ 861242 w 972583"/>
                <a:gd name="connsiteY0" fmla="*/ 0 h 1457428"/>
                <a:gd name="connsiteX1" fmla="*/ 829043 w 972583"/>
                <a:gd name="connsiteY1" fmla="*/ 1137488 h 1457428"/>
                <a:gd name="connsiteX2" fmla="*/ 0 w 972583"/>
                <a:gd name="connsiteY2" fmla="*/ 1457428 h 1457428"/>
                <a:gd name="connsiteX0" fmla="*/ 861242 w 972583"/>
                <a:gd name="connsiteY0" fmla="*/ 0 h 1457428"/>
                <a:gd name="connsiteX1" fmla="*/ 829043 w 972583"/>
                <a:gd name="connsiteY1" fmla="*/ 1137488 h 1457428"/>
                <a:gd name="connsiteX2" fmla="*/ 0 w 972583"/>
                <a:gd name="connsiteY2" fmla="*/ 1457428 h 1457428"/>
                <a:gd name="connsiteX0" fmla="*/ 743984 w 953040"/>
                <a:gd name="connsiteY0" fmla="*/ 0 h 1676398"/>
                <a:gd name="connsiteX1" fmla="*/ 829043 w 953040"/>
                <a:gd name="connsiteY1" fmla="*/ 1356458 h 1676398"/>
                <a:gd name="connsiteX2" fmla="*/ 0 w 953040"/>
                <a:gd name="connsiteY2" fmla="*/ 1676398 h 1676398"/>
                <a:gd name="connsiteX0" fmla="*/ 743984 w 793044"/>
                <a:gd name="connsiteY0" fmla="*/ 0 h 1676398"/>
                <a:gd name="connsiteX1" fmla="*/ 667784 w 793044"/>
                <a:gd name="connsiteY1" fmla="*/ 1142998 h 1676398"/>
                <a:gd name="connsiteX2" fmla="*/ 0 w 793044"/>
                <a:gd name="connsiteY2" fmla="*/ 1676398 h 1676398"/>
                <a:gd name="connsiteX0" fmla="*/ 743984 w 793044"/>
                <a:gd name="connsiteY0" fmla="*/ 0 h 1676398"/>
                <a:gd name="connsiteX1" fmla="*/ 667784 w 793044"/>
                <a:gd name="connsiteY1" fmla="*/ 1142998 h 1676398"/>
                <a:gd name="connsiteX2" fmla="*/ 0 w 793044"/>
                <a:gd name="connsiteY2" fmla="*/ 1676398 h 1676398"/>
                <a:gd name="connsiteX0" fmla="*/ 1131449 w 1243824"/>
                <a:gd name="connsiteY0" fmla="*/ 0 h 1758756"/>
                <a:gd name="connsiteX1" fmla="*/ 1055249 w 1243824"/>
                <a:gd name="connsiteY1" fmla="*/ 1142998 h 1758756"/>
                <a:gd name="connsiteX2" fmla="*/ 0 w 1243824"/>
                <a:gd name="connsiteY2" fmla="*/ 1758756 h 1758756"/>
                <a:gd name="connsiteX0" fmla="*/ 1131449 w 1243824"/>
                <a:gd name="connsiteY0" fmla="*/ 0 h 1758756"/>
                <a:gd name="connsiteX1" fmla="*/ 1055249 w 1243824"/>
                <a:gd name="connsiteY1" fmla="*/ 1142998 h 1758756"/>
                <a:gd name="connsiteX2" fmla="*/ 0 w 1243824"/>
                <a:gd name="connsiteY2" fmla="*/ 1758756 h 1758756"/>
                <a:gd name="connsiteX0" fmla="*/ 1338160 w 1484987"/>
                <a:gd name="connsiteY0" fmla="*/ 0 h 1780245"/>
                <a:gd name="connsiteX1" fmla="*/ 1261960 w 1484987"/>
                <a:gd name="connsiteY1" fmla="*/ 1142998 h 1780245"/>
                <a:gd name="connsiteX2" fmla="*/ 0 w 1484987"/>
                <a:gd name="connsiteY2" fmla="*/ 1780245 h 1780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987" h="1780245">
                  <a:moveTo>
                    <a:pt x="1338160" y="0"/>
                  </a:moveTo>
                  <a:cubicBezTo>
                    <a:pt x="1387220" y="212943"/>
                    <a:pt x="1484987" y="846291"/>
                    <a:pt x="1261960" y="1142998"/>
                  </a:cubicBezTo>
                  <a:cubicBezTo>
                    <a:pt x="1038933" y="1439705"/>
                    <a:pt x="299064" y="1683500"/>
                    <a:pt x="0" y="1780245"/>
                  </a:cubicBezTo>
                </a:path>
              </a:pathLst>
            </a:custGeom>
            <a:ln w="571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16452" y="4327780"/>
              <a:ext cx="7168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×</a:t>
              </a:r>
              <a:r>
                <a:rPr lang="en-US" b="1" dirty="0" smtClean="0">
                  <a:solidFill>
                    <a:srgbClr val="FF0000"/>
                  </a:solidFill>
                  <a:latin typeface="Calibri"/>
                  <a:cs typeface="Calibri"/>
                </a:rPr>
                <a:t> </a:t>
              </a:r>
              <a:r>
                <a:rPr lang="en-US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sz="2800" b="1" baseline="300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8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Oval 29"/>
          <p:cNvSpPr/>
          <p:nvPr/>
        </p:nvSpPr>
        <p:spPr>
          <a:xfrm>
            <a:off x="1447800" y="44196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95250" y="1151930"/>
            <a:ext cx="4002088" cy="884238"/>
            <a:chOff x="247650" y="1447800"/>
            <a:chExt cx="4002088" cy="884238"/>
          </a:xfrm>
        </p:grpSpPr>
        <p:graphicFrame>
          <p:nvGraphicFramePr>
            <p:cNvPr id="12298" name="Object 10"/>
            <p:cNvGraphicFramePr>
              <a:graphicFrameLocks noChangeAspect="1"/>
            </p:cNvGraphicFramePr>
            <p:nvPr/>
          </p:nvGraphicFramePr>
          <p:xfrm>
            <a:off x="247650" y="1447800"/>
            <a:ext cx="4002088" cy="884238"/>
          </p:xfrm>
          <a:graphic>
            <a:graphicData uri="http://schemas.openxmlformats.org/presentationml/2006/ole">
              <p:oleObj spid="_x0000_s14342" name="Equation" r:id="rId10" imgW="2184120" imgH="482400" progId="Equation.3">
                <p:embed/>
              </p:oleObj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2260948" y="1866378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620000" y="1066800"/>
            <a:ext cx="1447800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Setting  </a:t>
            </a:r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rgbClr val="FF0000"/>
                </a:solidFill>
              </a:rPr>
              <a:t> = 0  causes deg g to drop by 2.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257605" y="2966452"/>
            <a:ext cx="5000194" cy="1529348"/>
            <a:chOff x="333805" y="2514600"/>
            <a:chExt cx="5000194" cy="1529348"/>
          </a:xfrm>
        </p:grpSpPr>
        <p:grpSp>
          <p:nvGrpSpPr>
            <p:cNvPr id="34" name="Group 36"/>
            <p:cNvGrpSpPr/>
            <p:nvPr/>
          </p:nvGrpSpPr>
          <p:grpSpPr>
            <a:xfrm>
              <a:off x="333805" y="2514600"/>
              <a:ext cx="5000194" cy="1529348"/>
              <a:chOff x="567508" y="2857033"/>
              <a:chExt cx="5519694" cy="1575494"/>
            </a:xfrm>
          </p:grpSpPr>
          <p:graphicFrame>
            <p:nvGraphicFramePr>
              <p:cNvPr id="35" name="Object 16"/>
              <p:cNvGraphicFramePr>
                <a:graphicFrameLocks noChangeAspect="1"/>
              </p:cNvGraphicFramePr>
              <p:nvPr/>
            </p:nvGraphicFramePr>
            <p:xfrm>
              <a:off x="1791221" y="2857033"/>
              <a:ext cx="4295981" cy="1575494"/>
            </p:xfrm>
            <a:graphic>
              <a:graphicData uri="http://schemas.openxmlformats.org/presentationml/2006/ole">
                <p:oleObj spid="_x0000_s14346" name="Equation" r:id="rId11" imgW="2489040" imgH="914400" progId="Equation.3">
                  <p:embed/>
                </p:oleObj>
              </a:graphicData>
            </a:graphic>
          </p:graphicFrame>
          <p:sp>
            <p:nvSpPr>
              <p:cNvPr id="36" name="TextBox 35"/>
              <p:cNvSpPr txBox="1"/>
              <p:nvPr/>
            </p:nvSpPr>
            <p:spPr>
              <a:xfrm>
                <a:off x="567508" y="3406528"/>
                <a:ext cx="1384141" cy="412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000" i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= Res</a:t>
                </a: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4534422" y="2868268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79096" y="3250312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4" name="Oval 43"/>
          <p:cNvSpPr/>
          <p:nvPr/>
        </p:nvSpPr>
        <p:spPr>
          <a:xfrm>
            <a:off x="1981200" y="47244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905000" y="6243935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(0) = LC(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baseline="30000" dirty="0" smtClean="0">
                <a:latin typeface="Times New Roman" pitchFamily="18" charset="0"/>
                <a:cs typeface="Times New Roman" pitchFamily="18" charset="0"/>
              </a:rPr>
              <a:t>m-p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0),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0),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/>
      <p:bldP spid="30" grpId="0" animBg="1"/>
      <p:bldP spid="33" grpId="0" animBg="1"/>
      <p:bldP spid="44" grpId="0" animBg="1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bg1"/>
                </a:solidFill>
              </a:rPr>
              <a:t>Proposition 3 (Section 3.6)</a:t>
            </a:r>
            <a:endParaRPr lang="en-US" sz="4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1562622" y="1333326"/>
          <a:ext cx="6096000" cy="4064000"/>
        </p:xfrm>
        <a:graphic>
          <a:graphicData uri="http://schemas.openxmlformats.org/presentationml/2006/ole">
            <p:oleObj spid="_x0000_s15362" name="Equation" r:id="rId3" imgW="0" imgH="0" progId="Equation.3">
              <p:embed/>
            </p:oleObj>
          </a:graphicData>
        </a:graphic>
      </p:graphicFrame>
      <p:pic>
        <p:nvPicPr>
          <p:cNvPr id="15371" name="Picture 11"/>
          <p:cNvPicPr>
            <a:picLocks noChangeAspect="1" noChangeArrowheads="1"/>
          </p:cNvPicPr>
          <p:nvPr/>
        </p:nvPicPr>
        <p:blipFill>
          <a:blip r:embed="rId4" cstate="print"/>
          <a:srcRect l="17242" t="28444" r="36820" b="32445"/>
          <a:stretch>
            <a:fillRect/>
          </a:stretch>
        </p:blipFill>
        <p:spPr bwMode="auto">
          <a:xfrm>
            <a:off x="151608" y="774526"/>
            <a:ext cx="887861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33"/>
          <p:cNvSpPr/>
          <p:nvPr/>
        </p:nvSpPr>
        <p:spPr>
          <a:xfrm>
            <a:off x="114822" y="774526"/>
            <a:ext cx="8915400" cy="478807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52400" y="57150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This result, which describes an “interplay” between partial solutions and resultants, will be used in the proof of the Extension Theorem...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15397</TotalTime>
  <Words>758</Words>
  <Application>Microsoft Office PowerPoint</Application>
  <PresentationFormat>On-screen Show (4:3)</PresentationFormat>
  <Paragraphs>113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Office Theme</vt:lpstr>
      <vt:lpstr>Equation</vt:lpstr>
      <vt:lpstr>Microsoft Equation 3.0</vt:lpstr>
      <vt:lpstr>Today’s Goal:  Proof of Extension Theorem</vt:lpstr>
      <vt:lpstr>Slide 2</vt:lpstr>
      <vt:lpstr>Resultants involving constant polys</vt:lpstr>
      <vt:lpstr>Time for a Game...</vt:lpstr>
      <vt:lpstr>Example</vt:lpstr>
      <vt:lpstr>Specialization</vt:lpstr>
      <vt:lpstr>Specialization Example</vt:lpstr>
      <vt:lpstr>Specialization Example</vt:lpstr>
      <vt:lpstr>Proposition 3 (Section 3.6)</vt:lpstr>
      <vt:lpstr>Proof of Extension Theorem</vt:lpstr>
      <vt:lpstr>Proof of Extension Theorem</vt:lpstr>
      <vt:lpstr>Proof of Extension Theorem</vt:lpstr>
      <vt:lpstr>Proof of Extension Theorem</vt:lpstr>
      <vt:lpstr>Proof of Extension Theorem</vt:lpstr>
    </vt:vector>
  </TitlesOfParts>
  <Company>Kenyon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35</cp:revision>
  <dcterms:created xsi:type="dcterms:W3CDTF">2013-02-23T22:10:42Z</dcterms:created>
  <dcterms:modified xsi:type="dcterms:W3CDTF">2013-03-06T15:18:32Z</dcterms:modified>
</cp:coreProperties>
</file>