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72" r:id="rId3"/>
    <p:sldId id="258" r:id="rId4"/>
    <p:sldId id="273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6"/>
    <a:srgbClr val="392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13" autoAdjust="0"/>
  </p:normalViewPr>
  <p:slideViewPr>
    <p:cSldViewPr>
      <p:cViewPr varScale="1">
        <p:scale>
          <a:sx n="76" d="100"/>
          <a:sy n="76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3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D7757-F898-475E-BE7E-4617977B9F25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A6B4D-F8F5-4353-B1A6-8BADA1F46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CE55-C44A-4EEB-A2B0-AD59CD1D2F3A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Last Lesson: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" y="44196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Upshot:  </a:t>
            </a:r>
            <a:r>
              <a:rPr lang="en-US" sz="3200" dirty="0" smtClean="0"/>
              <a:t>We can show a system of equations has no solutions by computing the reduced </a:t>
            </a:r>
            <a:r>
              <a:rPr lang="en-US" sz="3200" dirty="0" err="1" smtClean="0"/>
              <a:t>Groebner</a:t>
            </a:r>
            <a:r>
              <a:rPr lang="en-US" sz="3200" dirty="0" smtClean="0"/>
              <a:t> basis. </a:t>
            </a:r>
            <a:endParaRPr lang="en-US" sz="3200" dirty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 cstate="print"/>
          <a:srcRect l="16111" t="34000" r="37079" b="38444"/>
          <a:stretch>
            <a:fillRect/>
          </a:stretch>
        </p:blipFill>
        <p:spPr bwMode="auto">
          <a:xfrm>
            <a:off x="152400" y="1022949"/>
            <a:ext cx="8610600" cy="31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253652" y="990600"/>
            <a:ext cx="8585548" cy="3200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1942578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Application: Radical Membership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2400" y="914400"/>
            <a:ext cx="8458200" cy="1094884"/>
            <a:chOff x="304800" y="851074"/>
            <a:chExt cx="8458200" cy="1094884"/>
          </a:xfrm>
        </p:grpSpPr>
        <p:sp>
          <p:nvSpPr>
            <p:cNvPr id="44" name="TextBox 43"/>
            <p:cNvSpPr txBox="1"/>
            <p:nvPr/>
          </p:nvSpPr>
          <p:spPr>
            <a:xfrm>
              <a:off x="304800" y="868740"/>
              <a:ext cx="8458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Question:  </a:t>
              </a:r>
              <a:r>
                <a:rPr lang="en-US" sz="3200" dirty="0" smtClean="0"/>
                <a:t>Given an ideal                              ,</a:t>
              </a:r>
            </a:p>
            <a:p>
              <a:r>
                <a:rPr lang="en-US" sz="3200" dirty="0" smtClean="0"/>
                <a:t>can we find generators for its radical,      ?</a:t>
              </a:r>
              <a:endParaRPr lang="en-US" sz="32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686822" y="851074"/>
            <a:ext cx="2707640" cy="660400"/>
          </p:xfrm>
          <a:graphic>
            <a:graphicData uri="http://schemas.openxmlformats.org/presentationml/2006/ole">
              <p:oleObj spid="_x0000_s30722" name="Equation" r:id="rId3" imgW="1041120" imgH="253800" progId="Equation.3">
                <p:embed/>
              </p:oleObj>
            </a:graphicData>
          </a:graphic>
        </p:graphicFrame>
        <p:graphicFrame>
          <p:nvGraphicFramePr>
            <p:cNvPr id="30723" name="Object 3"/>
            <p:cNvGraphicFramePr>
              <a:graphicFrameLocks noChangeAspect="1"/>
            </p:cNvGraphicFramePr>
            <p:nvPr/>
          </p:nvGraphicFramePr>
          <p:xfrm>
            <a:off x="6450013" y="1321496"/>
            <a:ext cx="627062" cy="561975"/>
          </p:xfrm>
          <a:graphic>
            <a:graphicData uri="http://schemas.openxmlformats.org/presentationml/2006/ole">
              <p:oleObj spid="_x0000_s30723" name="Equation" r:id="rId4" imgW="241200" imgH="215640" progId="Equation.3">
                <p:embed/>
              </p:oleObj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152400" y="3200400"/>
            <a:ext cx="8610600" cy="3276600"/>
            <a:chOff x="152400" y="2514600"/>
            <a:chExt cx="8610600" cy="3276600"/>
          </a:xfrm>
        </p:grpSpPr>
        <p:sp>
          <p:nvSpPr>
            <p:cNvPr id="22" name="Rectangle 21"/>
            <p:cNvSpPr/>
            <p:nvPr/>
          </p:nvSpPr>
          <p:spPr>
            <a:xfrm>
              <a:off x="152400" y="2514600"/>
              <a:ext cx="8382000" cy="3276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" y="2590800"/>
              <a:ext cx="845820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Proposition (Radical Membership)  </a:t>
              </a:r>
              <a:br>
                <a:rPr lang="en-US" sz="3200" b="1" dirty="0" smtClean="0"/>
              </a:br>
              <a:r>
                <a:rPr lang="en-US" sz="600" b="1" dirty="0" smtClean="0"/>
                <a:t>  </a:t>
              </a:r>
              <a:r>
                <a:rPr lang="en-US" sz="3200" b="1" dirty="0" smtClean="0"/>
                <a:t/>
              </a:r>
              <a:br>
                <a:rPr lang="en-US" sz="3200" b="1" dirty="0" smtClean="0"/>
              </a:br>
              <a:r>
                <a:rPr lang="en-US" sz="3200" dirty="0" smtClean="0"/>
                <a:t>Let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3200" dirty="0" smtClean="0"/>
                <a:t> be an arbitrary field and let </a:t>
              </a:r>
              <a:br>
                <a:rPr lang="en-US" sz="3200" dirty="0" smtClean="0"/>
              </a:br>
              <a:r>
                <a:rPr lang="en-US" sz="1100" dirty="0" smtClean="0"/>
                <a:t>                  </a:t>
              </a:r>
              <a:endParaRPr lang="en-US" sz="3200" dirty="0" smtClean="0"/>
            </a:p>
            <a:p>
              <a:r>
                <a:rPr lang="en-US" sz="3200" dirty="0" smtClean="0"/>
                <a:t>                                                           be an ideal. </a:t>
              </a:r>
              <a:br>
                <a:rPr lang="en-US" sz="3200" dirty="0" smtClean="0"/>
              </a:br>
              <a:endParaRPr lang="en-US" sz="600" dirty="0" smtClean="0"/>
            </a:p>
            <a:p>
              <a:r>
                <a:rPr lang="en-US" sz="3200" dirty="0" smtClean="0"/>
                <a:t> Then               </a:t>
              </a:r>
              <a:r>
                <a:rPr lang="en-US" sz="3200" dirty="0" err="1" smtClean="0"/>
                <a:t>iff</a:t>
              </a:r>
              <a:r>
                <a:rPr lang="en-US" sz="3200" dirty="0" smtClean="0"/>
                <a:t> </a:t>
              </a:r>
              <a:endParaRPr lang="en-US" sz="3200" dirty="0"/>
            </a:p>
          </p:txBody>
        </p:sp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431442" y="3784958"/>
            <a:ext cx="5318125" cy="660400"/>
          </p:xfrm>
          <a:graphic>
            <a:graphicData uri="http://schemas.openxmlformats.org/presentationml/2006/ole">
              <p:oleObj spid="_x0000_s30724" name="Equation" r:id="rId5" imgW="2044440" imgH="253800" progId="Equation.3">
                <p:embed/>
              </p:oleObj>
            </a:graphicData>
          </a:graphic>
        </p:graphicFrame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1371600" y="4357353"/>
            <a:ext cx="1253151" cy="609600"/>
          </p:xfrm>
          <a:graphic>
            <a:graphicData uri="http://schemas.openxmlformats.org/presentationml/2006/ole">
              <p:oleObj spid="_x0000_s30725" name="Equation" r:id="rId6" imgW="495000" imgH="241200" progId="Equation.3">
                <p:embed/>
              </p:oleObj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488950" y="5016500"/>
            <a:ext cx="7240588" cy="685800"/>
          </p:xfrm>
          <a:graphic>
            <a:graphicData uri="http://schemas.openxmlformats.org/presentationml/2006/ole">
              <p:oleObj spid="_x0000_s30726" name="Equation" r:id="rId7" imgW="2819160" imgH="266400" progId="Equation.3">
                <p:embed/>
              </p:oleObj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152400" y="2123182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While existing algorithms are impractical, we can determine radical membership...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Radical Membership proof...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762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Observe (as in the proof of Hilbert’s </a:t>
            </a:r>
            <a:r>
              <a:rPr lang="en-US" sz="3200" b="1" dirty="0" err="1" smtClean="0"/>
              <a:t>Nullstellensatz</a:t>
            </a:r>
            <a:r>
              <a:rPr lang="en-US" sz="3200" b="1" dirty="0" smtClean="0"/>
              <a:t>):</a:t>
            </a:r>
            <a:endParaRPr lang="en-US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200" y="1371600"/>
            <a:ext cx="8458200" cy="2135556"/>
            <a:chOff x="228600" y="1802704"/>
            <a:chExt cx="8458200" cy="2135556"/>
          </a:xfrm>
        </p:grpSpPr>
        <p:sp>
          <p:nvSpPr>
            <p:cNvPr id="53" name="TextBox 52"/>
            <p:cNvSpPr txBox="1"/>
            <p:nvPr/>
          </p:nvSpPr>
          <p:spPr>
            <a:xfrm>
              <a:off x="228600" y="1849437"/>
              <a:ext cx="8458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If                                                                                   ,</a:t>
              </a:r>
              <a:br>
                <a:rPr lang="en-US" sz="3200" dirty="0" smtClean="0"/>
              </a:br>
              <a:r>
                <a:rPr lang="en-US" sz="3200" dirty="0" smtClean="0"/>
                <a:t>then we can write 1 as a polynomial combination:</a:t>
              </a:r>
              <a:endParaRPr lang="en-US" sz="2400" dirty="0"/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728663" y="1802704"/>
            <a:ext cx="7497762" cy="709613"/>
          </p:xfrm>
          <a:graphic>
            <a:graphicData uri="http://schemas.openxmlformats.org/presentationml/2006/ole">
              <p:oleObj spid="_x0000_s23553" name="Equation" r:id="rId3" imgW="2819160" imgH="266400" progId="Equation.3">
                <p:embed/>
              </p:oleObj>
            </a:graphicData>
          </a:graphic>
        </p:graphicFrame>
        <p:graphicFrame>
          <p:nvGraphicFramePr>
            <p:cNvPr id="23554" name="Object 2"/>
            <p:cNvGraphicFramePr>
              <a:graphicFrameLocks noChangeAspect="1"/>
            </p:cNvGraphicFramePr>
            <p:nvPr/>
          </p:nvGraphicFramePr>
          <p:xfrm>
            <a:off x="617537" y="2971800"/>
            <a:ext cx="7078663" cy="966460"/>
          </p:xfrm>
          <a:graphic>
            <a:graphicData uri="http://schemas.openxmlformats.org/presentationml/2006/ole">
              <p:oleObj spid="_x0000_s23554" name="Equation" r:id="rId4" imgW="3162240" imgH="431640" progId="Equation.3">
                <p:embed/>
              </p:oleObj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76200" y="3581400"/>
            <a:ext cx="8458200" cy="1624762"/>
            <a:chOff x="228600" y="4001908"/>
            <a:chExt cx="8458200" cy="1624762"/>
          </a:xfrm>
        </p:grpSpPr>
        <p:sp>
          <p:nvSpPr>
            <p:cNvPr id="10" name="TextBox 9"/>
            <p:cNvSpPr txBox="1"/>
            <p:nvPr/>
          </p:nvSpPr>
          <p:spPr>
            <a:xfrm>
              <a:off x="228600" y="4001908"/>
              <a:ext cx="845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Setting                                      yields</a:t>
              </a:r>
              <a:endParaRPr lang="en-US" sz="2400" dirty="0"/>
            </a:p>
          </p:txBody>
        </p:sp>
        <p:graphicFrame>
          <p:nvGraphicFramePr>
            <p:cNvPr id="23555" name="Object 3"/>
            <p:cNvGraphicFramePr>
              <a:graphicFrameLocks noChangeAspect="1"/>
            </p:cNvGraphicFramePr>
            <p:nvPr/>
          </p:nvGraphicFramePr>
          <p:xfrm>
            <a:off x="1626296" y="4038600"/>
            <a:ext cx="3276600" cy="577497"/>
          </p:xfrm>
          <a:graphic>
            <a:graphicData uri="http://schemas.openxmlformats.org/presentationml/2006/ole">
              <p:oleObj spid="_x0000_s23555" name="Equation" r:id="rId5" imgW="1295280" imgH="228600" progId="Equation.3">
                <p:embed/>
              </p:oleObj>
            </a:graphicData>
          </a:graphic>
        </p:graphicFrame>
        <p:graphicFrame>
          <p:nvGraphicFramePr>
            <p:cNvPr id="23556" name="Object 4"/>
            <p:cNvGraphicFramePr>
              <a:graphicFrameLocks noChangeAspect="1"/>
            </p:cNvGraphicFramePr>
            <p:nvPr/>
          </p:nvGraphicFramePr>
          <p:xfrm>
            <a:off x="2209800" y="4648200"/>
            <a:ext cx="3886200" cy="978470"/>
          </p:xfrm>
          <a:graphic>
            <a:graphicData uri="http://schemas.openxmlformats.org/presentationml/2006/ole">
              <p:oleObj spid="_x0000_s23556" name="Equation" r:id="rId6" imgW="1714320" imgH="43164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52400" y="5273675"/>
            <a:ext cx="8458200" cy="1563687"/>
            <a:chOff x="152400" y="5273675"/>
            <a:chExt cx="8458200" cy="1563687"/>
          </a:xfrm>
        </p:grpSpPr>
        <p:sp>
          <p:nvSpPr>
            <p:cNvPr id="13" name="TextBox 12"/>
            <p:cNvSpPr txBox="1"/>
            <p:nvPr/>
          </p:nvSpPr>
          <p:spPr>
            <a:xfrm>
              <a:off x="152400" y="5297269"/>
              <a:ext cx="845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Multiplying by high enough power,     ,  we get </a:t>
              </a:r>
              <a:endParaRPr lang="en-US" sz="2400" dirty="0"/>
            </a:p>
          </p:txBody>
        </p:sp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6020844" y="5273675"/>
            <a:ext cx="593725" cy="593725"/>
          </p:xfrm>
          <a:graphic>
            <a:graphicData uri="http://schemas.openxmlformats.org/presentationml/2006/ole">
              <p:oleObj spid="_x0000_s23557" name="Equation" r:id="rId7" imgW="228600" imgH="228600" progId="Equation.3">
                <p:embed/>
              </p:oleObj>
            </a:graphicData>
          </a:graphic>
        </p:graphicFrame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381000" y="5715000"/>
            <a:ext cx="4721225" cy="1122362"/>
          </p:xfrm>
          <a:graphic>
            <a:graphicData uri="http://schemas.openxmlformats.org/presentationml/2006/ole">
              <p:oleObj spid="_x0000_s23558" name="Equation" r:id="rId8" imgW="1815840" imgH="431640" progId="Equation.3">
                <p:embed/>
              </p:oleObj>
            </a:graphicData>
          </a:graphic>
        </p:graphicFrame>
      </p:grp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865938" y="5926138"/>
          <a:ext cx="1287462" cy="627062"/>
        </p:xfrm>
        <a:graphic>
          <a:graphicData uri="http://schemas.openxmlformats.org/presentationml/2006/ole">
            <p:oleObj spid="_x0000_s23559" name="Equation" r:id="rId9" imgW="495000" imgH="241200" progId="Equation.3">
              <p:embed/>
            </p:oleObj>
          </a:graphicData>
        </a:graphic>
      </p:graphicFrame>
      <p:sp>
        <p:nvSpPr>
          <p:cNvPr id="20" name="Right Arrow 19"/>
          <p:cNvSpPr/>
          <p:nvPr/>
        </p:nvSpPr>
        <p:spPr>
          <a:xfrm>
            <a:off x="5334000" y="5943600"/>
            <a:ext cx="1371600" cy="710852"/>
          </a:xfrm>
          <a:prstGeom prst="rightArrow">
            <a:avLst>
              <a:gd name="adj1" fmla="val 50000"/>
              <a:gd name="adj2" fmla="val 5328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Radical Membership proof...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762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 have established the forward implication:</a:t>
            </a:r>
            <a:endParaRPr lang="en-US" sz="3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2400" y="1371600"/>
            <a:ext cx="8458200" cy="1370172"/>
            <a:chOff x="152400" y="1371600"/>
            <a:chExt cx="8458200" cy="1370172"/>
          </a:xfrm>
        </p:grpSpPr>
        <p:grpSp>
          <p:nvGrpSpPr>
            <p:cNvPr id="3" name="Group 16"/>
            <p:cNvGrpSpPr/>
            <p:nvPr/>
          </p:nvGrpSpPr>
          <p:grpSpPr>
            <a:xfrm>
              <a:off x="152400" y="1371600"/>
              <a:ext cx="8458200" cy="1370172"/>
              <a:chOff x="228600" y="1802704"/>
              <a:chExt cx="8458200" cy="1370172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28600" y="1849437"/>
                <a:ext cx="8458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If</a:t>
                </a:r>
              </a:p>
              <a:p>
                <a:r>
                  <a:rPr lang="en-US" sz="1400" dirty="0" smtClean="0"/>
                  <a:t>  </a:t>
                </a:r>
              </a:p>
              <a:p>
                <a:r>
                  <a:rPr lang="en-US" sz="3200" dirty="0" smtClean="0"/>
                  <a:t>then              .</a:t>
                </a:r>
                <a:endParaRPr lang="en-US" sz="2400" dirty="0"/>
              </a:p>
            </p:txBody>
          </p:sp>
          <p:graphicFrame>
            <p:nvGraphicFramePr>
              <p:cNvPr id="8" name="Object 6"/>
              <p:cNvGraphicFramePr>
                <a:graphicFrameLocks noChangeAspect="1"/>
              </p:cNvGraphicFramePr>
              <p:nvPr/>
            </p:nvGraphicFramePr>
            <p:xfrm>
              <a:off x="654050" y="1802704"/>
              <a:ext cx="7494588" cy="709613"/>
            </p:xfrm>
            <a:graphic>
              <a:graphicData uri="http://schemas.openxmlformats.org/presentationml/2006/ole">
                <p:oleObj spid="_x0000_s31746" name="Equation" r:id="rId3" imgW="2819160" imgH="266400" progId="Equation.3">
                  <p:embed/>
                </p:oleObj>
              </a:graphicData>
            </a:graphic>
          </p:graphicFrame>
        </p:grpSp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143000" y="2070970"/>
            <a:ext cx="1287462" cy="627062"/>
          </p:xfrm>
          <a:graphic>
            <a:graphicData uri="http://schemas.openxmlformats.org/presentationml/2006/ole">
              <p:oleObj spid="_x0000_s31752" name="Equation" r:id="rId4" imgW="495000" imgH="241200" progId="Equation.3">
                <p:embed/>
              </p:oleObj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76200" y="2743200"/>
            <a:ext cx="8948042" cy="1127095"/>
            <a:chOff x="76200" y="2870548"/>
            <a:chExt cx="8948042" cy="1127095"/>
          </a:xfrm>
        </p:grpSpPr>
        <p:sp>
          <p:nvSpPr>
            <p:cNvPr id="13" name="TextBox 12"/>
            <p:cNvSpPr txBox="1"/>
            <p:nvPr/>
          </p:nvSpPr>
          <p:spPr>
            <a:xfrm>
              <a:off x="76200" y="2920425"/>
              <a:ext cx="8915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For the reverse implication, if               then</a:t>
              </a:r>
            </a:p>
            <a:p>
              <a:r>
                <a:rPr lang="en-US" sz="3200" dirty="0" smtClean="0"/>
                <a:t>for some positive integer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3200" dirty="0" smtClean="0"/>
                <a:t>.        </a:t>
              </a:r>
              <a:endParaRPr lang="en-US" sz="2400" dirty="0"/>
            </a:p>
          </p:txBody>
        </p:sp>
        <p:graphicFrame>
          <p:nvGraphicFramePr>
            <p:cNvPr id="31754" name="Object 10"/>
            <p:cNvGraphicFramePr>
              <a:graphicFrameLocks noChangeAspect="1"/>
            </p:cNvGraphicFramePr>
            <p:nvPr/>
          </p:nvGraphicFramePr>
          <p:xfrm>
            <a:off x="5037137" y="2870548"/>
            <a:ext cx="1287463" cy="627063"/>
          </p:xfrm>
          <a:graphic>
            <a:graphicData uri="http://schemas.openxmlformats.org/presentationml/2006/ole">
              <p:oleObj spid="_x0000_s31754" name="Equation" r:id="rId5" imgW="495000" imgH="241200" progId="Equation.3">
                <p:embed/>
              </p:oleObj>
            </a:graphicData>
          </a:graphic>
        </p:graphicFrame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7108129" y="2870896"/>
            <a:ext cx="1916113" cy="628650"/>
          </p:xfrm>
          <a:graphic>
            <a:graphicData uri="http://schemas.openxmlformats.org/presentationml/2006/ole">
              <p:oleObj spid="_x0000_s31756" name="Equation" r:id="rId6" imgW="736560" imgH="241200" progId="Equation.3">
                <p:embed/>
              </p:oleObj>
            </a:graphicData>
          </a:graphic>
        </p:graphicFrame>
      </p:grpSp>
      <p:grpSp>
        <p:nvGrpSpPr>
          <p:cNvPr id="41" name="Group 40"/>
          <p:cNvGrpSpPr/>
          <p:nvPr/>
        </p:nvGrpSpPr>
        <p:grpSpPr>
          <a:xfrm>
            <a:off x="152400" y="3962400"/>
            <a:ext cx="8915400" cy="1203325"/>
            <a:chOff x="152400" y="3962400"/>
            <a:chExt cx="8915400" cy="1203325"/>
          </a:xfrm>
        </p:grpSpPr>
        <p:sp>
          <p:nvSpPr>
            <p:cNvPr id="26" name="TextBox 25"/>
            <p:cNvSpPr txBox="1"/>
            <p:nvPr/>
          </p:nvSpPr>
          <p:spPr>
            <a:xfrm>
              <a:off x="152400" y="3962400"/>
              <a:ext cx="891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Next we get sneaky:</a:t>
              </a:r>
              <a:endParaRPr lang="en-US" sz="2400" dirty="0"/>
            </a:p>
          </p:txBody>
        </p:sp>
        <p:graphicFrame>
          <p:nvGraphicFramePr>
            <p:cNvPr id="29" name="Object 6"/>
            <p:cNvGraphicFramePr>
              <a:graphicFrameLocks noChangeAspect="1"/>
            </p:cNvGraphicFramePr>
            <p:nvPr/>
          </p:nvGraphicFramePr>
          <p:xfrm>
            <a:off x="685800" y="4572000"/>
            <a:ext cx="3630612" cy="593725"/>
          </p:xfrm>
          <a:graphic>
            <a:graphicData uri="http://schemas.openxmlformats.org/presentationml/2006/ole">
              <p:oleObj spid="_x0000_s31759" name="Equation" r:id="rId7" imgW="1396800" imgH="228600" progId="Equation.3">
                <p:embed/>
              </p:oleObj>
            </a:graphicData>
          </a:graphic>
        </p:graphicFrame>
      </p:grp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888304" y="5121275"/>
          <a:ext cx="7658100" cy="593725"/>
        </p:xfrm>
        <a:graphic>
          <a:graphicData uri="http://schemas.openxmlformats.org/presentationml/2006/ole">
            <p:oleObj spid="_x0000_s31761" name="Equation" r:id="rId8" imgW="2946240" imgH="228600" progId="Equation.3">
              <p:embed/>
            </p:oleObj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152400" y="6083300"/>
            <a:ext cx="8915400" cy="627063"/>
            <a:chOff x="152400" y="6083300"/>
            <a:chExt cx="8915400" cy="627063"/>
          </a:xfrm>
        </p:grpSpPr>
        <p:graphicFrame>
          <p:nvGraphicFramePr>
            <p:cNvPr id="27" name="Object 10"/>
            <p:cNvGraphicFramePr>
              <a:graphicFrameLocks noChangeAspect="1"/>
            </p:cNvGraphicFramePr>
            <p:nvPr/>
          </p:nvGraphicFramePr>
          <p:xfrm>
            <a:off x="1371600" y="6083300"/>
            <a:ext cx="2640012" cy="627063"/>
          </p:xfrm>
          <a:graphic>
            <a:graphicData uri="http://schemas.openxmlformats.org/presentationml/2006/ole">
              <p:oleObj spid="_x0000_s31757" name="Equation" r:id="rId9" imgW="1015920" imgH="241200" progId="Equation.3">
                <p:embed/>
              </p:oleObj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152400" y="6120825"/>
              <a:ext cx="891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Hence</a:t>
              </a:r>
              <a:endParaRPr lang="en-US" sz="2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76400" y="5181600"/>
            <a:ext cx="1993726" cy="990600"/>
            <a:chOff x="1676400" y="5181600"/>
            <a:chExt cx="1993726" cy="990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676400" y="5181600"/>
              <a:ext cx="1993726" cy="990600"/>
              <a:chOff x="1676400" y="5181600"/>
              <a:chExt cx="1993726" cy="990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76400" y="5181600"/>
                <a:ext cx="533400" cy="5083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27126" y="5181600"/>
                <a:ext cx="1143000" cy="5083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05000" y="5710535"/>
                <a:ext cx="1354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both in </a:t>
                </a:r>
                <a:r>
                  <a:rPr lang="en-US" sz="2400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2967625" y="5758007"/>
              <a:ext cx="156575" cy="45719"/>
            </a:xfrm>
            <a:custGeom>
              <a:avLst/>
              <a:gdLst>
                <a:gd name="connsiteX0" fmla="*/ 0 w 488515"/>
                <a:gd name="connsiteY0" fmla="*/ 60542 h 131523"/>
                <a:gd name="connsiteX1" fmla="*/ 187890 w 488515"/>
                <a:gd name="connsiteY1" fmla="*/ 10438 h 131523"/>
                <a:gd name="connsiteX2" fmla="*/ 325676 w 488515"/>
                <a:gd name="connsiteY2" fmla="*/ 123172 h 131523"/>
                <a:gd name="connsiteX3" fmla="*/ 488515 w 488515"/>
                <a:gd name="connsiteY3" fmla="*/ 60542 h 1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15" h="131523">
                  <a:moveTo>
                    <a:pt x="0" y="60542"/>
                  </a:moveTo>
                  <a:cubicBezTo>
                    <a:pt x="66805" y="30271"/>
                    <a:pt x="133611" y="0"/>
                    <a:pt x="187890" y="10438"/>
                  </a:cubicBezTo>
                  <a:cubicBezTo>
                    <a:pt x="242169" y="20876"/>
                    <a:pt x="275572" y="114821"/>
                    <a:pt x="325676" y="123172"/>
                  </a:cubicBezTo>
                  <a:cubicBezTo>
                    <a:pt x="375780" y="131523"/>
                    <a:pt x="432147" y="96032"/>
                    <a:pt x="488515" y="60542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Radical Membership Test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200" y="762000"/>
            <a:ext cx="9144000" cy="1979772"/>
            <a:chOff x="76200" y="762000"/>
            <a:chExt cx="9144000" cy="1979772"/>
          </a:xfrm>
        </p:grpSpPr>
        <p:sp>
          <p:nvSpPr>
            <p:cNvPr id="7" name="TextBox 6"/>
            <p:cNvSpPr txBox="1"/>
            <p:nvPr/>
          </p:nvSpPr>
          <p:spPr>
            <a:xfrm>
              <a:off x="76200" y="762000"/>
              <a:ext cx="914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 We have established:</a:t>
              </a:r>
              <a:endParaRPr lang="en-US" sz="3200" dirty="0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52400" y="1371600"/>
              <a:ext cx="8458200" cy="1370172"/>
              <a:chOff x="152400" y="1371600"/>
              <a:chExt cx="8458200" cy="1370172"/>
            </a:xfrm>
          </p:grpSpPr>
          <p:grpSp>
            <p:nvGrpSpPr>
              <p:cNvPr id="4" name="Group 16"/>
              <p:cNvGrpSpPr/>
              <p:nvPr/>
            </p:nvGrpSpPr>
            <p:grpSpPr>
              <a:xfrm>
                <a:off x="152400" y="1371600"/>
                <a:ext cx="8458200" cy="1370172"/>
                <a:chOff x="228600" y="1802704"/>
                <a:chExt cx="8458200" cy="1370172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28600" y="1849437"/>
                  <a:ext cx="84582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200" dirty="0" smtClean="0"/>
                </a:p>
                <a:p>
                  <a:r>
                    <a:rPr lang="en-US" sz="1400" dirty="0" smtClean="0"/>
                    <a:t>  </a:t>
                  </a:r>
                </a:p>
                <a:p>
                  <a:r>
                    <a:rPr lang="en-US" sz="3200" dirty="0" err="1" smtClean="0"/>
                    <a:t>iff</a:t>
                  </a:r>
                  <a:r>
                    <a:rPr lang="en-US" sz="3200" dirty="0" smtClean="0"/>
                    <a:t>              .</a:t>
                  </a:r>
                  <a:endParaRPr lang="en-US" sz="2400" dirty="0"/>
                </a:p>
              </p:txBody>
            </p:sp>
            <p:graphicFrame>
              <p:nvGraphicFramePr>
                <p:cNvPr id="8" name="Object 6"/>
                <p:cNvGraphicFramePr>
                  <a:graphicFrameLocks noChangeAspect="1"/>
                </p:cNvGraphicFramePr>
                <p:nvPr/>
              </p:nvGraphicFramePr>
              <p:xfrm>
                <a:off x="304800" y="1802704"/>
                <a:ext cx="7494588" cy="709613"/>
              </p:xfrm>
              <a:graphic>
                <a:graphicData uri="http://schemas.openxmlformats.org/presentationml/2006/ole">
                  <p:oleObj spid="_x0000_s33794" name="Equation" r:id="rId3" imgW="2819160" imgH="26640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23559" name="Object 7"/>
              <p:cNvGraphicFramePr>
                <a:graphicFrameLocks noChangeAspect="1"/>
              </p:cNvGraphicFramePr>
              <p:nvPr/>
            </p:nvGraphicFramePr>
            <p:xfrm>
              <a:off x="744886" y="2070970"/>
              <a:ext cx="1287462" cy="627062"/>
            </p:xfrm>
            <a:graphic>
              <a:graphicData uri="http://schemas.openxmlformats.org/presentationml/2006/ole">
                <p:oleObj spid="_x0000_s33795" name="Equation" r:id="rId4" imgW="495000" imgH="241200" progId="Equation.3">
                  <p:embed/>
                </p:oleObj>
              </a:graphicData>
            </a:graphic>
          </p:graphicFrame>
        </p:grpSp>
      </p:grpSp>
      <p:grpSp>
        <p:nvGrpSpPr>
          <p:cNvPr id="18" name="Group 17"/>
          <p:cNvGrpSpPr/>
          <p:nvPr/>
        </p:nvGrpSpPr>
        <p:grpSpPr>
          <a:xfrm>
            <a:off x="76200" y="2920425"/>
            <a:ext cx="8458200" cy="2361188"/>
            <a:chOff x="76200" y="2920425"/>
            <a:chExt cx="8458200" cy="2361188"/>
          </a:xfrm>
        </p:grpSpPr>
        <p:sp>
          <p:nvSpPr>
            <p:cNvPr id="13" name="TextBox 12"/>
            <p:cNvSpPr txBox="1"/>
            <p:nvPr/>
          </p:nvSpPr>
          <p:spPr>
            <a:xfrm>
              <a:off x="76200" y="2920425"/>
              <a:ext cx="84582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The Consistency Theorem then tells us we can test if                by computing the reduced </a:t>
              </a:r>
              <a:r>
                <a:rPr lang="en-US" sz="3200" dirty="0" err="1" smtClean="0"/>
                <a:t>Groebner</a:t>
              </a:r>
              <a:r>
                <a:rPr lang="en-US" sz="3200" dirty="0" smtClean="0"/>
                <a:t> basis of</a:t>
              </a:r>
            </a:p>
            <a:p>
              <a:r>
                <a:rPr lang="en-US" sz="3200" dirty="0" smtClean="0"/>
                <a:t>   </a:t>
              </a:r>
              <a:endParaRPr lang="en-US" sz="2400" dirty="0"/>
            </a:p>
          </p:txBody>
        </p:sp>
        <p:graphicFrame>
          <p:nvGraphicFramePr>
            <p:cNvPr id="31754" name="Object 10"/>
            <p:cNvGraphicFramePr>
              <a:graphicFrameLocks noChangeAspect="1"/>
            </p:cNvGraphicFramePr>
            <p:nvPr/>
          </p:nvGraphicFramePr>
          <p:xfrm>
            <a:off x="1163463" y="3365326"/>
            <a:ext cx="1287463" cy="627063"/>
          </p:xfrm>
          <a:graphic>
            <a:graphicData uri="http://schemas.openxmlformats.org/presentationml/2006/ole">
              <p:oleObj spid="_x0000_s33796" name="Equation" r:id="rId5" imgW="495000" imgH="241200" progId="Equation.3">
                <p:embed/>
              </p:oleObj>
            </a:graphicData>
          </a:graphic>
        </p:graphicFrame>
        <p:graphicFrame>
          <p:nvGraphicFramePr>
            <p:cNvPr id="21" name="Object 6"/>
            <p:cNvGraphicFramePr>
              <a:graphicFrameLocks noChangeAspect="1"/>
            </p:cNvGraphicFramePr>
            <p:nvPr/>
          </p:nvGraphicFramePr>
          <p:xfrm>
            <a:off x="2252663" y="4572000"/>
            <a:ext cx="3917950" cy="709613"/>
          </p:xfrm>
          <a:graphic>
            <a:graphicData uri="http://schemas.openxmlformats.org/presentationml/2006/ole">
              <p:oleObj spid="_x0000_s33797" name="Equation" r:id="rId6" imgW="1473120" imgH="266400" progId="Equation.3">
                <p:embed/>
              </p:oleObj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228600" y="5384442"/>
            <a:ext cx="8458200" cy="1287642"/>
            <a:chOff x="228600" y="5384442"/>
            <a:chExt cx="8458200" cy="1287642"/>
          </a:xfrm>
        </p:grpSpPr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304800" y="6019800"/>
            <a:ext cx="1287462" cy="627063"/>
          </p:xfrm>
          <a:graphic>
            <a:graphicData uri="http://schemas.openxmlformats.org/presentationml/2006/ole">
              <p:oleObj spid="_x0000_s33798" name="Equation" r:id="rId7" imgW="495000" imgH="241200" progId="Equation.3">
                <p:embed/>
              </p:oleObj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228600" y="5410200"/>
              <a:ext cx="845820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If the reduced </a:t>
              </a:r>
              <a:r>
                <a:rPr lang="en-US" sz="3200" dirty="0" err="1" smtClean="0"/>
                <a:t>Groebner</a:t>
              </a:r>
              <a:r>
                <a:rPr lang="en-US" sz="3200" dirty="0" smtClean="0"/>
                <a:t> basis of       is {1} then                                </a:t>
              </a:r>
            </a:p>
            <a:p>
              <a:r>
                <a:rPr lang="en-US" sz="1050" dirty="0" smtClean="0"/>
                <a:t>              </a:t>
              </a:r>
            </a:p>
            <a:p>
              <a:r>
                <a:rPr lang="en-US" sz="3200" dirty="0" smtClean="0"/>
                <a:t>             .   </a:t>
              </a:r>
              <a:endParaRPr lang="en-US" sz="2400" dirty="0"/>
            </a:p>
          </p:txBody>
        </p:sp>
        <p:graphicFrame>
          <p:nvGraphicFramePr>
            <p:cNvPr id="33799" name="Object 7"/>
            <p:cNvGraphicFramePr>
              <a:graphicFrameLocks noChangeAspect="1"/>
            </p:cNvGraphicFramePr>
            <p:nvPr/>
          </p:nvGraphicFramePr>
          <p:xfrm>
            <a:off x="5800725" y="5384442"/>
            <a:ext cx="371475" cy="539750"/>
          </p:xfrm>
          <a:graphic>
            <a:graphicData uri="http://schemas.openxmlformats.org/presentationml/2006/ole">
              <p:oleObj spid="_x0000_s33799" name="Equation" r:id="rId8" imgW="139680" imgH="2030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14106</TotalTime>
  <Words>165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Last Lesson:</vt:lpstr>
      <vt:lpstr>Application: Radical Membership</vt:lpstr>
      <vt:lpstr>Radical Membership proof...</vt:lpstr>
      <vt:lpstr>Radical Membership proof...</vt:lpstr>
      <vt:lpstr>Radical Membership Test</vt:lpstr>
    </vt:vector>
  </TitlesOfParts>
  <Company>Kenyon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26</cp:revision>
  <dcterms:created xsi:type="dcterms:W3CDTF">2013-02-23T22:10:42Z</dcterms:created>
  <dcterms:modified xsi:type="dcterms:W3CDTF">2013-03-20T14:20:23Z</dcterms:modified>
</cp:coreProperties>
</file>