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0" r:id="rId2"/>
    <p:sldId id="291" r:id="rId3"/>
    <p:sldId id="289" r:id="rId4"/>
    <p:sldId id="29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EFF2F8"/>
    <a:srgbClr val="DDE5F0"/>
    <a:srgbClr val="969696"/>
    <a:srgbClr val="9E0101"/>
    <a:srgbClr val="00FFFF"/>
    <a:srgbClr val="006600"/>
    <a:srgbClr val="0000CC"/>
    <a:srgbClr val="D1C354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07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customXml" Target="../customXml/item5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C1945-395C-483E-B3EF-3C96D172535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A1CDD1-19B6-4A57-AF1A-216480508CF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105275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product_demo_name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5613" y="719138"/>
            <a:ext cx="8382000" cy="11414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5613" y="1981200"/>
            <a:ext cx="3962400" cy="4419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0413" y="1981200"/>
            <a:ext cx="3962400" cy="4419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97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‹Nr.›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  <p:sldLayoutId id="2147483665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company/events/webinars/wbnr3754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100" dirty="0" smtClean="0"/>
              <a:t> </a:t>
            </a:r>
            <a:endParaRPr lang="de-DE" sz="2100" dirty="0" smtClean="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95250" y="4484688"/>
            <a:ext cx="47132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 b="1" dirty="0"/>
              <a:t>Problem</a:t>
            </a:r>
            <a:r>
              <a:rPr lang="en-US" sz="2400" b="1" dirty="0"/>
              <a:t>:</a:t>
            </a:r>
            <a:r>
              <a:rPr lang="en-US" sz="2800" b="1" dirty="0"/>
              <a:t> </a:t>
            </a:r>
            <a:r>
              <a:rPr lang="en-US" sz="2200" dirty="0"/>
              <a:t>Simulation data does not match measured data because the parameters are incorrect</a:t>
            </a:r>
          </a:p>
          <a:p>
            <a:endParaRPr lang="en-US" sz="1000" b="1" dirty="0"/>
          </a:p>
          <a:p>
            <a:r>
              <a:rPr lang="en-US" sz="2400" b="1" dirty="0"/>
              <a:t>Solution:</a:t>
            </a:r>
            <a:r>
              <a:rPr lang="en-US" b="1" dirty="0"/>
              <a:t> </a:t>
            </a:r>
            <a:r>
              <a:rPr lang="en-US" sz="2200" dirty="0"/>
              <a:t>Use </a:t>
            </a:r>
            <a:r>
              <a:rPr lang="en-US" sz="2200" dirty="0">
                <a:solidFill>
                  <a:srgbClr val="0000FF"/>
                </a:solidFill>
              </a:rPr>
              <a:t>Simulink Design Optimization</a:t>
            </a:r>
            <a:r>
              <a:rPr lang="en-US" sz="2200" dirty="0"/>
              <a:t> to automatically tune model parameters</a:t>
            </a:r>
            <a:endParaRPr lang="de-DE" sz="2200" dirty="0"/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95250" y="1709738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Model:</a:t>
            </a:r>
            <a:endParaRPr lang="de-DE" sz="2400" b="1" dirty="0"/>
          </a:p>
        </p:txBody>
      </p:sp>
      <p:graphicFrame>
        <p:nvGraphicFramePr>
          <p:cNvPr id="184326" name="Group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1505717"/>
              </p:ext>
            </p:extLst>
          </p:nvPr>
        </p:nvGraphicFramePr>
        <p:xfrm>
          <a:off x="5390704" y="5013176"/>
          <a:ext cx="3069728" cy="933450"/>
        </p:xfrm>
        <a:graphic>
          <a:graphicData uri="http://schemas.openxmlformats.org/drawingml/2006/table">
            <a:tbl>
              <a:tblPr/>
              <a:tblGrid>
                <a:gridCol w="684212"/>
                <a:gridCol w="719138"/>
                <a:gridCol w="576262"/>
                <a:gridCol w="1090116"/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A22</a:t>
                      </a:r>
                      <a:endParaRPr kumimoji="0" lang="de-DE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Ao</a:t>
                      </a:r>
                      <a:endParaRPr kumimoji="0" lang="de-DE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Emo</a:t>
                      </a:r>
                      <a:endParaRPr kumimoji="0" lang="de-DE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Qe_init</a:t>
                      </a:r>
                      <a:endParaRPr kumimoji="0" lang="de-DE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1.0e4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4390" name="Text Box 70"/>
          <p:cNvSpPr txBox="1">
            <a:spLocks noChangeArrowheads="1"/>
          </p:cNvSpPr>
          <p:nvPr/>
        </p:nvSpPr>
        <p:spPr bwMode="auto">
          <a:xfrm>
            <a:off x="1907704" y="1628329"/>
            <a:ext cx="284949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/>
              <a:t>A22       = Constant</a:t>
            </a:r>
            <a:endParaRPr lang="en-US" sz="1600" b="1" dirty="0"/>
          </a:p>
          <a:p>
            <a:r>
              <a:rPr lang="en-US" sz="1600" b="1" dirty="0" smtClean="0"/>
              <a:t>Ao         = Constant</a:t>
            </a:r>
            <a:endParaRPr lang="en-US" sz="1600" b="1" dirty="0"/>
          </a:p>
          <a:p>
            <a:r>
              <a:rPr lang="en-US" sz="1600" b="1" dirty="0" smtClean="0"/>
              <a:t>Emo      = Open Cir. Voltage</a:t>
            </a:r>
            <a:endParaRPr lang="en-US" sz="1600" b="1" dirty="0"/>
          </a:p>
          <a:p>
            <a:r>
              <a:rPr lang="en-US" sz="1600" b="1" dirty="0" smtClean="0"/>
              <a:t>Qe_init  = Initial Extr.</a:t>
            </a:r>
            <a:r>
              <a:rPr lang="en-US" sz="1600" b="1" dirty="0"/>
              <a:t> </a:t>
            </a:r>
            <a:r>
              <a:rPr lang="en-US" sz="1600" b="1" dirty="0" smtClean="0"/>
              <a:t>Chg.</a:t>
            </a:r>
            <a:endParaRPr lang="en-US" sz="1600" b="1" dirty="0"/>
          </a:p>
        </p:txBody>
      </p:sp>
      <p:graphicFrame>
        <p:nvGraphicFramePr>
          <p:cNvPr id="184420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43009"/>
              </p:ext>
            </p:extLst>
          </p:nvPr>
        </p:nvGraphicFramePr>
        <p:xfrm>
          <a:off x="5390704" y="5013176"/>
          <a:ext cx="3069728" cy="933450"/>
        </p:xfrm>
        <a:graphic>
          <a:graphicData uri="http://schemas.openxmlformats.org/drawingml/2006/table">
            <a:tbl>
              <a:tblPr/>
              <a:tblGrid>
                <a:gridCol w="684212"/>
                <a:gridCol w="719138"/>
                <a:gridCol w="576262"/>
                <a:gridCol w="1090116"/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A22</a:t>
                      </a:r>
                      <a:endParaRPr kumimoji="0" lang="de-DE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Ao</a:t>
                      </a:r>
                      <a:endParaRPr kumimoji="0" lang="de-DE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Emo</a:t>
                      </a:r>
                      <a:endParaRPr kumimoji="0" lang="de-DE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Qe_init</a:t>
                      </a:r>
                      <a:endParaRPr kumimoji="0" lang="de-DE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</a:rPr>
                        <a:t>-9.99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</a:rPr>
                        <a:t>0.402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</a:rPr>
                        <a:t>2.20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</a:rPr>
                        <a:t>3.84e4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noFill/>
        </p:spPr>
        <p:txBody>
          <a:bodyPr/>
          <a:lstStyle/>
          <a:p>
            <a:r>
              <a:rPr lang="de-DE" dirty="0" err="1" smtClean="0"/>
              <a:t>Estimating</a:t>
            </a:r>
            <a:r>
              <a:rPr lang="de-DE" dirty="0" smtClean="0"/>
              <a:t> Parameters </a:t>
            </a:r>
            <a:r>
              <a:rPr lang="de-DE" dirty="0" err="1" smtClean="0"/>
              <a:t>Using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Measured</a:t>
            </a:r>
            <a:r>
              <a:rPr lang="de-DE" dirty="0" smtClean="0"/>
              <a:t>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8" y="1124744"/>
            <a:ext cx="42767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24744"/>
            <a:ext cx="42767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8" y="1124744"/>
            <a:ext cx="42767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1124744"/>
            <a:ext cx="42767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8" y="1124744"/>
            <a:ext cx="42767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124744"/>
            <a:ext cx="42767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748142" y="3292417"/>
            <a:ext cx="2148108" cy="777218"/>
            <a:chOff x="2143630" y="4699817"/>
            <a:chExt cx="1084170" cy="392269"/>
          </a:xfrm>
        </p:grpSpPr>
        <p:sp>
          <p:nvSpPr>
            <p:cNvPr id="58" name="Rechteck 57"/>
            <p:cNvSpPr/>
            <p:nvPr/>
          </p:nvSpPr>
          <p:spPr>
            <a:xfrm>
              <a:off x="2143630" y="4699817"/>
              <a:ext cx="399774" cy="392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rgbClr val="9E0101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</a:rPr>
                <a:t>Battery</a:t>
              </a:r>
              <a:r>
                <a:rPr lang="de-DE" sz="1400" b="1" dirty="0" smtClean="0">
                  <a:solidFill>
                    <a:schemeClr val="tx1"/>
                  </a:solidFill>
                </a:rPr>
                <a:t/>
              </a:r>
              <a:br>
                <a:rPr lang="de-DE" sz="1400" b="1" dirty="0" smtClean="0">
                  <a:solidFill>
                    <a:schemeClr val="tx1"/>
                  </a:solidFill>
                </a:rPr>
              </a:br>
              <a:r>
                <a:rPr lang="de-DE" sz="1400" b="1" dirty="0" err="1" smtClean="0">
                  <a:solidFill>
                    <a:schemeClr val="tx1"/>
                  </a:solidFill>
                </a:rPr>
                <a:t>Cell</a:t>
              </a:r>
              <a:endParaRPr lang="de-D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 rot="5400000">
              <a:off x="2524299" y="4728727"/>
              <a:ext cx="67170" cy="1005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2542591" y="4784320"/>
              <a:ext cx="685209" cy="243671"/>
            </a:xfrm>
            <a:custGeom>
              <a:avLst/>
              <a:gdLst>
                <a:gd name="connsiteX0" fmla="*/ 74814 w 490451"/>
                <a:gd name="connsiteY0" fmla="*/ 0 h 2709949"/>
                <a:gd name="connsiteX1" fmla="*/ 490451 w 490451"/>
                <a:gd name="connsiteY1" fmla="*/ 0 h 2709949"/>
                <a:gd name="connsiteX2" fmla="*/ 490451 w 490451"/>
                <a:gd name="connsiteY2" fmla="*/ 2709949 h 2709949"/>
                <a:gd name="connsiteX3" fmla="*/ 0 w 490451"/>
                <a:gd name="connsiteY3" fmla="*/ 2709949 h 2709949"/>
                <a:gd name="connsiteX0" fmla="*/ 118386 w 490451"/>
                <a:gd name="connsiteY0" fmla="*/ 1 h 2709951"/>
                <a:gd name="connsiteX1" fmla="*/ 490451 w 490451"/>
                <a:gd name="connsiteY1" fmla="*/ 2 h 2709951"/>
                <a:gd name="connsiteX2" fmla="*/ 490451 w 490451"/>
                <a:gd name="connsiteY2" fmla="*/ 2709951 h 2709951"/>
                <a:gd name="connsiteX3" fmla="*/ 0 w 490451"/>
                <a:gd name="connsiteY3" fmla="*/ 2709951 h 2709951"/>
                <a:gd name="connsiteX0" fmla="*/ 1 w 372066"/>
                <a:gd name="connsiteY0" fmla="*/ -1 h 2786119"/>
                <a:gd name="connsiteX1" fmla="*/ 372066 w 372066"/>
                <a:gd name="connsiteY1" fmla="*/ 0 h 2786119"/>
                <a:gd name="connsiteX2" fmla="*/ 372066 w 372066"/>
                <a:gd name="connsiteY2" fmla="*/ 2709949 h 2786119"/>
                <a:gd name="connsiteX3" fmla="*/ 0 w 372066"/>
                <a:gd name="connsiteY3" fmla="*/ 2786119 h 2786119"/>
                <a:gd name="connsiteX0" fmla="*/ 1 w 372066"/>
                <a:gd name="connsiteY0" fmla="*/ 1 h 2786121"/>
                <a:gd name="connsiteX1" fmla="*/ 372066 w 372066"/>
                <a:gd name="connsiteY1" fmla="*/ 2 h 2786121"/>
                <a:gd name="connsiteX2" fmla="*/ 372066 w 372066"/>
                <a:gd name="connsiteY2" fmla="*/ 2786119 h 2786121"/>
                <a:gd name="connsiteX3" fmla="*/ 0 w 372066"/>
                <a:gd name="connsiteY3" fmla="*/ 2786121 h 278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066" h="2786121">
                  <a:moveTo>
                    <a:pt x="1" y="1"/>
                  </a:moveTo>
                  <a:lnTo>
                    <a:pt x="372066" y="2"/>
                  </a:lnTo>
                  <a:lnTo>
                    <a:pt x="372066" y="2786119"/>
                  </a:lnTo>
                  <a:lnTo>
                    <a:pt x="0" y="2786121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 rot="5400000">
              <a:off x="2524299" y="4958654"/>
              <a:ext cx="67170" cy="100597"/>
            </a:xfrm>
            <a:prstGeom prst="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2173083" y="3238667"/>
            <a:ext cx="442536" cy="442360"/>
            <a:chOff x="2173083" y="3238667"/>
            <a:chExt cx="442536" cy="442360"/>
          </a:xfrm>
        </p:grpSpPr>
        <p:sp>
          <p:nvSpPr>
            <p:cNvPr id="62" name="Oval 87"/>
            <p:cNvSpPr>
              <a:spLocks noChangeArrowheads="1"/>
            </p:cNvSpPr>
            <p:nvPr/>
          </p:nvSpPr>
          <p:spPr bwMode="auto">
            <a:xfrm>
              <a:off x="2173083" y="3238667"/>
              <a:ext cx="442536" cy="44236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>
              <a:off x="2241732" y="3459847"/>
              <a:ext cx="3034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feld 14"/>
          <p:cNvSpPr txBox="1"/>
          <p:nvPr/>
        </p:nvSpPr>
        <p:spPr>
          <a:xfrm>
            <a:off x="3059832" y="2746430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Discharge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1600" dirty="0" smtClean="0">
                <a:latin typeface="Arial" pitchFamily="34" charset="0"/>
                <a:cs typeface="Arial" pitchFamily="34" charset="0"/>
              </a:rPr>
            </a:br>
            <a:r>
              <a:rPr lang="de-DE" sz="1600" dirty="0" smtClean="0">
                <a:latin typeface="Arial" pitchFamily="34" charset="0"/>
                <a:cs typeface="Arial" pitchFamily="34" charset="0"/>
              </a:rPr>
              <a:t>Cycle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Gerade Verbindung 20"/>
          <p:cNvCxnSpPr>
            <a:stCxn id="60" idx="0"/>
          </p:cNvCxnSpPr>
          <p:nvPr/>
        </p:nvCxnSpPr>
        <p:spPr>
          <a:xfrm>
            <a:off x="1668578" y="3449358"/>
            <a:ext cx="383142" cy="75365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668578" y="3951128"/>
            <a:ext cx="383142" cy="2518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1976391" y="4077072"/>
            <a:ext cx="867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Voltage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67544" y="2564904"/>
            <a:ext cx="1336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Ambient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1600" dirty="0" smtClean="0">
                <a:latin typeface="Arial" pitchFamily="34" charset="0"/>
                <a:cs typeface="Arial" pitchFamily="34" charset="0"/>
              </a:rPr>
            </a:br>
            <a:r>
              <a:rPr lang="de-DE" sz="1600" dirty="0" err="1" smtClean="0">
                <a:latin typeface="Arial" pitchFamily="34" charset="0"/>
                <a:cs typeface="Arial" pitchFamily="34" charset="0"/>
              </a:rPr>
              <a:t>Temperature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Gewinkelte Verbindung 2"/>
          <p:cNvCxnSpPr>
            <a:stCxn id="15" idx="1"/>
            <a:endCxn id="62" idx="0"/>
          </p:cNvCxnSpPr>
          <p:nvPr/>
        </p:nvCxnSpPr>
        <p:spPr>
          <a:xfrm rot="10800000" flipV="1">
            <a:off x="2394352" y="3038817"/>
            <a:ext cx="665481" cy="19984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45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/>
      <p:bldP spid="184390" grpId="0"/>
      <p:bldP spid="15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err="1" smtClean="0"/>
              <a:t>Estimating</a:t>
            </a:r>
            <a:r>
              <a:rPr lang="de-DE" dirty="0" smtClean="0"/>
              <a:t> Parameters </a:t>
            </a:r>
            <a:r>
              <a:rPr lang="de-DE" dirty="0" err="1" smtClean="0"/>
              <a:t>Using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Measured</a:t>
            </a:r>
            <a:r>
              <a:rPr lang="de-DE" dirty="0" smtClean="0"/>
              <a:t> Data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Steps to Estimate Parameters</a:t>
            </a:r>
          </a:p>
          <a:p>
            <a:pPr marL="855663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Import </a:t>
            </a:r>
            <a:r>
              <a:rPr lang="en-US" dirty="0"/>
              <a:t>measurement data and</a:t>
            </a:r>
            <a:br>
              <a:rPr lang="en-US" dirty="0"/>
            </a:br>
            <a:r>
              <a:rPr lang="en-US" dirty="0"/>
              <a:t>         select estimation data</a:t>
            </a:r>
          </a:p>
          <a:p>
            <a:pPr marL="855663" lvl="1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 marL="855663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parameters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their ranges</a:t>
            </a:r>
          </a:p>
          <a:p>
            <a:pPr marL="855663" lvl="1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 marL="855663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Perform </a:t>
            </a:r>
            <a:r>
              <a:rPr lang="en-US" dirty="0"/>
              <a:t>parameter estimation</a:t>
            </a:r>
          </a:p>
          <a:p>
            <a:pPr marL="855663" lvl="1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 marL="855663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Validate </a:t>
            </a:r>
            <a:r>
              <a:rPr lang="en-US" dirty="0"/>
              <a:t>estimation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48" y="836712"/>
            <a:ext cx="3072708" cy="230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Group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602827"/>
              </p:ext>
            </p:extLst>
          </p:nvPr>
        </p:nvGraphicFramePr>
        <p:xfrm>
          <a:off x="5606728" y="3284984"/>
          <a:ext cx="3069728" cy="933450"/>
        </p:xfrm>
        <a:graphic>
          <a:graphicData uri="http://schemas.openxmlformats.org/drawingml/2006/table">
            <a:tbl>
              <a:tblPr/>
              <a:tblGrid>
                <a:gridCol w="684212"/>
                <a:gridCol w="719138"/>
                <a:gridCol w="576262"/>
                <a:gridCol w="1090116"/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A22</a:t>
                      </a:r>
                      <a:endParaRPr kumimoji="0" lang="de-DE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Ao</a:t>
                      </a:r>
                      <a:endParaRPr kumimoji="0" lang="de-DE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Emo</a:t>
                      </a:r>
                      <a:endParaRPr kumimoji="0" lang="de-DE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Qe_init</a:t>
                      </a:r>
                      <a:endParaRPr kumimoji="0" lang="de-DE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5383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1.0e4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641" y="4372249"/>
            <a:ext cx="3062815" cy="229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4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Tuning Models</a:t>
            </a:r>
            <a:br>
              <a:rPr lang="de-DE" dirty="0" smtClean="0"/>
            </a:br>
            <a:r>
              <a:rPr lang="de-DE" dirty="0" smtClean="0"/>
              <a:t>Additional </a:t>
            </a:r>
            <a:r>
              <a:rPr lang="de-DE" dirty="0" err="1" smtClean="0"/>
              <a:t>Strategies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Tune </a:t>
            </a:r>
            <a:r>
              <a:rPr lang="de-DE" dirty="0" err="1" smtClean="0"/>
              <a:t>parameters</a:t>
            </a:r>
            <a:r>
              <a:rPr lang="de-DE" dirty="0" smtClean="0"/>
              <a:t> in </a:t>
            </a:r>
            <a:r>
              <a:rPr lang="de-DE" dirty="0" err="1" smtClean="0"/>
              <a:t>stages</a:t>
            </a:r>
            <a:endParaRPr lang="de-DE" dirty="0" smtClean="0"/>
          </a:p>
          <a:p>
            <a:pPr lvl="1"/>
            <a:r>
              <a:rPr lang="de-DE" dirty="0" err="1" smtClean="0"/>
              <a:t>Narrowing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Tune 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1"/>
            <a:r>
              <a:rPr lang="de-DE" dirty="0" smtClean="0"/>
              <a:t>Tune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scripting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automate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tuning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err="1" smtClean="0"/>
              <a:t>Accelerate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tuning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parallel </a:t>
            </a:r>
            <a:r>
              <a:rPr lang="de-DE" dirty="0" err="1" smtClean="0"/>
              <a:t>computing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79031"/>
            <a:ext cx="4118620" cy="1613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2" y="1556792"/>
            <a:ext cx="3648075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803491"/>
            <a:ext cx="3621150" cy="787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715" y="5291137"/>
            <a:ext cx="1408509" cy="1306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uppieren 111"/>
          <p:cNvGrpSpPr/>
          <p:nvPr/>
        </p:nvGrpSpPr>
        <p:grpSpPr>
          <a:xfrm>
            <a:off x="6966168" y="5666998"/>
            <a:ext cx="1101013" cy="914400"/>
            <a:chOff x="7380509" y="4618653"/>
            <a:chExt cx="1101013" cy="914400"/>
          </a:xfrm>
        </p:grpSpPr>
        <p:sp>
          <p:nvSpPr>
            <p:cNvPr id="7" name="Rechteck 6"/>
            <p:cNvSpPr/>
            <p:nvPr/>
          </p:nvSpPr>
          <p:spPr bwMode="auto">
            <a:xfrm>
              <a:off x="7380509" y="4618653"/>
              <a:ext cx="1101013" cy="914400"/>
            </a:xfrm>
            <a:prstGeom prst="rect">
              <a:avLst/>
            </a:prstGeom>
            <a:solidFill>
              <a:srgbClr val="00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7520469" y="4749281"/>
              <a:ext cx="289248" cy="2892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7520469" y="5075855"/>
              <a:ext cx="289248" cy="2892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794781" y="4786730"/>
              <a:ext cx="6014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Multi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Core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Freeform 210"/>
          <p:cNvSpPr>
            <a:spLocks/>
          </p:cNvSpPr>
          <p:nvPr/>
        </p:nvSpPr>
        <p:spPr bwMode="auto">
          <a:xfrm>
            <a:off x="6399810" y="5974903"/>
            <a:ext cx="895350" cy="131566"/>
          </a:xfrm>
          <a:custGeom>
            <a:avLst/>
            <a:gdLst/>
            <a:ahLst/>
            <a:cxnLst>
              <a:cxn ang="0">
                <a:pos x="0" y="300"/>
              </a:cxn>
              <a:cxn ang="0">
                <a:pos x="180" y="300"/>
              </a:cxn>
              <a:cxn ang="0">
                <a:pos x="438" y="0"/>
              </a:cxn>
              <a:cxn ang="0">
                <a:pos x="564" y="0"/>
              </a:cxn>
            </a:cxnLst>
            <a:rect l="0" t="0" r="r" b="b"/>
            <a:pathLst>
              <a:path w="564" h="300">
                <a:moveTo>
                  <a:pt x="0" y="300"/>
                </a:moveTo>
                <a:lnTo>
                  <a:pt x="180" y="300"/>
                </a:lnTo>
                <a:lnTo>
                  <a:pt x="438" y="0"/>
                </a:lnTo>
                <a:lnTo>
                  <a:pt x="56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2" name="Freeform 210"/>
          <p:cNvSpPr>
            <a:spLocks/>
          </p:cNvSpPr>
          <p:nvPr/>
        </p:nvSpPr>
        <p:spPr bwMode="auto">
          <a:xfrm flipV="1">
            <a:off x="6399810" y="6105528"/>
            <a:ext cx="895350" cy="131568"/>
          </a:xfrm>
          <a:custGeom>
            <a:avLst/>
            <a:gdLst/>
            <a:ahLst/>
            <a:cxnLst>
              <a:cxn ang="0">
                <a:pos x="0" y="300"/>
              </a:cxn>
              <a:cxn ang="0">
                <a:pos x="180" y="300"/>
              </a:cxn>
              <a:cxn ang="0">
                <a:pos x="438" y="0"/>
              </a:cxn>
              <a:cxn ang="0">
                <a:pos x="564" y="0"/>
              </a:cxn>
            </a:cxnLst>
            <a:rect l="0" t="0" r="r" b="b"/>
            <a:pathLst>
              <a:path w="564" h="300">
                <a:moveTo>
                  <a:pt x="0" y="300"/>
                </a:moveTo>
                <a:lnTo>
                  <a:pt x="180" y="300"/>
                </a:lnTo>
                <a:lnTo>
                  <a:pt x="438" y="0"/>
                </a:lnTo>
                <a:lnTo>
                  <a:pt x="56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5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SAE </a:t>
            </a:r>
            <a:r>
              <a:rPr lang="de-DE" dirty="0" smtClean="0"/>
              <a:t>Papers</a:t>
            </a:r>
            <a:endParaRPr lang="de-DE" dirty="0"/>
          </a:p>
          <a:p>
            <a:pPr lvl="1"/>
            <a:r>
              <a:rPr lang="de-DE" dirty="0"/>
              <a:t>SAE Paper 2009-01-1381: </a:t>
            </a:r>
            <a:r>
              <a:rPr lang="de-DE" dirty="0" err="1"/>
              <a:t>Parameterization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Battery</a:t>
            </a:r>
            <a:r>
              <a:rPr lang="de-DE" dirty="0"/>
              <a:t> Simulation Model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 lvl="1"/>
            <a:r>
              <a:rPr lang="de-DE" dirty="0"/>
              <a:t>SAE Paper 2007-01-0778: A Simple, </a:t>
            </a:r>
            <a:r>
              <a:rPr lang="de-DE" dirty="0" err="1"/>
              <a:t>Effective</a:t>
            </a:r>
            <a:r>
              <a:rPr lang="de-DE" dirty="0"/>
              <a:t> Lead-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Battery</a:t>
            </a:r>
            <a:r>
              <a:rPr lang="de-DE" dirty="0"/>
              <a:t> Modeling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System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Selection</a:t>
            </a: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r>
              <a:rPr lang="en-US" dirty="0"/>
              <a:t>Recorded Webinar: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Developing </a:t>
            </a:r>
            <a:r>
              <a:rPr lang="en-US" dirty="0"/>
              <a:t>Accurate Battery Simulation Models</a:t>
            </a:r>
            <a:endParaRPr lang="de-DE" dirty="0"/>
          </a:p>
          <a:p>
            <a:pPr lvl="1"/>
            <a:r>
              <a:rPr lang="de-DE" sz="1800" dirty="0">
                <a:hlinkClick r:id="rId2"/>
              </a:rPr>
              <a:t>http://</a:t>
            </a:r>
            <a:r>
              <a:rPr lang="de-DE" sz="1800" dirty="0" smtClean="0">
                <a:hlinkClick r:id="rId2"/>
              </a:rPr>
              <a:t>www.mathworks.com/company/events/webinars/wbnr37544.html</a:t>
            </a:r>
            <a:endParaRPr lang="de-DE" sz="1800" dirty="0" smtClean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8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e7c50fe4-4c86-4d33-a0d3-ad29cfb7378a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5B94EEF47D42499A62120CC90E0AB3" ma:contentTypeVersion="14" ma:contentTypeDescription="Create a new document." ma:contentTypeScope="" ma:versionID="e706cd362d7e41030bb8c72a7c62a9d5">
  <xsd:schema xmlns:xsd="http://www.w3.org/2001/XMLSchema" xmlns:xs="http://www.w3.org/2001/XMLSchema" xmlns:p="http://schemas.microsoft.com/office/2006/metadata/properties" xmlns:ns2="5c85acdc-a394-4ae0-8c72-fb4a95b3d573" targetNamespace="http://schemas.microsoft.com/office/2006/metadata/properties" ma:root="true" ma:fieldsID="55e2521e7df4d5c11309cefaa7c01562" ns2:_="">
    <xsd:import namespace="5c85acdc-a394-4ae0-8c72-fb4a95b3d57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5acdc-a394-4ae0-8c72-fb4a95b3d57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c85acdc-a394-4ae0-8c72-fb4a95b3d573">FV3TYEPWNNQC-24-56648</_dlc_DocId>
    <_dlc_DocIdUrl xmlns="5c85acdc-a394-4ae0-8c72-fb4a95b3d573">
      <Url>http://sharepoint/marketing/product/da/physmod/ecl/_layouts/15/DocIdRedir.aspx?ID=FV3TYEPWNNQC-24-56648</Url>
      <Description>FV3TYEPWNNQC-24-56648</Description>
    </_dlc_DocIdUrl>
  </documentManagement>
</p:properties>
</file>

<file path=customXml/itemProps1.xml><?xml version="1.0" encoding="utf-8"?>
<ds:datastoreItem xmlns:ds="http://schemas.openxmlformats.org/officeDocument/2006/customXml" ds:itemID="{BDE36668-4088-4293-93C9-B4415CAC4DFF}"/>
</file>

<file path=customXml/itemProps2.xml><?xml version="1.0" encoding="utf-8"?>
<ds:datastoreItem xmlns:ds="http://schemas.openxmlformats.org/officeDocument/2006/customXml" ds:itemID="{6D26E510-3F58-42B3-B808-FBAD8FEE1C97}"/>
</file>

<file path=customXml/itemProps3.xml><?xml version="1.0" encoding="utf-8"?>
<ds:datastoreItem xmlns:ds="http://schemas.openxmlformats.org/officeDocument/2006/customXml" ds:itemID="{2EFA4CC1-3DDA-4C1E-8E46-E85E6F77B1AF}"/>
</file>

<file path=customXml/itemProps4.xml><?xml version="1.0" encoding="utf-8"?>
<ds:datastoreItem xmlns:ds="http://schemas.openxmlformats.org/officeDocument/2006/customXml" ds:itemID="{BDA40D29-2C72-4056-870E-196EC27B8EA1}"/>
</file>

<file path=customXml/itemProps5.xml><?xml version="1.0" encoding="utf-8"?>
<ds:datastoreItem xmlns:ds="http://schemas.openxmlformats.org/officeDocument/2006/customXml" ds:itemID="{F8AF3792-13E3-4705-B3AF-17E3375854AF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159</Words>
  <Application>Microsoft Office PowerPoint</Application>
  <PresentationFormat>Bildschirmpräsentation (4:3)</PresentationFormat>
  <Paragraphs>67</Paragraphs>
  <Slides>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Blank</vt:lpstr>
      <vt:lpstr>Estimating Parameters Using Measured Data</vt:lpstr>
      <vt:lpstr>Estimating Parameters Using Measured Data</vt:lpstr>
      <vt:lpstr>Tuning Models Additional Strategies and Capabilities</vt:lpstr>
      <vt:lpstr>References</vt:lpstr>
    </vt:vector>
  </TitlesOfParts>
  <Company>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Steve Miller</dc:creator>
  <cp:keywords>Version 11.1</cp:keywords>
  <cp:lastModifiedBy>Steve Miller</cp:lastModifiedBy>
  <cp:revision>95</cp:revision>
  <dcterms:created xsi:type="dcterms:W3CDTF">2011-10-06T08:25:47Z</dcterms:created>
  <dcterms:modified xsi:type="dcterms:W3CDTF">2013-03-16T19:25:33Z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_dlc_DocIdItemGuid">
    <vt:lpwstr>876f15c2-2eb2-4554-bb34-9436e86ff00d</vt:lpwstr>
  </property>
  <property fmtid="{D5CDD505-2E9C-101B-9397-08002B2CF9AE}" pid="8" name="ContentTypeId">
    <vt:lpwstr>0x010100525B94EEF47D42499A62120CC90E0AB3</vt:lpwstr>
  </property>
</Properties>
</file>