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5" r:id="rId2"/>
    <p:sldId id="276" r:id="rId3"/>
    <p:sldId id="284" r:id="rId4"/>
    <p:sldId id="277" r:id="rId5"/>
    <p:sldId id="278" r:id="rId6"/>
    <p:sldId id="279" r:id="rId7"/>
    <p:sldId id="280" r:id="rId8"/>
    <p:sldId id="281" r:id="rId9"/>
    <p:sldId id="282" r:id="rId10"/>
    <p:sldId id="288" r:id="rId11"/>
    <p:sldId id="289" r:id="rId12"/>
    <p:sldId id="290" r:id="rId13"/>
    <p:sldId id="291" r:id="rId14"/>
    <p:sldId id="283" r:id="rId15"/>
    <p:sldId id="287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F0DD"/>
    <a:srgbClr val="F5E7F5"/>
    <a:srgbClr val="CDE2EF"/>
    <a:srgbClr val="99FF33"/>
    <a:srgbClr val="FFCC00"/>
    <a:srgbClr val="F9B159"/>
    <a:srgbClr val="5F5F5F"/>
    <a:srgbClr val="3333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442" y="-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ustomXml" Target="../customXml/item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2012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875765" y="2308111"/>
            <a:ext cx="1782874" cy="1338378"/>
            <a:chOff x="875765" y="2308111"/>
            <a:chExt cx="1782874" cy="13383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DCF0DD"/>
            </a:solidFill>
            <a:ln>
              <a:noFill/>
            </a:ln>
            <a:effectLst/>
          </p:spPr>
        </p:pic>
        <p:sp>
          <p:nvSpPr>
            <p:cNvPr id="4" name="Rechteck 3"/>
            <p:cNvSpPr/>
            <p:nvPr/>
          </p:nvSpPr>
          <p:spPr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DCF0DD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1"/>
            <p:cNvGrpSpPr>
              <a:grpSpLocks/>
            </p:cNvGrpSpPr>
            <p:nvPr/>
          </p:nvGrpSpPr>
          <p:grpSpPr bwMode="auto">
            <a:xfrm>
              <a:off x="1664332" y="3079601"/>
              <a:ext cx="646113" cy="303937"/>
              <a:chOff x="5182" y="2363"/>
              <a:chExt cx="407" cy="274"/>
            </a:xfrm>
          </p:grpSpPr>
          <p:grpSp>
            <p:nvGrpSpPr>
              <p:cNvPr id="55" name="Group 42"/>
              <p:cNvGrpSpPr>
                <a:grpSpLocks/>
              </p:cNvGrpSpPr>
              <p:nvPr/>
            </p:nvGrpSpPr>
            <p:grpSpPr bwMode="auto">
              <a:xfrm>
                <a:off x="5182" y="2363"/>
                <a:ext cx="203" cy="274"/>
                <a:chOff x="4518" y="1650"/>
                <a:chExt cx="203" cy="274"/>
              </a:xfrm>
            </p:grpSpPr>
            <p:sp>
              <p:nvSpPr>
                <p:cNvPr id="59" name="Freeform 43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0" name="Freeform 44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56" name="Group 45"/>
              <p:cNvGrpSpPr>
                <a:grpSpLocks/>
              </p:cNvGrpSpPr>
              <p:nvPr/>
            </p:nvGrpSpPr>
            <p:grpSpPr bwMode="auto">
              <a:xfrm>
                <a:off x="5386" y="2363"/>
                <a:ext cx="203" cy="274"/>
                <a:chOff x="4518" y="1650"/>
                <a:chExt cx="203" cy="274"/>
              </a:xfrm>
            </p:grpSpPr>
            <p:sp>
              <p:nvSpPr>
                <p:cNvPr id="57" name="Freeform 46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Freeform 47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sp>
          <p:nvSpPr>
            <p:cNvPr id="109" name="Textfeld 108"/>
            <p:cNvSpPr txBox="1"/>
            <p:nvPr/>
          </p:nvSpPr>
          <p:spPr>
            <a:xfrm>
              <a:off x="1109284" y="2399284"/>
              <a:ext cx="1535998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600" b="1" dirty="0" smtClean="0">
                  <a:solidFill>
                    <a:srgbClr val="777777"/>
                  </a:solidFill>
                  <a:latin typeface="Arial" pitchFamily="34" charset="0"/>
                  <a:cs typeface="Arial" pitchFamily="34" charset="0"/>
                </a:rPr>
                <a:t>TRU, DC</a:t>
              </a:r>
              <a:endParaRPr lang="en-US" sz="26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88" y="2128224"/>
            <a:ext cx="1695001" cy="148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241" y="3761033"/>
            <a:ext cx="487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hteck 25"/>
          <p:cNvSpPr/>
          <p:nvPr/>
        </p:nvSpPr>
        <p:spPr>
          <a:xfrm>
            <a:off x="4900387" y="2126844"/>
            <a:ext cx="1695001" cy="1483534"/>
          </a:xfrm>
          <a:prstGeom prst="rect">
            <a:avLst/>
          </a:prstGeom>
          <a:solidFill>
            <a:srgbClr val="CDE2E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5161994" y="2193563"/>
            <a:ext cx="1155969" cy="1321954"/>
            <a:chOff x="5161994" y="2193563"/>
            <a:chExt cx="1155969" cy="1321954"/>
          </a:xfrm>
          <a:effectLst/>
        </p:grpSpPr>
        <p:grpSp>
          <p:nvGrpSpPr>
            <p:cNvPr id="5" name="Gruppieren 4"/>
            <p:cNvGrpSpPr/>
            <p:nvPr/>
          </p:nvGrpSpPr>
          <p:grpSpPr>
            <a:xfrm rot="5400000">
              <a:off x="5874925" y="3072479"/>
              <a:ext cx="597581" cy="288495"/>
              <a:chOff x="3993078" y="3185386"/>
              <a:chExt cx="787726" cy="380292"/>
            </a:xfrm>
          </p:grpSpPr>
          <p:sp>
            <p:nvSpPr>
              <p:cNvPr id="15" name="Rechteck 14"/>
              <p:cNvSpPr/>
              <p:nvPr/>
            </p:nvSpPr>
            <p:spPr bwMode="auto">
              <a:xfrm rot="10800000">
                <a:off x="3993078" y="3360736"/>
                <a:ext cx="380292" cy="4511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90000"/>
                </a:schemeClr>
              </a:solidFill>
              <a:ln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de-DE" sz="11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 bwMode="auto">
              <a:xfrm rot="16200000">
                <a:off x="3965475" y="3352975"/>
                <a:ext cx="380292" cy="4511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90000"/>
                </a:schemeClr>
              </a:solidFill>
              <a:ln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de-DE" sz="11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Pfeil nach links 16"/>
              <p:cNvSpPr/>
              <p:nvPr/>
            </p:nvSpPr>
            <p:spPr bwMode="auto">
              <a:xfrm>
                <a:off x="4133064" y="3224746"/>
                <a:ext cx="647740" cy="320843"/>
              </a:xfrm>
              <a:prstGeom prst="leftArrow">
                <a:avLst>
                  <a:gd name="adj1" fmla="val 16135"/>
                  <a:gd name="adj2" fmla="val 95960"/>
                </a:avLst>
              </a:prstGeom>
              <a:solidFill>
                <a:schemeClr val="tx1">
                  <a:lumMod val="65000"/>
                  <a:lumOff val="35000"/>
                  <a:alpha val="90000"/>
                </a:schemeClr>
              </a:solidFill>
              <a:ln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de-DE" sz="11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 rot="5400000">
              <a:off x="5874925" y="2408380"/>
              <a:ext cx="597581" cy="288495"/>
              <a:chOff x="3993078" y="3185386"/>
              <a:chExt cx="787726" cy="380292"/>
            </a:xfrm>
          </p:grpSpPr>
          <p:sp>
            <p:nvSpPr>
              <p:cNvPr id="20" name="Rechteck 19"/>
              <p:cNvSpPr/>
              <p:nvPr/>
            </p:nvSpPr>
            <p:spPr bwMode="auto">
              <a:xfrm rot="10800000">
                <a:off x="3993078" y="3360736"/>
                <a:ext cx="380292" cy="4511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90000"/>
                </a:schemeClr>
              </a:solidFill>
              <a:ln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de-DE" sz="11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 rot="16200000">
                <a:off x="3965475" y="3352975"/>
                <a:ext cx="380292" cy="4511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90000"/>
                </a:schemeClr>
              </a:solidFill>
              <a:ln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de-DE" sz="11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Pfeil nach links 21"/>
              <p:cNvSpPr/>
              <p:nvPr/>
            </p:nvSpPr>
            <p:spPr bwMode="auto">
              <a:xfrm>
                <a:off x="4133064" y="3224746"/>
                <a:ext cx="647740" cy="320843"/>
              </a:xfrm>
              <a:prstGeom prst="leftArrow">
                <a:avLst>
                  <a:gd name="adj1" fmla="val 16135"/>
                  <a:gd name="adj2" fmla="val 95960"/>
                </a:avLst>
              </a:prstGeom>
              <a:solidFill>
                <a:schemeClr val="tx1">
                  <a:lumMod val="65000"/>
                  <a:lumOff val="35000"/>
                  <a:alpha val="90000"/>
                </a:schemeClr>
              </a:solidFill>
              <a:ln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de-DE" sz="11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5531564" y="2230206"/>
              <a:ext cx="216323" cy="501271"/>
              <a:chOff x="5425480" y="2230206"/>
              <a:chExt cx="322408" cy="747094"/>
            </a:xfrm>
          </p:grpSpPr>
          <p:sp>
            <p:nvSpPr>
              <p:cNvPr id="6" name="Runde Klammer links 5"/>
              <p:cNvSpPr/>
              <p:nvPr/>
            </p:nvSpPr>
            <p:spPr>
              <a:xfrm>
                <a:off x="5425480" y="2230206"/>
                <a:ext cx="161204" cy="375520"/>
              </a:xfrm>
              <a:prstGeom prst="leftBracket">
                <a:avLst>
                  <a:gd name="adj" fmla="val 116474"/>
                </a:avLst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unde Klammer links 24"/>
              <p:cNvSpPr/>
              <p:nvPr/>
            </p:nvSpPr>
            <p:spPr>
              <a:xfrm>
                <a:off x="5425480" y="2601780"/>
                <a:ext cx="161204" cy="375520"/>
              </a:xfrm>
              <a:prstGeom prst="leftBracket">
                <a:avLst>
                  <a:gd name="adj" fmla="val 116474"/>
                </a:avLst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Gerade Verbindung 7"/>
              <p:cNvCxnSpPr>
                <a:stCxn id="6" idx="2"/>
              </p:cNvCxnSpPr>
              <p:nvPr/>
            </p:nvCxnSpPr>
            <p:spPr>
              <a:xfrm flipV="1">
                <a:off x="5586684" y="2601780"/>
                <a:ext cx="161204" cy="3946"/>
              </a:xfrm>
              <a:prstGeom prst="line">
                <a:avLst/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5531564" y="2955796"/>
              <a:ext cx="216323" cy="501271"/>
              <a:chOff x="5425480" y="2230206"/>
              <a:chExt cx="322408" cy="747094"/>
            </a:xfrm>
          </p:grpSpPr>
          <p:sp>
            <p:nvSpPr>
              <p:cNvPr id="31" name="Runde Klammer links 30"/>
              <p:cNvSpPr/>
              <p:nvPr/>
            </p:nvSpPr>
            <p:spPr>
              <a:xfrm>
                <a:off x="5425480" y="2230206"/>
                <a:ext cx="161204" cy="375520"/>
              </a:xfrm>
              <a:prstGeom prst="leftBracket">
                <a:avLst>
                  <a:gd name="adj" fmla="val 116474"/>
                </a:avLst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unde Klammer links 31"/>
              <p:cNvSpPr/>
              <p:nvPr/>
            </p:nvSpPr>
            <p:spPr>
              <a:xfrm>
                <a:off x="5425480" y="2601780"/>
                <a:ext cx="161204" cy="375520"/>
              </a:xfrm>
              <a:prstGeom prst="leftBracket">
                <a:avLst>
                  <a:gd name="adj" fmla="val 116474"/>
                </a:avLst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Gerade Verbindung 32"/>
              <p:cNvCxnSpPr>
                <a:stCxn id="31" idx="2"/>
              </p:cNvCxnSpPr>
              <p:nvPr/>
            </p:nvCxnSpPr>
            <p:spPr>
              <a:xfrm flipV="1">
                <a:off x="5586684" y="2601780"/>
                <a:ext cx="161204" cy="3946"/>
              </a:xfrm>
              <a:prstGeom prst="line">
                <a:avLst/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33"/>
            <p:cNvGrpSpPr/>
            <p:nvPr/>
          </p:nvGrpSpPr>
          <p:grpSpPr>
            <a:xfrm rot="10800000">
              <a:off x="5209163" y="2321115"/>
              <a:ext cx="216330" cy="999747"/>
              <a:chOff x="5425470" y="1854689"/>
              <a:chExt cx="322417" cy="1490025"/>
            </a:xfrm>
          </p:grpSpPr>
          <p:sp>
            <p:nvSpPr>
              <p:cNvPr id="35" name="Runde Klammer links 34"/>
              <p:cNvSpPr/>
              <p:nvPr/>
            </p:nvSpPr>
            <p:spPr>
              <a:xfrm>
                <a:off x="5425470" y="2230208"/>
                <a:ext cx="161204" cy="375520"/>
              </a:xfrm>
              <a:prstGeom prst="leftBracket">
                <a:avLst>
                  <a:gd name="adj" fmla="val 116474"/>
                </a:avLst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unde Klammer links 35"/>
              <p:cNvSpPr/>
              <p:nvPr/>
            </p:nvSpPr>
            <p:spPr>
              <a:xfrm>
                <a:off x="5425480" y="2601780"/>
                <a:ext cx="161204" cy="375520"/>
              </a:xfrm>
              <a:prstGeom prst="leftBracket">
                <a:avLst>
                  <a:gd name="adj" fmla="val 116474"/>
                </a:avLst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Gerade Verbindung 36"/>
              <p:cNvCxnSpPr>
                <a:stCxn id="35" idx="2"/>
              </p:cNvCxnSpPr>
              <p:nvPr/>
            </p:nvCxnSpPr>
            <p:spPr>
              <a:xfrm rot="10800000" flipH="1">
                <a:off x="5586674" y="2601780"/>
                <a:ext cx="161213" cy="3950"/>
              </a:xfrm>
              <a:prstGeom prst="line">
                <a:avLst/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unde Klammer links 37"/>
              <p:cNvSpPr/>
              <p:nvPr/>
            </p:nvSpPr>
            <p:spPr>
              <a:xfrm>
                <a:off x="5425479" y="2969194"/>
                <a:ext cx="161205" cy="375520"/>
              </a:xfrm>
              <a:prstGeom prst="leftBracket">
                <a:avLst>
                  <a:gd name="adj" fmla="val 116474"/>
                </a:avLst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unde Klammer links 40"/>
              <p:cNvSpPr/>
              <p:nvPr/>
            </p:nvSpPr>
            <p:spPr>
              <a:xfrm>
                <a:off x="5425470" y="1854689"/>
                <a:ext cx="161204" cy="375520"/>
              </a:xfrm>
              <a:prstGeom prst="leftBracket">
                <a:avLst>
                  <a:gd name="adj" fmla="val 116474"/>
                </a:avLst>
              </a:prstGeom>
              <a:ln w="381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Gleichschenkliges Dreieck 12"/>
            <p:cNvSpPr/>
            <p:nvPr/>
          </p:nvSpPr>
          <p:spPr>
            <a:xfrm>
              <a:off x="5639726" y="2193563"/>
              <a:ext cx="144247" cy="162621"/>
            </a:xfrm>
            <a:prstGeom prst="triangle">
              <a:avLst/>
            </a:prstGeom>
            <a:ln w="1905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5639726" y="2887018"/>
              <a:ext cx="144247" cy="162621"/>
            </a:xfrm>
            <a:prstGeom prst="triangle">
              <a:avLst/>
            </a:prstGeom>
            <a:ln w="1905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5161994" y="2415777"/>
              <a:ext cx="146539" cy="310432"/>
              <a:chOff x="6899031" y="2193563"/>
              <a:chExt cx="293077" cy="31043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6899031" y="2193563"/>
                <a:ext cx="146538" cy="146538"/>
              </a:xfrm>
              <a:prstGeom prst="line">
                <a:avLst/>
              </a:prstGeom>
              <a:ln w="1905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/>
            </p:nvCxnSpPr>
            <p:spPr>
              <a:xfrm flipH="1">
                <a:off x="7045570" y="2193563"/>
                <a:ext cx="146538" cy="146538"/>
              </a:xfrm>
              <a:prstGeom prst="line">
                <a:avLst/>
              </a:prstGeom>
              <a:ln w="1905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 flipH="1">
                <a:off x="7045570" y="2321115"/>
                <a:ext cx="0" cy="182880"/>
              </a:xfrm>
              <a:prstGeom prst="line">
                <a:avLst/>
              </a:prstGeom>
              <a:ln w="1905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3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5" y="2308111"/>
            <a:ext cx="1782874" cy="1338378"/>
          </a:xfrm>
          <a:prstGeom prst="rect">
            <a:avLst/>
          </a:prstGeom>
          <a:solidFill>
            <a:srgbClr val="CDE2EF"/>
          </a:solidFill>
          <a:ln>
            <a:solidFill>
              <a:srgbClr val="FF000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875765" y="2308111"/>
            <a:ext cx="1782874" cy="1338378"/>
          </a:xfrm>
          <a:prstGeom prst="rect">
            <a:avLst/>
          </a:prstGeom>
          <a:solidFill>
            <a:srgbClr val="CDE2E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1622663" y="2442491"/>
            <a:ext cx="701430" cy="1056420"/>
            <a:chOff x="888" y="1788"/>
            <a:chExt cx="376" cy="562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 rot="10800000">
              <a:off x="888" y="1788"/>
              <a:ext cx="376" cy="374"/>
            </a:xfrm>
            <a:prstGeom prst="ellipse">
              <a:avLst/>
            </a:prstGeom>
            <a:solidFill>
              <a:srgbClr val="FFFF66"/>
            </a:solidFill>
            <a:ln w="571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 rot="10800000">
              <a:off x="978" y="2167"/>
              <a:ext cx="187" cy="183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 rot="10800000">
              <a:off x="982" y="2165"/>
              <a:ext cx="175" cy="172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 rot="10800000">
              <a:off x="978" y="1963"/>
              <a:ext cx="187" cy="281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 rot="10800000">
              <a:off x="894" y="1795"/>
              <a:ext cx="365" cy="360"/>
            </a:xfrm>
            <a:prstGeom prst="ellipse">
              <a:avLst/>
            </a:prstGeom>
            <a:solidFill>
              <a:srgbClr val="FFFF66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0" name="Group 34"/>
            <p:cNvGrpSpPr>
              <a:grpSpLocks/>
            </p:cNvGrpSpPr>
            <p:nvPr/>
          </p:nvGrpSpPr>
          <p:grpSpPr bwMode="auto">
            <a:xfrm>
              <a:off x="982" y="2172"/>
              <a:ext cx="180" cy="98"/>
              <a:chOff x="982" y="2172"/>
              <a:chExt cx="186" cy="98"/>
            </a:xfrm>
          </p:grpSpPr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 rot="10800000">
                <a:off x="984" y="2172"/>
                <a:ext cx="181" cy="88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V="1">
                <a:off x="982" y="2235"/>
                <a:ext cx="186" cy="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 flipV="1">
                <a:off x="982" y="2217"/>
                <a:ext cx="186" cy="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 flipV="1">
                <a:off x="982" y="2198"/>
                <a:ext cx="186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 flipV="1">
                <a:off x="982" y="2180"/>
                <a:ext cx="186" cy="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 rot="301472">
              <a:off x="968" y="1951"/>
              <a:ext cx="200" cy="72"/>
              <a:chOff x="708" y="3198"/>
              <a:chExt cx="547" cy="198"/>
            </a:xfrm>
          </p:grpSpPr>
          <p:sp>
            <p:nvSpPr>
              <p:cNvPr id="26" name="Freeform 41"/>
              <p:cNvSpPr>
                <a:spLocks/>
              </p:cNvSpPr>
              <p:nvPr/>
            </p:nvSpPr>
            <p:spPr bwMode="auto">
              <a:xfrm>
                <a:off x="708" y="3246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888" y="3222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1080" y="3198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2" name="Freeform 44"/>
            <p:cNvSpPr>
              <a:spLocks/>
            </p:cNvSpPr>
            <p:nvPr/>
          </p:nvSpPr>
          <p:spPr bwMode="auto">
            <a:xfrm>
              <a:off x="933" y="1980"/>
              <a:ext cx="78" cy="195"/>
            </a:xfrm>
            <a:custGeom>
              <a:avLst/>
              <a:gdLst>
                <a:gd name="T0" fmla="*/ 71 w 63"/>
                <a:gd name="T1" fmla="*/ 0 h 255"/>
                <a:gd name="T2" fmla="*/ 0 w 63"/>
                <a:gd name="T3" fmla="*/ 0 h 255"/>
                <a:gd name="T4" fmla="*/ 111 w 63"/>
                <a:gd name="T5" fmla="*/ 28 h 255"/>
                <a:gd name="T6" fmla="*/ 149 w 63"/>
                <a:gd name="T7" fmla="*/ 71 h 255"/>
                <a:gd name="T8" fmla="*/ 149 w 63"/>
                <a:gd name="T9" fmla="*/ 87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255"/>
                <a:gd name="T17" fmla="*/ 63 w 6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255">
                  <a:moveTo>
                    <a:pt x="30" y="0"/>
                  </a:moveTo>
                  <a:lnTo>
                    <a:pt x="0" y="0"/>
                  </a:lnTo>
                  <a:lnTo>
                    <a:pt x="48" y="83"/>
                  </a:lnTo>
                  <a:lnTo>
                    <a:pt x="63" y="207"/>
                  </a:lnTo>
                  <a:lnTo>
                    <a:pt x="63" y="25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23" name="Group 45"/>
            <p:cNvGrpSpPr>
              <a:grpSpLocks/>
            </p:cNvGrpSpPr>
            <p:nvPr/>
          </p:nvGrpSpPr>
          <p:grpSpPr bwMode="auto">
            <a:xfrm>
              <a:off x="1138" y="1980"/>
              <a:ext cx="71" cy="195"/>
              <a:chOff x="1126" y="1980"/>
              <a:chExt cx="71" cy="195"/>
            </a:xfrm>
          </p:grpSpPr>
          <p:sp>
            <p:nvSpPr>
              <p:cNvPr id="24" name="Freeform 46"/>
              <p:cNvSpPr>
                <a:spLocks/>
              </p:cNvSpPr>
              <p:nvPr/>
            </p:nvSpPr>
            <p:spPr bwMode="auto">
              <a:xfrm flipH="1">
                <a:off x="1126" y="1980"/>
                <a:ext cx="71" cy="195"/>
              </a:xfrm>
              <a:custGeom>
                <a:avLst/>
                <a:gdLst>
                  <a:gd name="T0" fmla="*/ 48 w 63"/>
                  <a:gd name="T1" fmla="*/ 0 h 255"/>
                  <a:gd name="T2" fmla="*/ 0 w 63"/>
                  <a:gd name="T3" fmla="*/ 0 h 255"/>
                  <a:gd name="T4" fmla="*/ 78 w 63"/>
                  <a:gd name="T5" fmla="*/ 28 h 255"/>
                  <a:gd name="T6" fmla="*/ 101 w 63"/>
                  <a:gd name="T7" fmla="*/ 71 h 255"/>
                  <a:gd name="T8" fmla="*/ 101 w 63"/>
                  <a:gd name="T9" fmla="*/ 87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55"/>
                  <a:gd name="T17" fmla="*/ 63 w 63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55">
                    <a:moveTo>
                      <a:pt x="30" y="0"/>
                    </a:moveTo>
                    <a:lnTo>
                      <a:pt x="0" y="0"/>
                    </a:lnTo>
                    <a:lnTo>
                      <a:pt x="48" y="83"/>
                    </a:lnTo>
                    <a:lnTo>
                      <a:pt x="63" y="207"/>
                    </a:lnTo>
                    <a:lnTo>
                      <a:pt x="63" y="25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Line 47"/>
              <p:cNvSpPr>
                <a:spLocks noChangeShapeType="1"/>
              </p:cNvSpPr>
              <p:nvPr/>
            </p:nvSpPr>
            <p:spPr bwMode="auto">
              <a:xfrm flipH="1">
                <a:off x="1150" y="1980"/>
                <a:ext cx="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60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5" y="2308111"/>
            <a:ext cx="1782874" cy="1338378"/>
          </a:xfrm>
          <a:prstGeom prst="rect">
            <a:avLst/>
          </a:prstGeom>
          <a:solidFill>
            <a:srgbClr val="CDE2EF"/>
          </a:solidFill>
          <a:ln>
            <a:solidFill>
              <a:srgbClr val="FF000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875765" y="2308111"/>
            <a:ext cx="1782874" cy="1338378"/>
          </a:xfrm>
          <a:prstGeom prst="rect">
            <a:avLst/>
          </a:prstGeom>
          <a:solidFill>
            <a:srgbClr val="CDE2E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5473118" y="2544221"/>
            <a:ext cx="612775" cy="619125"/>
            <a:chOff x="1784" y="1545"/>
            <a:chExt cx="672" cy="672"/>
          </a:xfrm>
        </p:grpSpPr>
        <p:sp>
          <p:nvSpPr>
            <p:cNvPr id="69" name="Rectangle 38"/>
            <p:cNvSpPr>
              <a:spLocks noChangeArrowheads="1"/>
            </p:cNvSpPr>
            <p:nvPr/>
          </p:nvSpPr>
          <p:spPr bwMode="auto">
            <a:xfrm>
              <a:off x="1784" y="1545"/>
              <a:ext cx="672" cy="6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70" name="Group 39"/>
            <p:cNvGrpSpPr>
              <a:grpSpLocks/>
            </p:cNvGrpSpPr>
            <p:nvPr/>
          </p:nvGrpSpPr>
          <p:grpSpPr bwMode="auto">
            <a:xfrm>
              <a:off x="1860" y="1601"/>
              <a:ext cx="539" cy="596"/>
              <a:chOff x="272" y="1566"/>
              <a:chExt cx="539" cy="596"/>
            </a:xfrm>
          </p:grpSpPr>
          <p:grpSp>
            <p:nvGrpSpPr>
              <p:cNvPr id="71" name="Group 40"/>
              <p:cNvGrpSpPr>
                <a:grpSpLocks/>
              </p:cNvGrpSpPr>
              <p:nvPr/>
            </p:nvGrpSpPr>
            <p:grpSpPr bwMode="auto">
              <a:xfrm flipH="1">
                <a:off x="272" y="1566"/>
                <a:ext cx="539" cy="596"/>
                <a:chOff x="2171" y="2358"/>
                <a:chExt cx="539" cy="596"/>
              </a:xfrm>
            </p:grpSpPr>
            <p:sp>
              <p:nvSpPr>
                <p:cNvPr id="74" name="Oval 41"/>
                <p:cNvSpPr>
                  <a:spLocks noChangeArrowheads="1"/>
                </p:cNvSpPr>
                <p:nvPr/>
              </p:nvSpPr>
              <p:spPr bwMode="auto">
                <a:xfrm>
                  <a:off x="2341" y="2529"/>
                  <a:ext cx="204" cy="252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75" name="Freeform 42"/>
                <p:cNvSpPr>
                  <a:spLocks/>
                </p:cNvSpPr>
                <p:nvPr/>
              </p:nvSpPr>
              <p:spPr bwMode="auto">
                <a:xfrm>
                  <a:off x="2464" y="2358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6" name="Freeform 43"/>
                <p:cNvSpPr>
                  <a:spLocks/>
                </p:cNvSpPr>
                <p:nvPr/>
              </p:nvSpPr>
              <p:spPr bwMode="auto">
                <a:xfrm rot="2700000">
                  <a:off x="2559" y="2462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7" name="Freeform 44"/>
                <p:cNvSpPr>
                  <a:spLocks/>
                </p:cNvSpPr>
                <p:nvPr/>
              </p:nvSpPr>
              <p:spPr bwMode="auto">
                <a:xfrm rot="4500000">
                  <a:off x="2559" y="2632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8" name="Freeform 45"/>
                <p:cNvSpPr>
                  <a:spLocks/>
                </p:cNvSpPr>
                <p:nvPr/>
              </p:nvSpPr>
              <p:spPr bwMode="auto">
                <a:xfrm rot="8100000">
                  <a:off x="2426" y="2755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9" name="Freeform 46"/>
                <p:cNvSpPr>
                  <a:spLocks/>
                </p:cNvSpPr>
                <p:nvPr/>
              </p:nvSpPr>
              <p:spPr bwMode="auto">
                <a:xfrm rot="-9900000">
                  <a:off x="2256" y="2698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80" name="Freeform 47"/>
                <p:cNvSpPr>
                  <a:spLocks/>
                </p:cNvSpPr>
                <p:nvPr/>
              </p:nvSpPr>
              <p:spPr bwMode="auto">
                <a:xfrm rot="-7200000">
                  <a:off x="2219" y="2537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81" name="Freeform 48"/>
                <p:cNvSpPr>
                  <a:spLocks/>
                </p:cNvSpPr>
                <p:nvPr/>
              </p:nvSpPr>
              <p:spPr bwMode="auto">
                <a:xfrm rot="-3600000">
                  <a:off x="2304" y="2377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2" name="Oval 49"/>
              <p:cNvSpPr>
                <a:spLocks noChangeArrowheads="1"/>
              </p:cNvSpPr>
              <p:nvPr/>
            </p:nvSpPr>
            <p:spPr bwMode="auto">
              <a:xfrm flipH="1">
                <a:off x="480" y="1791"/>
                <a:ext cx="118" cy="144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73" name="Oval 50"/>
              <p:cNvSpPr>
                <a:spLocks noChangeArrowheads="1"/>
              </p:cNvSpPr>
              <p:nvPr/>
            </p:nvSpPr>
            <p:spPr bwMode="auto">
              <a:xfrm flipH="1">
                <a:off x="505" y="1820"/>
                <a:ext cx="70" cy="86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grpSp>
        <p:nvGrpSpPr>
          <p:cNvPr id="38" name="Group 51"/>
          <p:cNvGrpSpPr>
            <a:grpSpLocks/>
          </p:cNvGrpSpPr>
          <p:nvPr/>
        </p:nvGrpSpPr>
        <p:grpSpPr bwMode="auto">
          <a:xfrm rot="14400000">
            <a:off x="5592180" y="2806158"/>
            <a:ext cx="104775" cy="365125"/>
            <a:chOff x="4706" y="1026"/>
            <a:chExt cx="134" cy="469"/>
          </a:xfrm>
        </p:grpSpPr>
        <p:sp>
          <p:nvSpPr>
            <p:cNvPr id="67" name="Freeform 52"/>
            <p:cNvSpPr>
              <a:spLocks/>
            </p:cNvSpPr>
            <p:nvPr/>
          </p:nvSpPr>
          <p:spPr bwMode="auto">
            <a:xfrm rot="5400000" flipH="1">
              <a:off x="4496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 rot="5400000" flipH="1">
              <a:off x="4580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5566780" y="2225133"/>
            <a:ext cx="4984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400" b="1">
                <a:solidFill>
                  <a:srgbClr val="00CCFF"/>
                </a:solidFill>
                <a:latin typeface="Arial" charset="0"/>
              </a:rPr>
              <a:t>Fan</a:t>
            </a:r>
          </a:p>
        </p:txBody>
      </p:sp>
      <p:grpSp>
        <p:nvGrpSpPr>
          <p:cNvPr id="40" name="Group 55"/>
          <p:cNvGrpSpPr>
            <a:grpSpLocks/>
          </p:cNvGrpSpPr>
          <p:nvPr/>
        </p:nvGrpSpPr>
        <p:grpSpPr bwMode="auto">
          <a:xfrm>
            <a:off x="6276976" y="2972846"/>
            <a:ext cx="342900" cy="512763"/>
            <a:chOff x="888" y="1788"/>
            <a:chExt cx="376" cy="558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 rot="10800000">
              <a:off x="888" y="1788"/>
              <a:ext cx="376" cy="374"/>
            </a:xfrm>
            <a:prstGeom prst="ellipse">
              <a:avLst/>
            </a:prstGeom>
            <a:solidFill>
              <a:srgbClr val="FF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 rot="10800000">
              <a:off x="979" y="2163"/>
              <a:ext cx="187" cy="183"/>
            </a:xfrm>
            <a:prstGeom prst="ellipse">
              <a:avLst/>
            </a:prstGeom>
            <a:solidFill>
              <a:schemeClr val="bg2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 rot="10800000">
              <a:off x="982" y="2165"/>
              <a:ext cx="175" cy="172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 rot="10800000">
              <a:off x="980" y="1963"/>
              <a:ext cx="187" cy="281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 rot="10800000">
              <a:off x="894" y="1799"/>
              <a:ext cx="365" cy="360"/>
            </a:xfrm>
            <a:prstGeom prst="ellipse">
              <a:avLst/>
            </a:prstGeom>
            <a:solidFill>
              <a:srgbClr val="FFFF66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53" name="Group 61"/>
            <p:cNvGrpSpPr>
              <a:grpSpLocks/>
            </p:cNvGrpSpPr>
            <p:nvPr/>
          </p:nvGrpSpPr>
          <p:grpSpPr bwMode="auto">
            <a:xfrm>
              <a:off x="982" y="2172"/>
              <a:ext cx="180" cy="98"/>
              <a:chOff x="982" y="2172"/>
              <a:chExt cx="186" cy="98"/>
            </a:xfrm>
          </p:grpSpPr>
          <p:sp>
            <p:nvSpPr>
              <p:cNvPr id="62" name="Rectangle 62"/>
              <p:cNvSpPr>
                <a:spLocks noChangeArrowheads="1"/>
              </p:cNvSpPr>
              <p:nvPr/>
            </p:nvSpPr>
            <p:spPr bwMode="auto">
              <a:xfrm rot="10800000">
                <a:off x="984" y="2172"/>
                <a:ext cx="181" cy="88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 flipV="1">
                <a:off x="982" y="2235"/>
                <a:ext cx="18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 flipV="1">
                <a:off x="982" y="2217"/>
                <a:ext cx="18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 flipV="1">
                <a:off x="982" y="2198"/>
                <a:ext cx="186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 flipV="1">
                <a:off x="982" y="2180"/>
                <a:ext cx="18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4" name="Group 67"/>
            <p:cNvGrpSpPr>
              <a:grpSpLocks/>
            </p:cNvGrpSpPr>
            <p:nvPr/>
          </p:nvGrpSpPr>
          <p:grpSpPr bwMode="auto">
            <a:xfrm rot="301472">
              <a:off x="968" y="1951"/>
              <a:ext cx="200" cy="72"/>
              <a:chOff x="708" y="3198"/>
              <a:chExt cx="547" cy="198"/>
            </a:xfrm>
          </p:grpSpPr>
          <p:sp>
            <p:nvSpPr>
              <p:cNvPr id="59" name="Freeform 68"/>
              <p:cNvSpPr>
                <a:spLocks/>
              </p:cNvSpPr>
              <p:nvPr/>
            </p:nvSpPr>
            <p:spPr bwMode="auto">
              <a:xfrm>
                <a:off x="708" y="3246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Freeform 69"/>
              <p:cNvSpPr>
                <a:spLocks/>
              </p:cNvSpPr>
              <p:nvPr/>
            </p:nvSpPr>
            <p:spPr bwMode="auto">
              <a:xfrm>
                <a:off x="888" y="3222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Freeform 70"/>
              <p:cNvSpPr>
                <a:spLocks/>
              </p:cNvSpPr>
              <p:nvPr/>
            </p:nvSpPr>
            <p:spPr bwMode="auto">
              <a:xfrm>
                <a:off x="1080" y="3198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5" name="Freeform 71"/>
            <p:cNvSpPr>
              <a:spLocks/>
            </p:cNvSpPr>
            <p:nvPr/>
          </p:nvSpPr>
          <p:spPr bwMode="auto">
            <a:xfrm>
              <a:off x="933" y="1980"/>
              <a:ext cx="78" cy="195"/>
            </a:xfrm>
            <a:custGeom>
              <a:avLst/>
              <a:gdLst>
                <a:gd name="T0" fmla="*/ 71 w 63"/>
                <a:gd name="T1" fmla="*/ 0 h 255"/>
                <a:gd name="T2" fmla="*/ 0 w 63"/>
                <a:gd name="T3" fmla="*/ 0 h 255"/>
                <a:gd name="T4" fmla="*/ 111 w 63"/>
                <a:gd name="T5" fmla="*/ 28 h 255"/>
                <a:gd name="T6" fmla="*/ 149 w 63"/>
                <a:gd name="T7" fmla="*/ 71 h 255"/>
                <a:gd name="T8" fmla="*/ 149 w 63"/>
                <a:gd name="T9" fmla="*/ 87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255"/>
                <a:gd name="T17" fmla="*/ 63 w 6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255">
                  <a:moveTo>
                    <a:pt x="30" y="0"/>
                  </a:moveTo>
                  <a:lnTo>
                    <a:pt x="0" y="0"/>
                  </a:lnTo>
                  <a:lnTo>
                    <a:pt x="48" y="83"/>
                  </a:lnTo>
                  <a:lnTo>
                    <a:pt x="63" y="207"/>
                  </a:lnTo>
                  <a:lnTo>
                    <a:pt x="63" y="25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56" name="Group 72"/>
            <p:cNvGrpSpPr>
              <a:grpSpLocks/>
            </p:cNvGrpSpPr>
            <p:nvPr/>
          </p:nvGrpSpPr>
          <p:grpSpPr bwMode="auto">
            <a:xfrm>
              <a:off x="1138" y="1980"/>
              <a:ext cx="71" cy="195"/>
              <a:chOff x="1126" y="1980"/>
              <a:chExt cx="71" cy="195"/>
            </a:xfrm>
          </p:grpSpPr>
          <p:sp>
            <p:nvSpPr>
              <p:cNvPr id="57" name="Freeform 73"/>
              <p:cNvSpPr>
                <a:spLocks/>
              </p:cNvSpPr>
              <p:nvPr/>
            </p:nvSpPr>
            <p:spPr bwMode="auto">
              <a:xfrm flipH="1">
                <a:off x="1126" y="1980"/>
                <a:ext cx="71" cy="195"/>
              </a:xfrm>
              <a:custGeom>
                <a:avLst/>
                <a:gdLst>
                  <a:gd name="T0" fmla="*/ 48 w 63"/>
                  <a:gd name="T1" fmla="*/ 0 h 255"/>
                  <a:gd name="T2" fmla="*/ 0 w 63"/>
                  <a:gd name="T3" fmla="*/ 0 h 255"/>
                  <a:gd name="T4" fmla="*/ 78 w 63"/>
                  <a:gd name="T5" fmla="*/ 28 h 255"/>
                  <a:gd name="T6" fmla="*/ 101 w 63"/>
                  <a:gd name="T7" fmla="*/ 71 h 255"/>
                  <a:gd name="T8" fmla="*/ 101 w 63"/>
                  <a:gd name="T9" fmla="*/ 87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55"/>
                  <a:gd name="T17" fmla="*/ 63 w 63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55">
                    <a:moveTo>
                      <a:pt x="30" y="0"/>
                    </a:moveTo>
                    <a:lnTo>
                      <a:pt x="0" y="0"/>
                    </a:lnTo>
                    <a:lnTo>
                      <a:pt x="48" y="83"/>
                    </a:lnTo>
                    <a:lnTo>
                      <a:pt x="63" y="207"/>
                    </a:lnTo>
                    <a:lnTo>
                      <a:pt x="63" y="25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 flipH="1">
                <a:off x="1150" y="1980"/>
                <a:ext cx="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42" name="AutoShape 78"/>
          <p:cNvSpPr>
            <a:spLocks noChangeArrowheads="1"/>
          </p:cNvSpPr>
          <p:nvPr/>
        </p:nvSpPr>
        <p:spPr bwMode="auto">
          <a:xfrm rot="5400000" flipH="1">
            <a:off x="6072983" y="2406108"/>
            <a:ext cx="1092200" cy="1231900"/>
          </a:xfrm>
          <a:prstGeom prst="cube">
            <a:avLst>
              <a:gd name="adj" fmla="val 38329"/>
            </a:avLst>
          </a:prstGeom>
          <a:solidFill>
            <a:srgbClr val="C0C0C0">
              <a:alpha val="2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pSp>
        <p:nvGrpSpPr>
          <p:cNvPr id="43" name="Group 79"/>
          <p:cNvGrpSpPr>
            <a:grpSpLocks/>
          </p:cNvGrpSpPr>
          <p:nvPr/>
        </p:nvGrpSpPr>
        <p:grpSpPr bwMode="auto">
          <a:xfrm>
            <a:off x="5490580" y="2277521"/>
            <a:ext cx="104775" cy="366713"/>
            <a:chOff x="4706" y="1026"/>
            <a:chExt cx="134" cy="469"/>
          </a:xfrm>
        </p:grpSpPr>
        <p:sp>
          <p:nvSpPr>
            <p:cNvPr id="44" name="Freeform 80"/>
            <p:cNvSpPr>
              <a:spLocks/>
            </p:cNvSpPr>
            <p:nvPr/>
          </p:nvSpPr>
          <p:spPr bwMode="auto">
            <a:xfrm rot="5400000" flipH="1">
              <a:off x="4496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81"/>
            <p:cNvSpPr>
              <a:spLocks/>
            </p:cNvSpPr>
            <p:nvPr/>
          </p:nvSpPr>
          <p:spPr bwMode="auto">
            <a:xfrm rot="5400000" flipH="1">
              <a:off x="4580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6" name="Text Box 82"/>
          <p:cNvSpPr txBox="1">
            <a:spLocks noChangeArrowheads="1"/>
          </p:cNvSpPr>
          <p:nvPr/>
        </p:nvSpPr>
        <p:spPr bwMode="auto">
          <a:xfrm>
            <a:off x="4838117" y="3509421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Projector</a:t>
            </a:r>
            <a:endParaRPr lang="de-DE" sz="1600" b="1">
              <a:latin typeface="Arial" charset="0"/>
            </a:endParaRPr>
          </a:p>
        </p:txBody>
      </p:sp>
      <p:grpSp>
        <p:nvGrpSpPr>
          <p:cNvPr id="82" name="Group 212"/>
          <p:cNvGrpSpPr>
            <a:grpSpLocks/>
          </p:cNvGrpSpPr>
          <p:nvPr/>
        </p:nvGrpSpPr>
        <p:grpSpPr bwMode="auto">
          <a:xfrm>
            <a:off x="5173663" y="5273675"/>
            <a:ext cx="1571625" cy="1117600"/>
            <a:chOff x="3365" y="3322"/>
            <a:chExt cx="990" cy="704"/>
          </a:xfrm>
        </p:grpSpPr>
        <p:sp>
          <p:nvSpPr>
            <p:cNvPr id="83" name="Rectangle 213"/>
            <p:cNvSpPr>
              <a:spLocks noChangeArrowheads="1"/>
            </p:cNvSpPr>
            <p:nvPr/>
          </p:nvSpPr>
          <p:spPr bwMode="auto">
            <a:xfrm flipH="1" flipV="1">
              <a:off x="3532" y="3771"/>
              <a:ext cx="662" cy="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4" name="Rectangle 214"/>
            <p:cNvSpPr>
              <a:spLocks noChangeArrowheads="1"/>
            </p:cNvSpPr>
            <p:nvPr/>
          </p:nvSpPr>
          <p:spPr bwMode="auto">
            <a:xfrm flipH="1" flipV="1">
              <a:off x="3532" y="3647"/>
              <a:ext cx="662" cy="4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5" name="Rectangle 215"/>
            <p:cNvSpPr>
              <a:spLocks noChangeArrowheads="1"/>
            </p:cNvSpPr>
            <p:nvPr/>
          </p:nvSpPr>
          <p:spPr bwMode="auto">
            <a:xfrm flipH="1" flipV="1">
              <a:off x="3532" y="3520"/>
              <a:ext cx="662" cy="44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de-DE"/>
            </a:p>
          </p:txBody>
        </p:sp>
        <p:sp>
          <p:nvSpPr>
            <p:cNvPr id="86" name="Rectangle 216"/>
            <p:cNvSpPr>
              <a:spLocks noChangeArrowheads="1"/>
            </p:cNvSpPr>
            <p:nvPr/>
          </p:nvSpPr>
          <p:spPr bwMode="auto">
            <a:xfrm flipH="1" flipV="1">
              <a:off x="3532" y="3396"/>
              <a:ext cx="663" cy="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de-DE"/>
            </a:p>
          </p:txBody>
        </p:sp>
        <p:sp>
          <p:nvSpPr>
            <p:cNvPr id="87" name="Rectangle 217"/>
            <p:cNvSpPr>
              <a:spLocks noChangeArrowheads="1"/>
            </p:cNvSpPr>
            <p:nvPr/>
          </p:nvSpPr>
          <p:spPr bwMode="auto">
            <a:xfrm flipH="1" flipV="1">
              <a:off x="3532" y="3899"/>
              <a:ext cx="662" cy="4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8" name="AutoShape 218"/>
            <p:cNvSpPr>
              <a:spLocks noChangeArrowheads="1"/>
            </p:cNvSpPr>
            <p:nvPr/>
          </p:nvSpPr>
          <p:spPr bwMode="auto">
            <a:xfrm>
              <a:off x="3532" y="3322"/>
              <a:ext cx="704" cy="704"/>
            </a:xfrm>
            <a:prstGeom prst="cube">
              <a:avLst>
                <a:gd name="adj" fmla="val 8495"/>
              </a:avLst>
            </a:prstGeom>
            <a:solidFill>
              <a:srgbClr val="969696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9" name="AutoShape 219"/>
            <p:cNvSpPr>
              <a:spLocks noChangeArrowheads="1"/>
            </p:cNvSpPr>
            <p:nvPr/>
          </p:nvSpPr>
          <p:spPr bwMode="auto">
            <a:xfrm rot="16200000" flipV="1">
              <a:off x="4110" y="3647"/>
              <a:ext cx="166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0" name="AutoShape 220"/>
            <p:cNvSpPr>
              <a:spLocks noChangeArrowheads="1"/>
            </p:cNvSpPr>
            <p:nvPr/>
          </p:nvSpPr>
          <p:spPr bwMode="auto">
            <a:xfrm rot="16200000" flipV="1">
              <a:off x="4110" y="3397"/>
              <a:ext cx="165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de-DE"/>
            </a:p>
          </p:txBody>
        </p:sp>
        <p:sp>
          <p:nvSpPr>
            <p:cNvPr id="91" name="AutoShape 221"/>
            <p:cNvSpPr>
              <a:spLocks noChangeArrowheads="1"/>
            </p:cNvSpPr>
            <p:nvPr/>
          </p:nvSpPr>
          <p:spPr bwMode="auto">
            <a:xfrm rot="5400000" flipH="1" flipV="1">
              <a:off x="3447" y="3775"/>
              <a:ext cx="166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2" name="AutoShape 222"/>
            <p:cNvSpPr>
              <a:spLocks noChangeArrowheads="1"/>
            </p:cNvSpPr>
            <p:nvPr/>
          </p:nvSpPr>
          <p:spPr bwMode="auto">
            <a:xfrm rot="5400000" flipH="1" flipV="1">
              <a:off x="3447" y="3521"/>
              <a:ext cx="166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de-DE"/>
            </a:p>
          </p:txBody>
        </p:sp>
        <p:sp>
          <p:nvSpPr>
            <p:cNvPr id="93" name="Rectangle 223"/>
            <p:cNvSpPr>
              <a:spLocks noChangeArrowheads="1"/>
            </p:cNvSpPr>
            <p:nvPr/>
          </p:nvSpPr>
          <p:spPr bwMode="auto">
            <a:xfrm flipH="1" flipV="1">
              <a:off x="4191" y="3898"/>
              <a:ext cx="164" cy="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4" name="AutoShape 224"/>
            <p:cNvSpPr>
              <a:spLocks noChangeArrowheads="1"/>
            </p:cNvSpPr>
            <p:nvPr/>
          </p:nvSpPr>
          <p:spPr bwMode="auto">
            <a:xfrm>
              <a:off x="3653" y="3334"/>
              <a:ext cx="460" cy="36"/>
            </a:xfrm>
            <a:prstGeom prst="parallelogram">
              <a:avLst>
                <a:gd name="adj" fmla="val 98318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5" name="Rectangle 225"/>
            <p:cNvSpPr>
              <a:spLocks noChangeArrowheads="1"/>
            </p:cNvSpPr>
            <p:nvPr/>
          </p:nvSpPr>
          <p:spPr bwMode="auto">
            <a:xfrm flipH="1" flipV="1">
              <a:off x="3365" y="3394"/>
              <a:ext cx="164" cy="44"/>
            </a:xfrm>
            <a:prstGeom prst="rect">
              <a:avLst/>
            </a:prstGeom>
            <a:solidFill>
              <a:srgbClr val="FF5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" name="Sonne 3"/>
          <p:cNvSpPr/>
          <p:nvPr/>
        </p:nvSpPr>
        <p:spPr>
          <a:xfrm>
            <a:off x="1648989" y="2571209"/>
            <a:ext cx="914400" cy="91440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75"/>
          <p:cNvGrpSpPr>
            <a:grpSpLocks/>
          </p:cNvGrpSpPr>
          <p:nvPr/>
        </p:nvGrpSpPr>
        <p:grpSpPr bwMode="auto">
          <a:xfrm>
            <a:off x="1979760" y="2411559"/>
            <a:ext cx="259869" cy="575575"/>
            <a:chOff x="4676" y="1026"/>
            <a:chExt cx="227" cy="469"/>
          </a:xfrm>
        </p:grpSpPr>
        <p:sp>
          <p:nvSpPr>
            <p:cNvPr id="46" name="Freeform 76"/>
            <p:cNvSpPr>
              <a:spLocks/>
            </p:cNvSpPr>
            <p:nvPr/>
          </p:nvSpPr>
          <p:spPr bwMode="auto">
            <a:xfrm rot="5400000" flipH="1">
              <a:off x="4466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77"/>
            <p:cNvSpPr>
              <a:spLocks/>
            </p:cNvSpPr>
            <p:nvPr/>
          </p:nvSpPr>
          <p:spPr bwMode="auto">
            <a:xfrm rot="5400000" flipH="1">
              <a:off x="4643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50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5" y="2308111"/>
            <a:ext cx="1782874" cy="1338378"/>
          </a:xfrm>
          <a:prstGeom prst="rect">
            <a:avLst/>
          </a:prstGeom>
          <a:solidFill>
            <a:srgbClr val="CDE2EF"/>
          </a:solidFill>
          <a:ln>
            <a:solidFill>
              <a:srgbClr val="FF000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875765" y="2308111"/>
            <a:ext cx="1782874" cy="1338378"/>
          </a:xfrm>
          <a:prstGeom prst="rect">
            <a:avLst/>
          </a:prstGeom>
          <a:solidFill>
            <a:srgbClr val="CDE2E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5473118" y="2544221"/>
            <a:ext cx="612775" cy="619125"/>
            <a:chOff x="1784" y="1545"/>
            <a:chExt cx="672" cy="672"/>
          </a:xfrm>
        </p:grpSpPr>
        <p:sp>
          <p:nvSpPr>
            <p:cNvPr id="69" name="Rectangle 38"/>
            <p:cNvSpPr>
              <a:spLocks noChangeArrowheads="1"/>
            </p:cNvSpPr>
            <p:nvPr/>
          </p:nvSpPr>
          <p:spPr bwMode="auto">
            <a:xfrm>
              <a:off x="1784" y="1545"/>
              <a:ext cx="672" cy="6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70" name="Group 39"/>
            <p:cNvGrpSpPr>
              <a:grpSpLocks/>
            </p:cNvGrpSpPr>
            <p:nvPr/>
          </p:nvGrpSpPr>
          <p:grpSpPr bwMode="auto">
            <a:xfrm>
              <a:off x="1860" y="1601"/>
              <a:ext cx="539" cy="596"/>
              <a:chOff x="272" y="1566"/>
              <a:chExt cx="539" cy="596"/>
            </a:xfrm>
          </p:grpSpPr>
          <p:grpSp>
            <p:nvGrpSpPr>
              <p:cNvPr id="71" name="Group 40"/>
              <p:cNvGrpSpPr>
                <a:grpSpLocks/>
              </p:cNvGrpSpPr>
              <p:nvPr/>
            </p:nvGrpSpPr>
            <p:grpSpPr bwMode="auto">
              <a:xfrm flipH="1">
                <a:off x="272" y="1566"/>
                <a:ext cx="539" cy="596"/>
                <a:chOff x="2171" y="2358"/>
                <a:chExt cx="539" cy="596"/>
              </a:xfrm>
            </p:grpSpPr>
            <p:sp>
              <p:nvSpPr>
                <p:cNvPr id="74" name="Oval 41"/>
                <p:cNvSpPr>
                  <a:spLocks noChangeArrowheads="1"/>
                </p:cNvSpPr>
                <p:nvPr/>
              </p:nvSpPr>
              <p:spPr bwMode="auto">
                <a:xfrm>
                  <a:off x="2341" y="2529"/>
                  <a:ext cx="204" cy="252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75" name="Freeform 42"/>
                <p:cNvSpPr>
                  <a:spLocks/>
                </p:cNvSpPr>
                <p:nvPr/>
              </p:nvSpPr>
              <p:spPr bwMode="auto">
                <a:xfrm>
                  <a:off x="2464" y="2358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6" name="Freeform 43"/>
                <p:cNvSpPr>
                  <a:spLocks/>
                </p:cNvSpPr>
                <p:nvPr/>
              </p:nvSpPr>
              <p:spPr bwMode="auto">
                <a:xfrm rot="2700000">
                  <a:off x="2559" y="2462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7" name="Freeform 44"/>
                <p:cNvSpPr>
                  <a:spLocks/>
                </p:cNvSpPr>
                <p:nvPr/>
              </p:nvSpPr>
              <p:spPr bwMode="auto">
                <a:xfrm rot="4500000">
                  <a:off x="2559" y="2632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8" name="Freeform 45"/>
                <p:cNvSpPr>
                  <a:spLocks/>
                </p:cNvSpPr>
                <p:nvPr/>
              </p:nvSpPr>
              <p:spPr bwMode="auto">
                <a:xfrm rot="8100000">
                  <a:off x="2426" y="2755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9" name="Freeform 46"/>
                <p:cNvSpPr>
                  <a:spLocks/>
                </p:cNvSpPr>
                <p:nvPr/>
              </p:nvSpPr>
              <p:spPr bwMode="auto">
                <a:xfrm rot="-9900000">
                  <a:off x="2256" y="2698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80" name="Freeform 47"/>
                <p:cNvSpPr>
                  <a:spLocks/>
                </p:cNvSpPr>
                <p:nvPr/>
              </p:nvSpPr>
              <p:spPr bwMode="auto">
                <a:xfrm rot="-7200000">
                  <a:off x="2219" y="2537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81" name="Freeform 48"/>
                <p:cNvSpPr>
                  <a:spLocks/>
                </p:cNvSpPr>
                <p:nvPr/>
              </p:nvSpPr>
              <p:spPr bwMode="auto">
                <a:xfrm rot="-3600000">
                  <a:off x="2304" y="2377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2" name="Oval 49"/>
              <p:cNvSpPr>
                <a:spLocks noChangeArrowheads="1"/>
              </p:cNvSpPr>
              <p:nvPr/>
            </p:nvSpPr>
            <p:spPr bwMode="auto">
              <a:xfrm flipH="1">
                <a:off x="480" y="1791"/>
                <a:ext cx="118" cy="144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73" name="Oval 50"/>
              <p:cNvSpPr>
                <a:spLocks noChangeArrowheads="1"/>
              </p:cNvSpPr>
              <p:nvPr/>
            </p:nvSpPr>
            <p:spPr bwMode="auto">
              <a:xfrm flipH="1">
                <a:off x="505" y="1820"/>
                <a:ext cx="70" cy="86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grpSp>
        <p:nvGrpSpPr>
          <p:cNvPr id="38" name="Group 51"/>
          <p:cNvGrpSpPr>
            <a:grpSpLocks/>
          </p:cNvGrpSpPr>
          <p:nvPr/>
        </p:nvGrpSpPr>
        <p:grpSpPr bwMode="auto">
          <a:xfrm rot="14400000">
            <a:off x="5592180" y="2806158"/>
            <a:ext cx="104775" cy="365125"/>
            <a:chOff x="4706" y="1026"/>
            <a:chExt cx="134" cy="469"/>
          </a:xfrm>
        </p:grpSpPr>
        <p:sp>
          <p:nvSpPr>
            <p:cNvPr id="67" name="Freeform 52"/>
            <p:cNvSpPr>
              <a:spLocks/>
            </p:cNvSpPr>
            <p:nvPr/>
          </p:nvSpPr>
          <p:spPr bwMode="auto">
            <a:xfrm rot="5400000" flipH="1">
              <a:off x="4496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 rot="5400000" flipH="1">
              <a:off x="4580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5566780" y="2225133"/>
            <a:ext cx="4984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400" b="1">
                <a:solidFill>
                  <a:srgbClr val="00CCFF"/>
                </a:solidFill>
                <a:latin typeface="Arial" charset="0"/>
              </a:rPr>
              <a:t>Fan</a:t>
            </a:r>
          </a:p>
        </p:txBody>
      </p:sp>
      <p:grpSp>
        <p:nvGrpSpPr>
          <p:cNvPr id="40" name="Group 55"/>
          <p:cNvGrpSpPr>
            <a:grpSpLocks/>
          </p:cNvGrpSpPr>
          <p:nvPr/>
        </p:nvGrpSpPr>
        <p:grpSpPr bwMode="auto">
          <a:xfrm>
            <a:off x="6276976" y="2972846"/>
            <a:ext cx="342900" cy="512763"/>
            <a:chOff x="888" y="1788"/>
            <a:chExt cx="376" cy="558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 rot="10800000">
              <a:off x="888" y="1788"/>
              <a:ext cx="376" cy="374"/>
            </a:xfrm>
            <a:prstGeom prst="ellipse">
              <a:avLst/>
            </a:prstGeom>
            <a:solidFill>
              <a:srgbClr val="FF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 rot="10800000">
              <a:off x="979" y="2163"/>
              <a:ext cx="187" cy="183"/>
            </a:xfrm>
            <a:prstGeom prst="ellipse">
              <a:avLst/>
            </a:prstGeom>
            <a:solidFill>
              <a:schemeClr val="bg2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 rot="10800000">
              <a:off x="982" y="2165"/>
              <a:ext cx="175" cy="172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 rot="10800000">
              <a:off x="980" y="1963"/>
              <a:ext cx="187" cy="281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 rot="10800000">
              <a:off x="894" y="1799"/>
              <a:ext cx="365" cy="360"/>
            </a:xfrm>
            <a:prstGeom prst="ellipse">
              <a:avLst/>
            </a:prstGeom>
            <a:solidFill>
              <a:srgbClr val="FFFF66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53" name="Group 61"/>
            <p:cNvGrpSpPr>
              <a:grpSpLocks/>
            </p:cNvGrpSpPr>
            <p:nvPr/>
          </p:nvGrpSpPr>
          <p:grpSpPr bwMode="auto">
            <a:xfrm>
              <a:off x="982" y="2172"/>
              <a:ext cx="180" cy="98"/>
              <a:chOff x="982" y="2172"/>
              <a:chExt cx="186" cy="98"/>
            </a:xfrm>
          </p:grpSpPr>
          <p:sp>
            <p:nvSpPr>
              <p:cNvPr id="62" name="Rectangle 62"/>
              <p:cNvSpPr>
                <a:spLocks noChangeArrowheads="1"/>
              </p:cNvSpPr>
              <p:nvPr/>
            </p:nvSpPr>
            <p:spPr bwMode="auto">
              <a:xfrm rot="10800000">
                <a:off x="984" y="2172"/>
                <a:ext cx="181" cy="88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 flipV="1">
                <a:off x="982" y="2235"/>
                <a:ext cx="18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 flipV="1">
                <a:off x="982" y="2217"/>
                <a:ext cx="18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 flipV="1">
                <a:off x="982" y="2198"/>
                <a:ext cx="186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 flipV="1">
                <a:off x="982" y="2180"/>
                <a:ext cx="18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4" name="Group 67"/>
            <p:cNvGrpSpPr>
              <a:grpSpLocks/>
            </p:cNvGrpSpPr>
            <p:nvPr/>
          </p:nvGrpSpPr>
          <p:grpSpPr bwMode="auto">
            <a:xfrm rot="301472">
              <a:off x="968" y="1951"/>
              <a:ext cx="200" cy="72"/>
              <a:chOff x="708" y="3198"/>
              <a:chExt cx="547" cy="198"/>
            </a:xfrm>
          </p:grpSpPr>
          <p:sp>
            <p:nvSpPr>
              <p:cNvPr id="59" name="Freeform 68"/>
              <p:cNvSpPr>
                <a:spLocks/>
              </p:cNvSpPr>
              <p:nvPr/>
            </p:nvSpPr>
            <p:spPr bwMode="auto">
              <a:xfrm>
                <a:off x="708" y="3246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Freeform 69"/>
              <p:cNvSpPr>
                <a:spLocks/>
              </p:cNvSpPr>
              <p:nvPr/>
            </p:nvSpPr>
            <p:spPr bwMode="auto">
              <a:xfrm>
                <a:off x="888" y="3222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Freeform 70"/>
              <p:cNvSpPr>
                <a:spLocks/>
              </p:cNvSpPr>
              <p:nvPr/>
            </p:nvSpPr>
            <p:spPr bwMode="auto">
              <a:xfrm>
                <a:off x="1080" y="3198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5" name="Freeform 71"/>
            <p:cNvSpPr>
              <a:spLocks/>
            </p:cNvSpPr>
            <p:nvPr/>
          </p:nvSpPr>
          <p:spPr bwMode="auto">
            <a:xfrm>
              <a:off x="933" y="1980"/>
              <a:ext cx="78" cy="195"/>
            </a:xfrm>
            <a:custGeom>
              <a:avLst/>
              <a:gdLst>
                <a:gd name="T0" fmla="*/ 71 w 63"/>
                <a:gd name="T1" fmla="*/ 0 h 255"/>
                <a:gd name="T2" fmla="*/ 0 w 63"/>
                <a:gd name="T3" fmla="*/ 0 h 255"/>
                <a:gd name="T4" fmla="*/ 111 w 63"/>
                <a:gd name="T5" fmla="*/ 28 h 255"/>
                <a:gd name="T6" fmla="*/ 149 w 63"/>
                <a:gd name="T7" fmla="*/ 71 h 255"/>
                <a:gd name="T8" fmla="*/ 149 w 63"/>
                <a:gd name="T9" fmla="*/ 87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255"/>
                <a:gd name="T17" fmla="*/ 63 w 6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255">
                  <a:moveTo>
                    <a:pt x="30" y="0"/>
                  </a:moveTo>
                  <a:lnTo>
                    <a:pt x="0" y="0"/>
                  </a:lnTo>
                  <a:lnTo>
                    <a:pt x="48" y="83"/>
                  </a:lnTo>
                  <a:lnTo>
                    <a:pt x="63" y="207"/>
                  </a:lnTo>
                  <a:lnTo>
                    <a:pt x="63" y="25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56" name="Group 72"/>
            <p:cNvGrpSpPr>
              <a:grpSpLocks/>
            </p:cNvGrpSpPr>
            <p:nvPr/>
          </p:nvGrpSpPr>
          <p:grpSpPr bwMode="auto">
            <a:xfrm>
              <a:off x="1138" y="1980"/>
              <a:ext cx="71" cy="195"/>
              <a:chOff x="1126" y="1980"/>
              <a:chExt cx="71" cy="195"/>
            </a:xfrm>
          </p:grpSpPr>
          <p:sp>
            <p:nvSpPr>
              <p:cNvPr id="57" name="Freeform 73"/>
              <p:cNvSpPr>
                <a:spLocks/>
              </p:cNvSpPr>
              <p:nvPr/>
            </p:nvSpPr>
            <p:spPr bwMode="auto">
              <a:xfrm flipH="1">
                <a:off x="1126" y="1980"/>
                <a:ext cx="71" cy="195"/>
              </a:xfrm>
              <a:custGeom>
                <a:avLst/>
                <a:gdLst>
                  <a:gd name="T0" fmla="*/ 48 w 63"/>
                  <a:gd name="T1" fmla="*/ 0 h 255"/>
                  <a:gd name="T2" fmla="*/ 0 w 63"/>
                  <a:gd name="T3" fmla="*/ 0 h 255"/>
                  <a:gd name="T4" fmla="*/ 78 w 63"/>
                  <a:gd name="T5" fmla="*/ 28 h 255"/>
                  <a:gd name="T6" fmla="*/ 101 w 63"/>
                  <a:gd name="T7" fmla="*/ 71 h 255"/>
                  <a:gd name="T8" fmla="*/ 101 w 63"/>
                  <a:gd name="T9" fmla="*/ 87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55"/>
                  <a:gd name="T17" fmla="*/ 63 w 63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55">
                    <a:moveTo>
                      <a:pt x="30" y="0"/>
                    </a:moveTo>
                    <a:lnTo>
                      <a:pt x="0" y="0"/>
                    </a:lnTo>
                    <a:lnTo>
                      <a:pt x="48" y="83"/>
                    </a:lnTo>
                    <a:lnTo>
                      <a:pt x="63" y="207"/>
                    </a:lnTo>
                    <a:lnTo>
                      <a:pt x="63" y="25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 flipH="1">
                <a:off x="1150" y="1980"/>
                <a:ext cx="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42" name="AutoShape 78"/>
          <p:cNvSpPr>
            <a:spLocks noChangeArrowheads="1"/>
          </p:cNvSpPr>
          <p:nvPr/>
        </p:nvSpPr>
        <p:spPr bwMode="auto">
          <a:xfrm rot="5400000" flipH="1">
            <a:off x="6072983" y="2406108"/>
            <a:ext cx="1092200" cy="1231900"/>
          </a:xfrm>
          <a:prstGeom prst="cube">
            <a:avLst>
              <a:gd name="adj" fmla="val 38329"/>
            </a:avLst>
          </a:prstGeom>
          <a:solidFill>
            <a:srgbClr val="C0C0C0">
              <a:alpha val="2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pSp>
        <p:nvGrpSpPr>
          <p:cNvPr id="43" name="Group 79"/>
          <p:cNvGrpSpPr>
            <a:grpSpLocks/>
          </p:cNvGrpSpPr>
          <p:nvPr/>
        </p:nvGrpSpPr>
        <p:grpSpPr bwMode="auto">
          <a:xfrm>
            <a:off x="5490580" y="2277521"/>
            <a:ext cx="104775" cy="366713"/>
            <a:chOff x="4706" y="1026"/>
            <a:chExt cx="134" cy="469"/>
          </a:xfrm>
        </p:grpSpPr>
        <p:sp>
          <p:nvSpPr>
            <p:cNvPr id="44" name="Freeform 80"/>
            <p:cNvSpPr>
              <a:spLocks/>
            </p:cNvSpPr>
            <p:nvPr/>
          </p:nvSpPr>
          <p:spPr bwMode="auto">
            <a:xfrm rot="5400000" flipH="1">
              <a:off x="4496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81"/>
            <p:cNvSpPr>
              <a:spLocks/>
            </p:cNvSpPr>
            <p:nvPr/>
          </p:nvSpPr>
          <p:spPr bwMode="auto">
            <a:xfrm rot="5400000" flipH="1">
              <a:off x="4580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6" name="Text Box 82"/>
          <p:cNvSpPr txBox="1">
            <a:spLocks noChangeArrowheads="1"/>
          </p:cNvSpPr>
          <p:nvPr/>
        </p:nvSpPr>
        <p:spPr bwMode="auto">
          <a:xfrm>
            <a:off x="4838117" y="3509421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Projector</a:t>
            </a:r>
            <a:endParaRPr lang="de-DE" sz="1600" b="1">
              <a:latin typeface="Arial" charset="0"/>
            </a:endParaRPr>
          </a:p>
        </p:txBody>
      </p:sp>
      <p:grpSp>
        <p:nvGrpSpPr>
          <p:cNvPr id="82" name="Group 212"/>
          <p:cNvGrpSpPr>
            <a:grpSpLocks/>
          </p:cNvGrpSpPr>
          <p:nvPr/>
        </p:nvGrpSpPr>
        <p:grpSpPr bwMode="auto">
          <a:xfrm>
            <a:off x="5173663" y="5273675"/>
            <a:ext cx="1571625" cy="1117600"/>
            <a:chOff x="3365" y="3322"/>
            <a:chExt cx="990" cy="704"/>
          </a:xfrm>
        </p:grpSpPr>
        <p:sp>
          <p:nvSpPr>
            <p:cNvPr id="83" name="Rectangle 213"/>
            <p:cNvSpPr>
              <a:spLocks noChangeArrowheads="1"/>
            </p:cNvSpPr>
            <p:nvPr/>
          </p:nvSpPr>
          <p:spPr bwMode="auto">
            <a:xfrm flipH="1" flipV="1">
              <a:off x="3532" y="3771"/>
              <a:ext cx="662" cy="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4" name="Rectangle 214"/>
            <p:cNvSpPr>
              <a:spLocks noChangeArrowheads="1"/>
            </p:cNvSpPr>
            <p:nvPr/>
          </p:nvSpPr>
          <p:spPr bwMode="auto">
            <a:xfrm flipH="1" flipV="1">
              <a:off x="3532" y="3647"/>
              <a:ext cx="662" cy="4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5" name="Rectangle 215"/>
            <p:cNvSpPr>
              <a:spLocks noChangeArrowheads="1"/>
            </p:cNvSpPr>
            <p:nvPr/>
          </p:nvSpPr>
          <p:spPr bwMode="auto">
            <a:xfrm flipH="1" flipV="1">
              <a:off x="3532" y="3520"/>
              <a:ext cx="662" cy="44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de-DE"/>
            </a:p>
          </p:txBody>
        </p:sp>
        <p:sp>
          <p:nvSpPr>
            <p:cNvPr id="86" name="Rectangle 216"/>
            <p:cNvSpPr>
              <a:spLocks noChangeArrowheads="1"/>
            </p:cNvSpPr>
            <p:nvPr/>
          </p:nvSpPr>
          <p:spPr bwMode="auto">
            <a:xfrm flipH="1" flipV="1">
              <a:off x="3532" y="3396"/>
              <a:ext cx="663" cy="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de-DE"/>
            </a:p>
          </p:txBody>
        </p:sp>
        <p:sp>
          <p:nvSpPr>
            <p:cNvPr id="87" name="Rectangle 217"/>
            <p:cNvSpPr>
              <a:spLocks noChangeArrowheads="1"/>
            </p:cNvSpPr>
            <p:nvPr/>
          </p:nvSpPr>
          <p:spPr bwMode="auto">
            <a:xfrm flipH="1" flipV="1">
              <a:off x="3532" y="3899"/>
              <a:ext cx="662" cy="4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8" name="AutoShape 218"/>
            <p:cNvSpPr>
              <a:spLocks noChangeArrowheads="1"/>
            </p:cNvSpPr>
            <p:nvPr/>
          </p:nvSpPr>
          <p:spPr bwMode="auto">
            <a:xfrm>
              <a:off x="3532" y="3322"/>
              <a:ext cx="704" cy="704"/>
            </a:xfrm>
            <a:prstGeom prst="cube">
              <a:avLst>
                <a:gd name="adj" fmla="val 8495"/>
              </a:avLst>
            </a:prstGeom>
            <a:solidFill>
              <a:srgbClr val="969696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9" name="AutoShape 219"/>
            <p:cNvSpPr>
              <a:spLocks noChangeArrowheads="1"/>
            </p:cNvSpPr>
            <p:nvPr/>
          </p:nvSpPr>
          <p:spPr bwMode="auto">
            <a:xfrm rot="16200000" flipV="1">
              <a:off x="4110" y="3647"/>
              <a:ext cx="166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0" name="AutoShape 220"/>
            <p:cNvSpPr>
              <a:spLocks noChangeArrowheads="1"/>
            </p:cNvSpPr>
            <p:nvPr/>
          </p:nvSpPr>
          <p:spPr bwMode="auto">
            <a:xfrm rot="16200000" flipV="1">
              <a:off x="4110" y="3397"/>
              <a:ext cx="165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de-DE"/>
            </a:p>
          </p:txBody>
        </p:sp>
        <p:sp>
          <p:nvSpPr>
            <p:cNvPr id="91" name="AutoShape 221"/>
            <p:cNvSpPr>
              <a:spLocks noChangeArrowheads="1"/>
            </p:cNvSpPr>
            <p:nvPr/>
          </p:nvSpPr>
          <p:spPr bwMode="auto">
            <a:xfrm rot="5400000" flipH="1" flipV="1">
              <a:off x="3447" y="3775"/>
              <a:ext cx="166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2" name="AutoShape 222"/>
            <p:cNvSpPr>
              <a:spLocks noChangeArrowheads="1"/>
            </p:cNvSpPr>
            <p:nvPr/>
          </p:nvSpPr>
          <p:spPr bwMode="auto">
            <a:xfrm rot="5400000" flipH="1" flipV="1">
              <a:off x="3447" y="3521"/>
              <a:ext cx="166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de-DE"/>
            </a:p>
          </p:txBody>
        </p:sp>
        <p:sp>
          <p:nvSpPr>
            <p:cNvPr id="93" name="Rectangle 223"/>
            <p:cNvSpPr>
              <a:spLocks noChangeArrowheads="1"/>
            </p:cNvSpPr>
            <p:nvPr/>
          </p:nvSpPr>
          <p:spPr bwMode="auto">
            <a:xfrm flipH="1" flipV="1">
              <a:off x="4191" y="3898"/>
              <a:ext cx="164" cy="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4" name="AutoShape 224"/>
            <p:cNvSpPr>
              <a:spLocks noChangeArrowheads="1"/>
            </p:cNvSpPr>
            <p:nvPr/>
          </p:nvSpPr>
          <p:spPr bwMode="auto">
            <a:xfrm>
              <a:off x="3653" y="3334"/>
              <a:ext cx="460" cy="36"/>
            </a:xfrm>
            <a:prstGeom prst="parallelogram">
              <a:avLst>
                <a:gd name="adj" fmla="val 98318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5" name="Rectangle 225"/>
            <p:cNvSpPr>
              <a:spLocks noChangeArrowheads="1"/>
            </p:cNvSpPr>
            <p:nvPr/>
          </p:nvSpPr>
          <p:spPr bwMode="auto">
            <a:xfrm flipH="1" flipV="1">
              <a:off x="3365" y="3394"/>
              <a:ext cx="164" cy="44"/>
            </a:xfrm>
            <a:prstGeom prst="rect">
              <a:avLst/>
            </a:prstGeom>
            <a:solidFill>
              <a:srgbClr val="FF5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1623025" y="2482004"/>
            <a:ext cx="909874" cy="909874"/>
            <a:chOff x="1745294" y="2426074"/>
            <a:chExt cx="411127" cy="411128"/>
          </a:xfrm>
        </p:grpSpPr>
        <p:sp>
          <p:nvSpPr>
            <p:cNvPr id="97" name="Ellipse 96"/>
            <p:cNvSpPr/>
            <p:nvPr/>
          </p:nvSpPr>
          <p:spPr>
            <a:xfrm>
              <a:off x="1745294" y="2453813"/>
              <a:ext cx="383388" cy="38338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Gleichschenkliges Dreieck 97"/>
            <p:cNvSpPr/>
            <p:nvPr/>
          </p:nvSpPr>
          <p:spPr>
            <a:xfrm>
              <a:off x="1865502" y="2455360"/>
              <a:ext cx="142972" cy="891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Ellipse 98"/>
            <p:cNvSpPr/>
            <p:nvPr/>
          </p:nvSpPr>
          <p:spPr>
            <a:xfrm>
              <a:off x="1874424" y="2582007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0" name="Gerade Verbindung mit Pfeil 99"/>
            <p:cNvCxnSpPr/>
            <p:nvPr/>
          </p:nvCxnSpPr>
          <p:spPr>
            <a:xfrm flipV="1">
              <a:off x="1745294" y="2426074"/>
              <a:ext cx="411127" cy="4111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/>
          <p:cNvGrpSpPr/>
          <p:nvPr/>
        </p:nvGrpSpPr>
        <p:grpSpPr>
          <a:xfrm>
            <a:off x="748142" y="4635442"/>
            <a:ext cx="2148108" cy="777218"/>
            <a:chOff x="2143630" y="4699817"/>
            <a:chExt cx="1084170" cy="392269"/>
          </a:xfrm>
        </p:grpSpPr>
        <p:sp>
          <p:nvSpPr>
            <p:cNvPr id="102" name="Rechteck 101"/>
            <p:cNvSpPr/>
            <p:nvPr/>
          </p:nvSpPr>
          <p:spPr>
            <a:xfrm>
              <a:off x="2143630" y="4699817"/>
              <a:ext cx="399774" cy="392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rgbClr val="9E0101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</a:rPr>
                <a:t>Battery</a:t>
              </a:r>
              <a:r>
                <a:rPr lang="de-DE" sz="1400" b="1" dirty="0" smtClean="0">
                  <a:solidFill>
                    <a:schemeClr val="tx1"/>
                  </a:solidFill>
                </a:rPr>
                <a:t/>
              </a:r>
              <a:br>
                <a:rPr lang="de-DE" sz="1400" b="1" dirty="0" smtClean="0">
                  <a:solidFill>
                    <a:schemeClr val="tx1"/>
                  </a:solidFill>
                </a:rPr>
              </a:br>
              <a:r>
                <a:rPr lang="de-DE" sz="1400" b="1" dirty="0" err="1" smtClean="0">
                  <a:solidFill>
                    <a:schemeClr val="tx1"/>
                  </a:solidFill>
                </a:rPr>
                <a:t>Cell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 rot="5400000">
              <a:off x="2524299" y="4728727"/>
              <a:ext cx="67170" cy="1005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Freihandform 103"/>
            <p:cNvSpPr/>
            <p:nvPr/>
          </p:nvSpPr>
          <p:spPr>
            <a:xfrm>
              <a:off x="2542591" y="4784320"/>
              <a:ext cx="685209" cy="243671"/>
            </a:xfrm>
            <a:custGeom>
              <a:avLst/>
              <a:gdLst>
                <a:gd name="connsiteX0" fmla="*/ 74814 w 490451"/>
                <a:gd name="connsiteY0" fmla="*/ 0 h 2709949"/>
                <a:gd name="connsiteX1" fmla="*/ 490451 w 490451"/>
                <a:gd name="connsiteY1" fmla="*/ 0 h 2709949"/>
                <a:gd name="connsiteX2" fmla="*/ 490451 w 490451"/>
                <a:gd name="connsiteY2" fmla="*/ 2709949 h 2709949"/>
                <a:gd name="connsiteX3" fmla="*/ 0 w 490451"/>
                <a:gd name="connsiteY3" fmla="*/ 2709949 h 2709949"/>
                <a:gd name="connsiteX0" fmla="*/ 118386 w 490451"/>
                <a:gd name="connsiteY0" fmla="*/ 1 h 2709951"/>
                <a:gd name="connsiteX1" fmla="*/ 490451 w 490451"/>
                <a:gd name="connsiteY1" fmla="*/ 2 h 2709951"/>
                <a:gd name="connsiteX2" fmla="*/ 490451 w 490451"/>
                <a:gd name="connsiteY2" fmla="*/ 2709951 h 2709951"/>
                <a:gd name="connsiteX3" fmla="*/ 0 w 490451"/>
                <a:gd name="connsiteY3" fmla="*/ 2709951 h 2709951"/>
                <a:gd name="connsiteX0" fmla="*/ 1 w 372066"/>
                <a:gd name="connsiteY0" fmla="*/ -1 h 2786119"/>
                <a:gd name="connsiteX1" fmla="*/ 372066 w 372066"/>
                <a:gd name="connsiteY1" fmla="*/ 0 h 2786119"/>
                <a:gd name="connsiteX2" fmla="*/ 372066 w 372066"/>
                <a:gd name="connsiteY2" fmla="*/ 2709949 h 2786119"/>
                <a:gd name="connsiteX3" fmla="*/ 0 w 372066"/>
                <a:gd name="connsiteY3" fmla="*/ 2786119 h 2786119"/>
                <a:gd name="connsiteX0" fmla="*/ 1 w 372066"/>
                <a:gd name="connsiteY0" fmla="*/ 1 h 2786121"/>
                <a:gd name="connsiteX1" fmla="*/ 372066 w 372066"/>
                <a:gd name="connsiteY1" fmla="*/ 2 h 2786121"/>
                <a:gd name="connsiteX2" fmla="*/ 372066 w 372066"/>
                <a:gd name="connsiteY2" fmla="*/ 2786119 h 2786121"/>
                <a:gd name="connsiteX3" fmla="*/ 0 w 372066"/>
                <a:gd name="connsiteY3" fmla="*/ 2786121 h 278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066" h="2786121">
                  <a:moveTo>
                    <a:pt x="1" y="1"/>
                  </a:moveTo>
                  <a:lnTo>
                    <a:pt x="372066" y="2"/>
                  </a:lnTo>
                  <a:lnTo>
                    <a:pt x="372066" y="2786119"/>
                  </a:lnTo>
                  <a:lnTo>
                    <a:pt x="0" y="2786121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5400000">
              <a:off x="2524299" y="4958654"/>
              <a:ext cx="67170" cy="100597"/>
            </a:xfrm>
            <a:prstGeom prst="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336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5" y="2308111"/>
            <a:ext cx="1782874" cy="1338378"/>
          </a:xfrm>
          <a:prstGeom prst="rect">
            <a:avLst/>
          </a:prstGeom>
          <a:solidFill>
            <a:srgbClr val="CDE2EF"/>
          </a:solidFill>
          <a:ln>
            <a:solidFill>
              <a:srgbClr val="FF000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875765" y="2308111"/>
            <a:ext cx="1782874" cy="1338378"/>
          </a:xfrm>
          <a:prstGeom prst="rect">
            <a:avLst/>
          </a:prstGeom>
          <a:solidFill>
            <a:srgbClr val="DCF0D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5473118" y="2544221"/>
            <a:ext cx="612775" cy="619125"/>
            <a:chOff x="1784" y="1545"/>
            <a:chExt cx="672" cy="672"/>
          </a:xfrm>
        </p:grpSpPr>
        <p:sp>
          <p:nvSpPr>
            <p:cNvPr id="69" name="Rectangle 38"/>
            <p:cNvSpPr>
              <a:spLocks noChangeArrowheads="1"/>
            </p:cNvSpPr>
            <p:nvPr/>
          </p:nvSpPr>
          <p:spPr bwMode="auto">
            <a:xfrm>
              <a:off x="1784" y="1545"/>
              <a:ext cx="672" cy="6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70" name="Group 39"/>
            <p:cNvGrpSpPr>
              <a:grpSpLocks/>
            </p:cNvGrpSpPr>
            <p:nvPr/>
          </p:nvGrpSpPr>
          <p:grpSpPr bwMode="auto">
            <a:xfrm>
              <a:off x="1860" y="1601"/>
              <a:ext cx="539" cy="596"/>
              <a:chOff x="272" y="1566"/>
              <a:chExt cx="539" cy="596"/>
            </a:xfrm>
          </p:grpSpPr>
          <p:grpSp>
            <p:nvGrpSpPr>
              <p:cNvPr id="71" name="Group 40"/>
              <p:cNvGrpSpPr>
                <a:grpSpLocks/>
              </p:cNvGrpSpPr>
              <p:nvPr/>
            </p:nvGrpSpPr>
            <p:grpSpPr bwMode="auto">
              <a:xfrm flipH="1">
                <a:off x="272" y="1566"/>
                <a:ext cx="539" cy="596"/>
                <a:chOff x="2171" y="2358"/>
                <a:chExt cx="539" cy="596"/>
              </a:xfrm>
            </p:grpSpPr>
            <p:sp>
              <p:nvSpPr>
                <p:cNvPr id="74" name="Oval 41"/>
                <p:cNvSpPr>
                  <a:spLocks noChangeArrowheads="1"/>
                </p:cNvSpPr>
                <p:nvPr/>
              </p:nvSpPr>
              <p:spPr bwMode="auto">
                <a:xfrm>
                  <a:off x="2341" y="2529"/>
                  <a:ext cx="204" cy="252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75" name="Freeform 42"/>
                <p:cNvSpPr>
                  <a:spLocks/>
                </p:cNvSpPr>
                <p:nvPr/>
              </p:nvSpPr>
              <p:spPr bwMode="auto">
                <a:xfrm>
                  <a:off x="2464" y="2358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6" name="Freeform 43"/>
                <p:cNvSpPr>
                  <a:spLocks/>
                </p:cNvSpPr>
                <p:nvPr/>
              </p:nvSpPr>
              <p:spPr bwMode="auto">
                <a:xfrm rot="2700000">
                  <a:off x="2559" y="2462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7" name="Freeform 44"/>
                <p:cNvSpPr>
                  <a:spLocks/>
                </p:cNvSpPr>
                <p:nvPr/>
              </p:nvSpPr>
              <p:spPr bwMode="auto">
                <a:xfrm rot="4500000">
                  <a:off x="2559" y="2632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8" name="Freeform 45"/>
                <p:cNvSpPr>
                  <a:spLocks/>
                </p:cNvSpPr>
                <p:nvPr/>
              </p:nvSpPr>
              <p:spPr bwMode="auto">
                <a:xfrm rot="8100000">
                  <a:off x="2426" y="2755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9" name="Freeform 46"/>
                <p:cNvSpPr>
                  <a:spLocks/>
                </p:cNvSpPr>
                <p:nvPr/>
              </p:nvSpPr>
              <p:spPr bwMode="auto">
                <a:xfrm rot="-9900000">
                  <a:off x="2256" y="2698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80" name="Freeform 47"/>
                <p:cNvSpPr>
                  <a:spLocks/>
                </p:cNvSpPr>
                <p:nvPr/>
              </p:nvSpPr>
              <p:spPr bwMode="auto">
                <a:xfrm rot="-7200000">
                  <a:off x="2219" y="2537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81" name="Freeform 48"/>
                <p:cNvSpPr>
                  <a:spLocks/>
                </p:cNvSpPr>
                <p:nvPr/>
              </p:nvSpPr>
              <p:spPr bwMode="auto">
                <a:xfrm rot="-3600000">
                  <a:off x="2304" y="2377"/>
                  <a:ext cx="104" cy="199"/>
                </a:xfrm>
                <a:custGeom>
                  <a:avLst/>
                  <a:gdLst>
                    <a:gd name="T0" fmla="*/ 9 w 104"/>
                    <a:gd name="T1" fmla="*/ 171 h 199"/>
                    <a:gd name="T2" fmla="*/ 37 w 104"/>
                    <a:gd name="T3" fmla="*/ 114 h 199"/>
                    <a:gd name="T4" fmla="*/ 9 w 104"/>
                    <a:gd name="T5" fmla="*/ 29 h 199"/>
                    <a:gd name="T6" fmla="*/ 9 w 104"/>
                    <a:gd name="T7" fmla="*/ 0 h 199"/>
                    <a:gd name="T8" fmla="*/ 65 w 104"/>
                    <a:gd name="T9" fmla="*/ 29 h 199"/>
                    <a:gd name="T10" fmla="*/ 94 w 104"/>
                    <a:gd name="T11" fmla="*/ 85 h 199"/>
                    <a:gd name="T12" fmla="*/ 94 w 104"/>
                    <a:gd name="T13" fmla="*/ 142 h 199"/>
                    <a:gd name="T14" fmla="*/ 37 w 104"/>
                    <a:gd name="T15" fmla="*/ 199 h 1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4"/>
                    <a:gd name="T25" fmla="*/ 0 h 199"/>
                    <a:gd name="T26" fmla="*/ 104 w 104"/>
                    <a:gd name="T27" fmla="*/ 199 h 1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4" h="199">
                      <a:moveTo>
                        <a:pt x="9" y="171"/>
                      </a:moveTo>
                      <a:cubicBezTo>
                        <a:pt x="23" y="154"/>
                        <a:pt x="37" y="138"/>
                        <a:pt x="37" y="114"/>
                      </a:cubicBezTo>
                      <a:cubicBezTo>
                        <a:pt x="37" y="90"/>
                        <a:pt x="14" y="48"/>
                        <a:pt x="9" y="29"/>
                      </a:cubicBezTo>
                      <a:cubicBezTo>
                        <a:pt x="4" y="10"/>
                        <a:pt x="0" y="0"/>
                        <a:pt x="9" y="0"/>
                      </a:cubicBezTo>
                      <a:cubicBezTo>
                        <a:pt x="18" y="0"/>
                        <a:pt x="51" y="15"/>
                        <a:pt x="65" y="29"/>
                      </a:cubicBezTo>
                      <a:cubicBezTo>
                        <a:pt x="79" y="43"/>
                        <a:pt x="89" y="66"/>
                        <a:pt x="94" y="85"/>
                      </a:cubicBezTo>
                      <a:cubicBezTo>
                        <a:pt x="99" y="104"/>
                        <a:pt x="104" y="123"/>
                        <a:pt x="94" y="142"/>
                      </a:cubicBezTo>
                      <a:cubicBezTo>
                        <a:pt x="84" y="161"/>
                        <a:pt x="42" y="194"/>
                        <a:pt x="37" y="199"/>
                      </a:cubicBezTo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2" name="Oval 49"/>
              <p:cNvSpPr>
                <a:spLocks noChangeArrowheads="1"/>
              </p:cNvSpPr>
              <p:nvPr/>
            </p:nvSpPr>
            <p:spPr bwMode="auto">
              <a:xfrm flipH="1">
                <a:off x="480" y="1791"/>
                <a:ext cx="118" cy="144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73" name="Oval 50"/>
              <p:cNvSpPr>
                <a:spLocks noChangeArrowheads="1"/>
              </p:cNvSpPr>
              <p:nvPr/>
            </p:nvSpPr>
            <p:spPr bwMode="auto">
              <a:xfrm flipH="1">
                <a:off x="505" y="1820"/>
                <a:ext cx="70" cy="86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grpSp>
        <p:nvGrpSpPr>
          <p:cNvPr id="38" name="Group 51"/>
          <p:cNvGrpSpPr>
            <a:grpSpLocks/>
          </p:cNvGrpSpPr>
          <p:nvPr/>
        </p:nvGrpSpPr>
        <p:grpSpPr bwMode="auto">
          <a:xfrm rot="14400000">
            <a:off x="5592180" y="2806158"/>
            <a:ext cx="104775" cy="365125"/>
            <a:chOff x="4706" y="1026"/>
            <a:chExt cx="134" cy="469"/>
          </a:xfrm>
        </p:grpSpPr>
        <p:sp>
          <p:nvSpPr>
            <p:cNvPr id="67" name="Freeform 52"/>
            <p:cNvSpPr>
              <a:spLocks/>
            </p:cNvSpPr>
            <p:nvPr/>
          </p:nvSpPr>
          <p:spPr bwMode="auto">
            <a:xfrm rot="5400000" flipH="1">
              <a:off x="4496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 rot="5400000" flipH="1">
              <a:off x="4580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00CC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5566780" y="2225133"/>
            <a:ext cx="4984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400" b="1">
                <a:solidFill>
                  <a:srgbClr val="00CCFF"/>
                </a:solidFill>
                <a:latin typeface="Arial" charset="0"/>
              </a:rPr>
              <a:t>Fan</a:t>
            </a:r>
          </a:p>
        </p:txBody>
      </p:sp>
      <p:grpSp>
        <p:nvGrpSpPr>
          <p:cNvPr id="40" name="Group 55"/>
          <p:cNvGrpSpPr>
            <a:grpSpLocks/>
          </p:cNvGrpSpPr>
          <p:nvPr/>
        </p:nvGrpSpPr>
        <p:grpSpPr bwMode="auto">
          <a:xfrm>
            <a:off x="6276976" y="2972846"/>
            <a:ext cx="342900" cy="512763"/>
            <a:chOff x="888" y="1788"/>
            <a:chExt cx="376" cy="558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 rot="10800000">
              <a:off x="888" y="1788"/>
              <a:ext cx="376" cy="374"/>
            </a:xfrm>
            <a:prstGeom prst="ellipse">
              <a:avLst/>
            </a:prstGeom>
            <a:solidFill>
              <a:srgbClr val="FF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 rot="10800000">
              <a:off x="979" y="2163"/>
              <a:ext cx="187" cy="183"/>
            </a:xfrm>
            <a:prstGeom prst="ellipse">
              <a:avLst/>
            </a:prstGeom>
            <a:solidFill>
              <a:schemeClr val="bg2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 rot="10800000">
              <a:off x="982" y="2165"/>
              <a:ext cx="175" cy="172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 rot="10800000">
              <a:off x="980" y="1963"/>
              <a:ext cx="187" cy="281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 rot="10800000">
              <a:off x="894" y="1799"/>
              <a:ext cx="365" cy="360"/>
            </a:xfrm>
            <a:prstGeom prst="ellipse">
              <a:avLst/>
            </a:prstGeom>
            <a:solidFill>
              <a:srgbClr val="FFFF66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53" name="Group 61"/>
            <p:cNvGrpSpPr>
              <a:grpSpLocks/>
            </p:cNvGrpSpPr>
            <p:nvPr/>
          </p:nvGrpSpPr>
          <p:grpSpPr bwMode="auto">
            <a:xfrm>
              <a:off x="982" y="2172"/>
              <a:ext cx="180" cy="98"/>
              <a:chOff x="982" y="2172"/>
              <a:chExt cx="186" cy="98"/>
            </a:xfrm>
          </p:grpSpPr>
          <p:sp>
            <p:nvSpPr>
              <p:cNvPr id="62" name="Rectangle 62"/>
              <p:cNvSpPr>
                <a:spLocks noChangeArrowheads="1"/>
              </p:cNvSpPr>
              <p:nvPr/>
            </p:nvSpPr>
            <p:spPr bwMode="auto">
              <a:xfrm rot="10800000">
                <a:off x="984" y="2172"/>
                <a:ext cx="181" cy="88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 flipV="1">
                <a:off x="982" y="2235"/>
                <a:ext cx="18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 flipV="1">
                <a:off x="982" y="2217"/>
                <a:ext cx="18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 flipV="1">
                <a:off x="982" y="2198"/>
                <a:ext cx="186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 flipV="1">
                <a:off x="982" y="2180"/>
                <a:ext cx="18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4" name="Group 67"/>
            <p:cNvGrpSpPr>
              <a:grpSpLocks/>
            </p:cNvGrpSpPr>
            <p:nvPr/>
          </p:nvGrpSpPr>
          <p:grpSpPr bwMode="auto">
            <a:xfrm rot="301472">
              <a:off x="968" y="1951"/>
              <a:ext cx="200" cy="72"/>
              <a:chOff x="708" y="3198"/>
              <a:chExt cx="547" cy="198"/>
            </a:xfrm>
          </p:grpSpPr>
          <p:sp>
            <p:nvSpPr>
              <p:cNvPr id="59" name="Freeform 68"/>
              <p:cNvSpPr>
                <a:spLocks/>
              </p:cNvSpPr>
              <p:nvPr/>
            </p:nvSpPr>
            <p:spPr bwMode="auto">
              <a:xfrm>
                <a:off x="708" y="3246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Freeform 69"/>
              <p:cNvSpPr>
                <a:spLocks/>
              </p:cNvSpPr>
              <p:nvPr/>
            </p:nvSpPr>
            <p:spPr bwMode="auto">
              <a:xfrm>
                <a:off x="888" y="3222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Freeform 70"/>
              <p:cNvSpPr>
                <a:spLocks/>
              </p:cNvSpPr>
              <p:nvPr/>
            </p:nvSpPr>
            <p:spPr bwMode="auto">
              <a:xfrm>
                <a:off x="1080" y="3198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5" name="Freeform 71"/>
            <p:cNvSpPr>
              <a:spLocks/>
            </p:cNvSpPr>
            <p:nvPr/>
          </p:nvSpPr>
          <p:spPr bwMode="auto">
            <a:xfrm>
              <a:off x="933" y="1980"/>
              <a:ext cx="78" cy="195"/>
            </a:xfrm>
            <a:custGeom>
              <a:avLst/>
              <a:gdLst>
                <a:gd name="T0" fmla="*/ 71 w 63"/>
                <a:gd name="T1" fmla="*/ 0 h 255"/>
                <a:gd name="T2" fmla="*/ 0 w 63"/>
                <a:gd name="T3" fmla="*/ 0 h 255"/>
                <a:gd name="T4" fmla="*/ 111 w 63"/>
                <a:gd name="T5" fmla="*/ 28 h 255"/>
                <a:gd name="T6" fmla="*/ 149 w 63"/>
                <a:gd name="T7" fmla="*/ 71 h 255"/>
                <a:gd name="T8" fmla="*/ 149 w 63"/>
                <a:gd name="T9" fmla="*/ 87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255"/>
                <a:gd name="T17" fmla="*/ 63 w 6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255">
                  <a:moveTo>
                    <a:pt x="30" y="0"/>
                  </a:moveTo>
                  <a:lnTo>
                    <a:pt x="0" y="0"/>
                  </a:lnTo>
                  <a:lnTo>
                    <a:pt x="48" y="83"/>
                  </a:lnTo>
                  <a:lnTo>
                    <a:pt x="63" y="207"/>
                  </a:lnTo>
                  <a:lnTo>
                    <a:pt x="63" y="25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56" name="Group 72"/>
            <p:cNvGrpSpPr>
              <a:grpSpLocks/>
            </p:cNvGrpSpPr>
            <p:nvPr/>
          </p:nvGrpSpPr>
          <p:grpSpPr bwMode="auto">
            <a:xfrm>
              <a:off x="1138" y="1980"/>
              <a:ext cx="71" cy="195"/>
              <a:chOff x="1126" y="1980"/>
              <a:chExt cx="71" cy="195"/>
            </a:xfrm>
          </p:grpSpPr>
          <p:sp>
            <p:nvSpPr>
              <p:cNvPr id="57" name="Freeform 73"/>
              <p:cNvSpPr>
                <a:spLocks/>
              </p:cNvSpPr>
              <p:nvPr/>
            </p:nvSpPr>
            <p:spPr bwMode="auto">
              <a:xfrm flipH="1">
                <a:off x="1126" y="1980"/>
                <a:ext cx="71" cy="195"/>
              </a:xfrm>
              <a:custGeom>
                <a:avLst/>
                <a:gdLst>
                  <a:gd name="T0" fmla="*/ 48 w 63"/>
                  <a:gd name="T1" fmla="*/ 0 h 255"/>
                  <a:gd name="T2" fmla="*/ 0 w 63"/>
                  <a:gd name="T3" fmla="*/ 0 h 255"/>
                  <a:gd name="T4" fmla="*/ 78 w 63"/>
                  <a:gd name="T5" fmla="*/ 28 h 255"/>
                  <a:gd name="T6" fmla="*/ 101 w 63"/>
                  <a:gd name="T7" fmla="*/ 71 h 255"/>
                  <a:gd name="T8" fmla="*/ 101 w 63"/>
                  <a:gd name="T9" fmla="*/ 87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55"/>
                  <a:gd name="T17" fmla="*/ 63 w 63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55">
                    <a:moveTo>
                      <a:pt x="30" y="0"/>
                    </a:moveTo>
                    <a:lnTo>
                      <a:pt x="0" y="0"/>
                    </a:lnTo>
                    <a:lnTo>
                      <a:pt x="48" y="83"/>
                    </a:lnTo>
                    <a:lnTo>
                      <a:pt x="63" y="207"/>
                    </a:lnTo>
                    <a:lnTo>
                      <a:pt x="63" y="25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 flipH="1">
                <a:off x="1150" y="1980"/>
                <a:ext cx="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42" name="AutoShape 78"/>
          <p:cNvSpPr>
            <a:spLocks noChangeArrowheads="1"/>
          </p:cNvSpPr>
          <p:nvPr/>
        </p:nvSpPr>
        <p:spPr bwMode="auto">
          <a:xfrm rot="5400000" flipH="1">
            <a:off x="6072983" y="2406108"/>
            <a:ext cx="1092200" cy="1231900"/>
          </a:xfrm>
          <a:prstGeom prst="cube">
            <a:avLst>
              <a:gd name="adj" fmla="val 38329"/>
            </a:avLst>
          </a:prstGeom>
          <a:solidFill>
            <a:srgbClr val="C0C0C0">
              <a:alpha val="2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pSp>
        <p:nvGrpSpPr>
          <p:cNvPr id="43" name="Group 79"/>
          <p:cNvGrpSpPr>
            <a:grpSpLocks/>
          </p:cNvGrpSpPr>
          <p:nvPr/>
        </p:nvGrpSpPr>
        <p:grpSpPr bwMode="auto">
          <a:xfrm>
            <a:off x="5490580" y="2277521"/>
            <a:ext cx="104775" cy="366713"/>
            <a:chOff x="4706" y="1026"/>
            <a:chExt cx="134" cy="469"/>
          </a:xfrm>
        </p:grpSpPr>
        <p:sp>
          <p:nvSpPr>
            <p:cNvPr id="44" name="Freeform 80"/>
            <p:cNvSpPr>
              <a:spLocks/>
            </p:cNvSpPr>
            <p:nvPr/>
          </p:nvSpPr>
          <p:spPr bwMode="auto">
            <a:xfrm rot="5400000" flipH="1">
              <a:off x="4496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81"/>
            <p:cNvSpPr>
              <a:spLocks/>
            </p:cNvSpPr>
            <p:nvPr/>
          </p:nvSpPr>
          <p:spPr bwMode="auto">
            <a:xfrm rot="5400000" flipH="1">
              <a:off x="4580" y="1236"/>
              <a:ext cx="469" cy="50"/>
            </a:xfrm>
            <a:custGeom>
              <a:avLst/>
              <a:gdLst>
                <a:gd name="T0" fmla="*/ 0 w 709"/>
                <a:gd name="T1" fmla="*/ 1 h 170"/>
                <a:gd name="T2" fmla="*/ 16 w 709"/>
                <a:gd name="T3" fmla="*/ 0 h 170"/>
                <a:gd name="T4" fmla="*/ 32 w 709"/>
                <a:gd name="T5" fmla="*/ 1 h 170"/>
                <a:gd name="T6" fmla="*/ 49 w 709"/>
                <a:gd name="T7" fmla="*/ 1 h 170"/>
                <a:gd name="T8" fmla="*/ 65 w 709"/>
                <a:gd name="T9" fmla="*/ 1 h 170"/>
                <a:gd name="T10" fmla="*/ 81 w 709"/>
                <a:gd name="T11" fmla="*/ 0 h 170"/>
                <a:gd name="T12" fmla="*/ 98 w 709"/>
                <a:gd name="T13" fmla="*/ 1 h 170"/>
                <a:gd name="T14" fmla="*/ 114 w 709"/>
                <a:gd name="T15" fmla="*/ 1 h 170"/>
                <a:gd name="T16" fmla="*/ 130 w 709"/>
                <a:gd name="T17" fmla="*/ 1 h 170"/>
                <a:gd name="T18" fmla="*/ 136 w 70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"/>
                <a:gd name="T31" fmla="*/ 0 h 170"/>
                <a:gd name="T32" fmla="*/ 709 w 70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" h="170">
                  <a:moveTo>
                    <a:pt x="0" y="85"/>
                  </a:moveTo>
                  <a:cubicBezTo>
                    <a:pt x="28" y="42"/>
                    <a:pt x="57" y="0"/>
                    <a:pt x="85" y="0"/>
                  </a:cubicBezTo>
                  <a:cubicBezTo>
                    <a:pt x="113" y="0"/>
                    <a:pt x="142" y="57"/>
                    <a:pt x="170" y="85"/>
                  </a:cubicBezTo>
                  <a:cubicBezTo>
                    <a:pt x="198" y="113"/>
                    <a:pt x="227" y="170"/>
                    <a:pt x="255" y="170"/>
                  </a:cubicBezTo>
                  <a:cubicBezTo>
                    <a:pt x="283" y="170"/>
                    <a:pt x="312" y="113"/>
                    <a:pt x="340" y="85"/>
                  </a:cubicBezTo>
                  <a:cubicBezTo>
                    <a:pt x="368" y="57"/>
                    <a:pt x="397" y="0"/>
                    <a:pt x="425" y="0"/>
                  </a:cubicBezTo>
                  <a:cubicBezTo>
                    <a:pt x="453" y="0"/>
                    <a:pt x="481" y="57"/>
                    <a:pt x="510" y="85"/>
                  </a:cubicBezTo>
                  <a:cubicBezTo>
                    <a:pt x="539" y="113"/>
                    <a:pt x="568" y="170"/>
                    <a:pt x="596" y="170"/>
                  </a:cubicBezTo>
                  <a:cubicBezTo>
                    <a:pt x="624" y="170"/>
                    <a:pt x="662" y="109"/>
                    <a:pt x="681" y="85"/>
                  </a:cubicBezTo>
                  <a:cubicBezTo>
                    <a:pt x="700" y="61"/>
                    <a:pt x="704" y="44"/>
                    <a:pt x="709" y="28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6" name="Text Box 82"/>
          <p:cNvSpPr txBox="1">
            <a:spLocks noChangeArrowheads="1"/>
          </p:cNvSpPr>
          <p:nvPr/>
        </p:nvSpPr>
        <p:spPr bwMode="auto">
          <a:xfrm>
            <a:off x="4838117" y="3509421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Projector</a:t>
            </a:r>
            <a:endParaRPr lang="de-DE" sz="1600" b="1">
              <a:latin typeface="Arial" charset="0"/>
            </a:endParaRPr>
          </a:p>
        </p:txBody>
      </p:sp>
      <p:grpSp>
        <p:nvGrpSpPr>
          <p:cNvPr id="82" name="Group 212"/>
          <p:cNvGrpSpPr>
            <a:grpSpLocks/>
          </p:cNvGrpSpPr>
          <p:nvPr/>
        </p:nvGrpSpPr>
        <p:grpSpPr bwMode="auto">
          <a:xfrm>
            <a:off x="5173663" y="5273675"/>
            <a:ext cx="1571625" cy="1117600"/>
            <a:chOff x="3365" y="3322"/>
            <a:chExt cx="990" cy="704"/>
          </a:xfrm>
        </p:grpSpPr>
        <p:sp>
          <p:nvSpPr>
            <p:cNvPr id="83" name="Rectangle 213"/>
            <p:cNvSpPr>
              <a:spLocks noChangeArrowheads="1"/>
            </p:cNvSpPr>
            <p:nvPr/>
          </p:nvSpPr>
          <p:spPr bwMode="auto">
            <a:xfrm flipH="1" flipV="1">
              <a:off x="3532" y="3771"/>
              <a:ext cx="662" cy="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4" name="Rectangle 214"/>
            <p:cNvSpPr>
              <a:spLocks noChangeArrowheads="1"/>
            </p:cNvSpPr>
            <p:nvPr/>
          </p:nvSpPr>
          <p:spPr bwMode="auto">
            <a:xfrm flipH="1" flipV="1">
              <a:off x="3532" y="3647"/>
              <a:ext cx="662" cy="4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5" name="Rectangle 215"/>
            <p:cNvSpPr>
              <a:spLocks noChangeArrowheads="1"/>
            </p:cNvSpPr>
            <p:nvPr/>
          </p:nvSpPr>
          <p:spPr bwMode="auto">
            <a:xfrm flipH="1" flipV="1">
              <a:off x="3532" y="3520"/>
              <a:ext cx="662" cy="44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de-DE"/>
            </a:p>
          </p:txBody>
        </p:sp>
        <p:sp>
          <p:nvSpPr>
            <p:cNvPr id="86" name="Rectangle 216"/>
            <p:cNvSpPr>
              <a:spLocks noChangeArrowheads="1"/>
            </p:cNvSpPr>
            <p:nvPr/>
          </p:nvSpPr>
          <p:spPr bwMode="auto">
            <a:xfrm flipH="1" flipV="1">
              <a:off x="3532" y="3396"/>
              <a:ext cx="663" cy="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de-DE"/>
            </a:p>
          </p:txBody>
        </p:sp>
        <p:sp>
          <p:nvSpPr>
            <p:cNvPr id="87" name="Rectangle 217"/>
            <p:cNvSpPr>
              <a:spLocks noChangeArrowheads="1"/>
            </p:cNvSpPr>
            <p:nvPr/>
          </p:nvSpPr>
          <p:spPr bwMode="auto">
            <a:xfrm flipH="1" flipV="1">
              <a:off x="3532" y="3899"/>
              <a:ext cx="662" cy="4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8" name="AutoShape 218"/>
            <p:cNvSpPr>
              <a:spLocks noChangeArrowheads="1"/>
            </p:cNvSpPr>
            <p:nvPr/>
          </p:nvSpPr>
          <p:spPr bwMode="auto">
            <a:xfrm>
              <a:off x="3532" y="3322"/>
              <a:ext cx="704" cy="704"/>
            </a:xfrm>
            <a:prstGeom prst="cube">
              <a:avLst>
                <a:gd name="adj" fmla="val 8495"/>
              </a:avLst>
            </a:prstGeom>
            <a:solidFill>
              <a:srgbClr val="969696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9" name="AutoShape 219"/>
            <p:cNvSpPr>
              <a:spLocks noChangeArrowheads="1"/>
            </p:cNvSpPr>
            <p:nvPr/>
          </p:nvSpPr>
          <p:spPr bwMode="auto">
            <a:xfrm rot="16200000" flipV="1">
              <a:off x="4110" y="3647"/>
              <a:ext cx="166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0" name="AutoShape 220"/>
            <p:cNvSpPr>
              <a:spLocks noChangeArrowheads="1"/>
            </p:cNvSpPr>
            <p:nvPr/>
          </p:nvSpPr>
          <p:spPr bwMode="auto">
            <a:xfrm rot="16200000" flipV="1">
              <a:off x="4110" y="3397"/>
              <a:ext cx="165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de-DE"/>
            </a:p>
          </p:txBody>
        </p:sp>
        <p:sp>
          <p:nvSpPr>
            <p:cNvPr id="91" name="AutoShape 221"/>
            <p:cNvSpPr>
              <a:spLocks noChangeArrowheads="1"/>
            </p:cNvSpPr>
            <p:nvPr/>
          </p:nvSpPr>
          <p:spPr bwMode="auto">
            <a:xfrm rot="5400000" flipH="1" flipV="1">
              <a:off x="3447" y="3775"/>
              <a:ext cx="166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2" name="AutoShape 222"/>
            <p:cNvSpPr>
              <a:spLocks noChangeArrowheads="1"/>
            </p:cNvSpPr>
            <p:nvPr/>
          </p:nvSpPr>
          <p:spPr bwMode="auto">
            <a:xfrm rot="5400000" flipH="1" flipV="1">
              <a:off x="3447" y="3521"/>
              <a:ext cx="166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de-DE"/>
            </a:p>
          </p:txBody>
        </p:sp>
        <p:sp>
          <p:nvSpPr>
            <p:cNvPr id="93" name="Rectangle 223"/>
            <p:cNvSpPr>
              <a:spLocks noChangeArrowheads="1"/>
            </p:cNvSpPr>
            <p:nvPr/>
          </p:nvSpPr>
          <p:spPr bwMode="auto">
            <a:xfrm flipH="1" flipV="1">
              <a:off x="4191" y="3898"/>
              <a:ext cx="164" cy="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4" name="AutoShape 224"/>
            <p:cNvSpPr>
              <a:spLocks noChangeArrowheads="1"/>
            </p:cNvSpPr>
            <p:nvPr/>
          </p:nvSpPr>
          <p:spPr bwMode="auto">
            <a:xfrm>
              <a:off x="3653" y="3334"/>
              <a:ext cx="460" cy="36"/>
            </a:xfrm>
            <a:prstGeom prst="parallelogram">
              <a:avLst>
                <a:gd name="adj" fmla="val 98318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5" name="Rectangle 225"/>
            <p:cNvSpPr>
              <a:spLocks noChangeArrowheads="1"/>
            </p:cNvSpPr>
            <p:nvPr/>
          </p:nvSpPr>
          <p:spPr bwMode="auto">
            <a:xfrm flipH="1" flipV="1">
              <a:off x="3365" y="3394"/>
              <a:ext cx="164" cy="44"/>
            </a:xfrm>
            <a:prstGeom prst="rect">
              <a:avLst/>
            </a:prstGeom>
            <a:solidFill>
              <a:srgbClr val="FF5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1" name="Gruppieren 100"/>
          <p:cNvGrpSpPr/>
          <p:nvPr/>
        </p:nvGrpSpPr>
        <p:grpSpPr>
          <a:xfrm rot="16200000">
            <a:off x="1585874" y="2535140"/>
            <a:ext cx="920435" cy="777218"/>
            <a:chOff x="2143630" y="4699817"/>
            <a:chExt cx="464552" cy="392269"/>
          </a:xfrm>
        </p:grpSpPr>
        <p:sp>
          <p:nvSpPr>
            <p:cNvPr id="102" name="Rechteck 101"/>
            <p:cNvSpPr/>
            <p:nvPr/>
          </p:nvSpPr>
          <p:spPr>
            <a:xfrm>
              <a:off x="2143630" y="4699817"/>
              <a:ext cx="399774" cy="392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 rot="5400000">
              <a:off x="2524299" y="4728727"/>
              <a:ext cx="67170" cy="1005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5400000">
              <a:off x="2524299" y="4958654"/>
              <a:ext cx="67170" cy="100597"/>
            </a:xfrm>
            <a:prstGeom prst="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166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52" y="2584551"/>
            <a:ext cx="1913620" cy="18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735352" y="2589300"/>
            <a:ext cx="1913620" cy="1833906"/>
            <a:chOff x="735352" y="2589300"/>
            <a:chExt cx="1913620" cy="1833906"/>
          </a:xfrm>
        </p:grpSpPr>
        <p:sp>
          <p:nvSpPr>
            <p:cNvPr id="24" name="Rechteck 23"/>
            <p:cNvSpPr/>
            <p:nvPr/>
          </p:nvSpPr>
          <p:spPr>
            <a:xfrm>
              <a:off x="735352" y="2589300"/>
              <a:ext cx="1913620" cy="1833906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852581" y="2903204"/>
              <a:ext cx="1524095" cy="1155603"/>
              <a:chOff x="852581" y="2903204"/>
              <a:chExt cx="1524095" cy="1155603"/>
            </a:xfrm>
          </p:grpSpPr>
          <p:grpSp>
            <p:nvGrpSpPr>
              <p:cNvPr id="25" name="Gruppieren 444"/>
              <p:cNvGrpSpPr/>
              <p:nvPr/>
            </p:nvGrpSpPr>
            <p:grpSpPr>
              <a:xfrm rot="10800000">
                <a:off x="1483126" y="2903204"/>
                <a:ext cx="893550" cy="1155603"/>
                <a:chOff x="2123919" y="2467041"/>
                <a:chExt cx="1027342" cy="1328635"/>
              </a:xfrm>
              <a:effectLst/>
            </p:grpSpPr>
            <p:grpSp>
              <p:nvGrpSpPr>
                <p:cNvPr id="26" name="Gruppieren 159"/>
                <p:cNvGrpSpPr/>
                <p:nvPr/>
              </p:nvGrpSpPr>
              <p:grpSpPr>
                <a:xfrm>
                  <a:off x="2123919" y="3556540"/>
                  <a:ext cx="330944" cy="128485"/>
                  <a:chOff x="2123919" y="3417473"/>
                  <a:chExt cx="330944" cy="128485"/>
                </a:xfrm>
              </p:grpSpPr>
              <p:sp>
                <p:nvSpPr>
                  <p:cNvPr id="40" name="Line 6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2188163" y="3481717"/>
                    <a:ext cx="2667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41" name="Oval 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123919" y="3417473"/>
                    <a:ext cx="128485" cy="1284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7" name="Gruppieren 160"/>
                <p:cNvGrpSpPr/>
                <p:nvPr/>
              </p:nvGrpSpPr>
              <p:grpSpPr>
                <a:xfrm>
                  <a:off x="2123920" y="3055193"/>
                  <a:ext cx="330943" cy="128485"/>
                  <a:chOff x="2123920" y="3055193"/>
                  <a:chExt cx="330943" cy="128485"/>
                </a:xfrm>
              </p:grpSpPr>
              <p:sp>
                <p:nvSpPr>
                  <p:cNvPr id="38" name="Line 10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2188163" y="3119437"/>
                    <a:ext cx="2667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39" name="Oval 12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123920" y="3055193"/>
                    <a:ext cx="128485" cy="1284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8" name="Gruppieren 161"/>
                <p:cNvGrpSpPr/>
                <p:nvPr/>
              </p:nvGrpSpPr>
              <p:grpSpPr>
                <a:xfrm>
                  <a:off x="2123920" y="2528328"/>
                  <a:ext cx="330943" cy="128485"/>
                  <a:chOff x="2123920" y="2653105"/>
                  <a:chExt cx="330943" cy="128485"/>
                </a:xfrm>
              </p:grpSpPr>
              <p:sp>
                <p:nvSpPr>
                  <p:cNvPr id="36" name="Line 14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2188163" y="2717349"/>
                    <a:ext cx="2667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37" name="Oval 16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123920" y="2653105"/>
                    <a:ext cx="128485" cy="1284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9" name="Gruppieren 162"/>
                <p:cNvGrpSpPr/>
                <p:nvPr/>
              </p:nvGrpSpPr>
              <p:grpSpPr>
                <a:xfrm>
                  <a:off x="2315377" y="2467041"/>
                  <a:ext cx="835884" cy="1328635"/>
                  <a:chOff x="1838329" y="2799518"/>
                  <a:chExt cx="471464" cy="749388"/>
                </a:xfrm>
                <a:effectLst/>
              </p:grpSpPr>
              <p:grpSp>
                <p:nvGrpSpPr>
                  <p:cNvPr id="30" name="Gruppieren 163"/>
                  <p:cNvGrpSpPr/>
                  <p:nvPr/>
                </p:nvGrpSpPr>
                <p:grpSpPr>
                  <a:xfrm>
                    <a:off x="1838329" y="2799518"/>
                    <a:ext cx="367284" cy="749388"/>
                    <a:chOff x="1081896" y="2593364"/>
                    <a:chExt cx="569356" cy="1161685"/>
                  </a:xfrm>
                </p:grpSpPr>
                <p:sp>
                  <p:nvSpPr>
                    <p:cNvPr id="34" name="Zylinder 33"/>
                    <p:cNvSpPr/>
                    <p:nvPr/>
                  </p:nvSpPr>
                  <p:spPr>
                    <a:xfrm rot="5400000">
                      <a:off x="781638" y="2893622"/>
                      <a:ext cx="1161682" cy="561165"/>
                    </a:xfrm>
                    <a:prstGeom prst="can">
                      <a:avLst>
                        <a:gd name="adj" fmla="val 66500"/>
                      </a:avLst>
                    </a:prstGeom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0" scaled="0"/>
                      <a:tileRect/>
                    </a:gra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" name="Ellipse 34"/>
                    <p:cNvSpPr/>
                    <p:nvPr/>
                  </p:nvSpPr>
                  <p:spPr>
                    <a:xfrm>
                      <a:off x="1372152" y="2593367"/>
                      <a:ext cx="279100" cy="116168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1" name="Gruppieren 164"/>
                  <p:cNvGrpSpPr/>
                  <p:nvPr/>
                </p:nvGrpSpPr>
                <p:grpSpPr>
                  <a:xfrm>
                    <a:off x="2090870" y="3124211"/>
                    <a:ext cx="218923" cy="99983"/>
                    <a:chOff x="1334689" y="3040246"/>
                    <a:chExt cx="586655" cy="267926"/>
                  </a:xfrm>
                </p:grpSpPr>
                <p:sp>
                  <p:nvSpPr>
                    <p:cNvPr id="32" name="Zylinder 31"/>
                    <p:cNvSpPr/>
                    <p:nvPr/>
                  </p:nvSpPr>
                  <p:spPr>
                    <a:xfrm rot="5400000">
                      <a:off x="1494055" y="2880883"/>
                      <a:ext cx="267923" cy="586655"/>
                    </a:xfrm>
                    <a:prstGeom prst="can">
                      <a:avLst>
                        <a:gd name="adj" fmla="val 46947"/>
                      </a:avLst>
                    </a:prstGeom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0" scaled="0"/>
                      <a:tileRect/>
                    </a:gra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" name="Ellipse 32"/>
                    <p:cNvSpPr/>
                    <p:nvPr/>
                  </p:nvSpPr>
                  <p:spPr>
                    <a:xfrm>
                      <a:off x="1793287" y="3040246"/>
                      <a:ext cx="125140" cy="267923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sp>
            <p:nvSpPr>
              <p:cNvPr id="68" name="Nach unten gekrümmter Pfeil 67"/>
              <p:cNvSpPr/>
              <p:nvPr/>
            </p:nvSpPr>
            <p:spPr>
              <a:xfrm>
                <a:off x="1331434" y="3168761"/>
                <a:ext cx="539725" cy="445312"/>
              </a:xfrm>
              <a:prstGeom prst="curvedDownArrow">
                <a:avLst>
                  <a:gd name="adj1" fmla="val 18262"/>
                  <a:gd name="adj2" fmla="val 50000"/>
                  <a:gd name="adj3" fmla="val 25000"/>
                </a:avLst>
              </a:prstGeom>
              <a:solidFill>
                <a:srgbClr val="0099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Würfel 63"/>
              <p:cNvSpPr/>
              <p:nvPr/>
            </p:nvSpPr>
            <p:spPr>
              <a:xfrm flipH="1">
                <a:off x="1306450" y="2991864"/>
                <a:ext cx="277818" cy="802742"/>
              </a:xfrm>
              <a:prstGeom prst="cube">
                <a:avLst>
                  <a:gd name="adj" fmla="val 59742"/>
                </a:avLst>
              </a:prstGeom>
              <a:gradFill flip="none"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13500000" scaled="0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Zylinder 65"/>
              <p:cNvSpPr/>
              <p:nvPr/>
            </p:nvSpPr>
            <p:spPr>
              <a:xfrm rot="16200000">
                <a:off x="1146420" y="3080018"/>
                <a:ext cx="154178" cy="337593"/>
              </a:xfrm>
              <a:prstGeom prst="can">
                <a:avLst>
                  <a:gd name="adj" fmla="val 46947"/>
                </a:avLst>
              </a:pr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Nach unten gekrümmter Pfeil 66"/>
              <p:cNvSpPr/>
              <p:nvPr/>
            </p:nvSpPr>
            <p:spPr>
              <a:xfrm>
                <a:off x="852581" y="2946105"/>
                <a:ext cx="539725" cy="445312"/>
              </a:xfrm>
              <a:prstGeom prst="curvedDownArrow">
                <a:avLst>
                  <a:gd name="adj1" fmla="val 18262"/>
                  <a:gd name="adj2" fmla="val 50000"/>
                  <a:gd name="adj3" fmla="val 25000"/>
                </a:avLst>
              </a:prstGeom>
              <a:gradFill flip="none" rotWithShape="1">
                <a:gsLst>
                  <a:gs pos="0">
                    <a:srgbClr val="0000D0"/>
                  </a:gs>
                  <a:gs pos="30000">
                    <a:srgbClr val="B805F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377" y="2584551"/>
            <a:ext cx="1913620" cy="18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echteck 43"/>
          <p:cNvSpPr/>
          <p:nvPr/>
        </p:nvSpPr>
        <p:spPr>
          <a:xfrm>
            <a:off x="3221377" y="2589300"/>
            <a:ext cx="1913620" cy="1833906"/>
          </a:xfrm>
          <a:prstGeom prst="rect">
            <a:avLst/>
          </a:prstGeom>
          <a:solidFill>
            <a:srgbClr val="F2F2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6"/>
          <p:cNvSpPr>
            <a:spLocks noChangeShapeType="1"/>
          </p:cNvSpPr>
          <p:nvPr/>
        </p:nvSpPr>
        <p:spPr bwMode="auto">
          <a:xfrm>
            <a:off x="4180923" y="3055320"/>
            <a:ext cx="57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2" name="Oval 8"/>
          <p:cNvSpPr>
            <a:spLocks noChangeArrowheads="1"/>
          </p:cNvSpPr>
          <p:nvPr/>
        </p:nvSpPr>
        <p:spPr bwMode="auto">
          <a:xfrm>
            <a:off x="4772852" y="2999445"/>
            <a:ext cx="111752" cy="111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4180923" y="3491375"/>
            <a:ext cx="57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4772851" y="3435500"/>
            <a:ext cx="111752" cy="111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4180923" y="3949625"/>
            <a:ext cx="57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8" name="Oval 16"/>
          <p:cNvSpPr>
            <a:spLocks noChangeArrowheads="1"/>
          </p:cNvSpPr>
          <p:nvPr/>
        </p:nvSpPr>
        <p:spPr bwMode="auto">
          <a:xfrm>
            <a:off x="4772851" y="3893750"/>
            <a:ext cx="111752" cy="111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grpSp>
        <p:nvGrpSpPr>
          <p:cNvPr id="53" name="Gruppieren 162"/>
          <p:cNvGrpSpPr/>
          <p:nvPr/>
        </p:nvGrpSpPr>
        <p:grpSpPr>
          <a:xfrm rot="10800000">
            <a:off x="3753997" y="2903204"/>
            <a:ext cx="727026" cy="1155603"/>
            <a:chOff x="1838329" y="2799518"/>
            <a:chExt cx="471464" cy="749388"/>
          </a:xfrm>
          <a:effectLst/>
        </p:grpSpPr>
        <p:grpSp>
          <p:nvGrpSpPr>
            <p:cNvPr id="54" name="Gruppieren 163"/>
            <p:cNvGrpSpPr/>
            <p:nvPr/>
          </p:nvGrpSpPr>
          <p:grpSpPr>
            <a:xfrm>
              <a:off x="1838329" y="2799518"/>
              <a:ext cx="367284" cy="749388"/>
              <a:chOff x="1081896" y="2593364"/>
              <a:chExt cx="569356" cy="1161685"/>
            </a:xfrm>
          </p:grpSpPr>
          <p:sp>
            <p:nvSpPr>
              <p:cNvPr id="58" name="Zylinder 57"/>
              <p:cNvSpPr/>
              <p:nvPr/>
            </p:nvSpPr>
            <p:spPr>
              <a:xfrm rot="5400000">
                <a:off x="781638" y="2893622"/>
                <a:ext cx="1161682" cy="561165"/>
              </a:xfrm>
              <a:prstGeom prst="can">
                <a:avLst>
                  <a:gd name="adj" fmla="val 66500"/>
                </a:avLst>
              </a:pr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1372152" y="2593367"/>
                <a:ext cx="279100" cy="1161682"/>
              </a:xfrm>
              <a:prstGeom prst="ellipse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uppieren 164"/>
            <p:cNvGrpSpPr/>
            <p:nvPr/>
          </p:nvGrpSpPr>
          <p:grpSpPr>
            <a:xfrm>
              <a:off x="2090870" y="3124211"/>
              <a:ext cx="218923" cy="99983"/>
              <a:chOff x="1334689" y="3040246"/>
              <a:chExt cx="586655" cy="267926"/>
            </a:xfrm>
          </p:grpSpPr>
          <p:sp>
            <p:nvSpPr>
              <p:cNvPr id="56" name="Zylinder 55"/>
              <p:cNvSpPr/>
              <p:nvPr/>
            </p:nvSpPr>
            <p:spPr>
              <a:xfrm rot="5400000">
                <a:off x="1494055" y="2880883"/>
                <a:ext cx="267923" cy="586655"/>
              </a:xfrm>
              <a:prstGeom prst="can">
                <a:avLst>
                  <a:gd name="adj" fmla="val 46947"/>
                </a:avLst>
              </a:pr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793287" y="3040246"/>
                <a:ext cx="125140" cy="267923"/>
              </a:xfrm>
              <a:prstGeom prst="ellipse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" name="Raute 4"/>
          <p:cNvSpPr/>
          <p:nvPr/>
        </p:nvSpPr>
        <p:spPr>
          <a:xfrm>
            <a:off x="4527550" y="2769599"/>
            <a:ext cx="210323" cy="1443552"/>
          </a:xfrm>
          <a:prstGeom prst="diamond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27" y="2584551"/>
            <a:ext cx="1913620" cy="18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Rechteck 79"/>
          <p:cNvSpPr/>
          <p:nvPr/>
        </p:nvSpPr>
        <p:spPr>
          <a:xfrm>
            <a:off x="5678827" y="2589300"/>
            <a:ext cx="1913620" cy="1833906"/>
          </a:xfrm>
          <a:prstGeom prst="rect">
            <a:avLst/>
          </a:prstGeom>
          <a:solidFill>
            <a:srgbClr val="F2F2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6"/>
          <p:cNvSpPr>
            <a:spLocks noChangeShapeType="1"/>
          </p:cNvSpPr>
          <p:nvPr/>
        </p:nvSpPr>
        <p:spPr bwMode="auto">
          <a:xfrm>
            <a:off x="6638373" y="3055320"/>
            <a:ext cx="57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2" name="Oval 8"/>
          <p:cNvSpPr>
            <a:spLocks noChangeArrowheads="1"/>
          </p:cNvSpPr>
          <p:nvPr/>
        </p:nvSpPr>
        <p:spPr bwMode="auto">
          <a:xfrm>
            <a:off x="7230302" y="2999445"/>
            <a:ext cx="111752" cy="111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>
            <a:off x="6638373" y="3491375"/>
            <a:ext cx="57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7230301" y="3435500"/>
            <a:ext cx="111752" cy="111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5" name="Line 14"/>
          <p:cNvSpPr>
            <a:spLocks noChangeShapeType="1"/>
          </p:cNvSpPr>
          <p:nvPr/>
        </p:nvSpPr>
        <p:spPr bwMode="auto">
          <a:xfrm>
            <a:off x="6638373" y="3949625"/>
            <a:ext cx="57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6" name="Oval 16"/>
          <p:cNvSpPr>
            <a:spLocks noChangeArrowheads="1"/>
          </p:cNvSpPr>
          <p:nvPr/>
        </p:nvSpPr>
        <p:spPr bwMode="auto">
          <a:xfrm>
            <a:off x="7230301" y="3893750"/>
            <a:ext cx="111752" cy="1117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grpSp>
        <p:nvGrpSpPr>
          <p:cNvPr id="87" name="Gruppieren 162"/>
          <p:cNvGrpSpPr/>
          <p:nvPr/>
        </p:nvGrpSpPr>
        <p:grpSpPr>
          <a:xfrm rot="10800000">
            <a:off x="6211447" y="2903204"/>
            <a:ext cx="727026" cy="1155603"/>
            <a:chOff x="1838329" y="2799518"/>
            <a:chExt cx="471464" cy="749388"/>
          </a:xfrm>
          <a:effectLst/>
        </p:grpSpPr>
        <p:grpSp>
          <p:nvGrpSpPr>
            <p:cNvPr id="88" name="Gruppieren 163"/>
            <p:cNvGrpSpPr/>
            <p:nvPr/>
          </p:nvGrpSpPr>
          <p:grpSpPr>
            <a:xfrm>
              <a:off x="1838329" y="2799518"/>
              <a:ext cx="367284" cy="749388"/>
              <a:chOff x="1081896" y="2593364"/>
              <a:chExt cx="569356" cy="1161685"/>
            </a:xfrm>
          </p:grpSpPr>
          <p:sp>
            <p:nvSpPr>
              <p:cNvPr id="92" name="Zylinder 91"/>
              <p:cNvSpPr/>
              <p:nvPr/>
            </p:nvSpPr>
            <p:spPr>
              <a:xfrm rot="5400000">
                <a:off x="781638" y="2893622"/>
                <a:ext cx="1161682" cy="561165"/>
              </a:xfrm>
              <a:prstGeom prst="can">
                <a:avLst>
                  <a:gd name="adj" fmla="val 66500"/>
                </a:avLst>
              </a:pr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Ellipse 92"/>
              <p:cNvSpPr/>
              <p:nvPr/>
            </p:nvSpPr>
            <p:spPr>
              <a:xfrm>
                <a:off x="1372152" y="2593367"/>
                <a:ext cx="279100" cy="1161682"/>
              </a:xfrm>
              <a:prstGeom prst="ellipse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9" name="Gruppieren 164"/>
            <p:cNvGrpSpPr/>
            <p:nvPr/>
          </p:nvGrpSpPr>
          <p:grpSpPr>
            <a:xfrm>
              <a:off x="2090870" y="3124211"/>
              <a:ext cx="218923" cy="99983"/>
              <a:chOff x="1334689" y="3040246"/>
              <a:chExt cx="586655" cy="267926"/>
            </a:xfrm>
          </p:grpSpPr>
          <p:sp>
            <p:nvSpPr>
              <p:cNvPr id="90" name="Zylinder 89"/>
              <p:cNvSpPr/>
              <p:nvPr/>
            </p:nvSpPr>
            <p:spPr>
              <a:xfrm rot="5400000">
                <a:off x="1494055" y="2880883"/>
                <a:ext cx="267923" cy="586655"/>
              </a:xfrm>
              <a:prstGeom prst="can">
                <a:avLst>
                  <a:gd name="adj" fmla="val 46947"/>
                </a:avLst>
              </a:prstGeom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1793287" y="3040246"/>
                <a:ext cx="125140" cy="267923"/>
              </a:xfrm>
              <a:prstGeom prst="ellipse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" name="Rechteck 5"/>
          <p:cNvSpPr/>
          <p:nvPr/>
        </p:nvSpPr>
        <p:spPr>
          <a:xfrm>
            <a:off x="7000875" y="2769599"/>
            <a:ext cx="180000" cy="1443552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Nach unten gekrümmter Pfeil 61"/>
          <p:cNvSpPr/>
          <p:nvPr/>
        </p:nvSpPr>
        <p:spPr>
          <a:xfrm>
            <a:off x="3549688" y="3167085"/>
            <a:ext cx="539725" cy="445312"/>
          </a:xfrm>
          <a:prstGeom prst="curvedDownArrow">
            <a:avLst>
              <a:gd name="adj1" fmla="val 18262"/>
              <a:gd name="adj2" fmla="val 50000"/>
              <a:gd name="adj3" fmla="val 25000"/>
            </a:avLst>
          </a:prstGeom>
          <a:gradFill flip="none" rotWithShape="1">
            <a:gsLst>
              <a:gs pos="0">
                <a:srgbClr val="0000D0"/>
              </a:gs>
              <a:gs pos="30000">
                <a:srgbClr val="B805F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Nach unten gekrümmter Pfeil 62"/>
          <p:cNvSpPr/>
          <p:nvPr/>
        </p:nvSpPr>
        <p:spPr>
          <a:xfrm>
            <a:off x="6009315" y="3167085"/>
            <a:ext cx="539725" cy="445312"/>
          </a:xfrm>
          <a:prstGeom prst="curvedDownArrow">
            <a:avLst>
              <a:gd name="adj1" fmla="val 18262"/>
              <a:gd name="adj2" fmla="val 50000"/>
              <a:gd name="adj3" fmla="val 25000"/>
            </a:avLst>
          </a:prstGeom>
          <a:gradFill flip="none" rotWithShape="1">
            <a:gsLst>
              <a:gs pos="0">
                <a:srgbClr val="0000D0"/>
              </a:gs>
              <a:gs pos="30000">
                <a:srgbClr val="B805F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52" y="4658050"/>
            <a:ext cx="1913620" cy="18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hteck 69"/>
          <p:cNvSpPr/>
          <p:nvPr/>
        </p:nvSpPr>
        <p:spPr>
          <a:xfrm>
            <a:off x="735352" y="4662799"/>
            <a:ext cx="1913620" cy="1833906"/>
          </a:xfrm>
          <a:prstGeom prst="rect">
            <a:avLst/>
          </a:prstGeom>
          <a:solidFill>
            <a:srgbClr val="F2F2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1223509" y="5072943"/>
            <a:ext cx="1153164" cy="1006057"/>
            <a:chOff x="1223509" y="5072943"/>
            <a:chExt cx="1153164" cy="1006057"/>
          </a:xfrm>
        </p:grpSpPr>
        <p:grpSp>
          <p:nvGrpSpPr>
            <p:cNvPr id="73" name="Gruppieren 444"/>
            <p:cNvGrpSpPr/>
            <p:nvPr/>
          </p:nvGrpSpPr>
          <p:grpSpPr>
            <a:xfrm rot="10800000">
              <a:off x="1692161" y="5072943"/>
              <a:ext cx="684512" cy="1006057"/>
              <a:chOff x="2123919" y="2528328"/>
              <a:chExt cx="787003" cy="1156697"/>
            </a:xfrm>
            <a:effectLst/>
          </p:grpSpPr>
          <p:grpSp>
            <p:nvGrpSpPr>
              <p:cNvPr id="97" name="Gruppieren 159"/>
              <p:cNvGrpSpPr/>
              <p:nvPr/>
            </p:nvGrpSpPr>
            <p:grpSpPr>
              <a:xfrm>
                <a:off x="2123919" y="3556540"/>
                <a:ext cx="768607" cy="128485"/>
                <a:chOff x="2123919" y="3417473"/>
                <a:chExt cx="768607" cy="128485"/>
              </a:xfrm>
            </p:grpSpPr>
            <p:sp>
              <p:nvSpPr>
                <p:cNvPr id="111" name="Line 6"/>
                <p:cNvSpPr>
                  <a:spLocks noChangeShapeType="1"/>
                </p:cNvSpPr>
                <p:nvPr/>
              </p:nvSpPr>
              <p:spPr bwMode="auto">
                <a:xfrm rot="10800000">
                  <a:off x="2188162" y="3481717"/>
                  <a:ext cx="7043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12" name="Oval 8"/>
                <p:cNvSpPr>
                  <a:spLocks noChangeArrowheads="1"/>
                </p:cNvSpPr>
                <p:nvPr/>
              </p:nvSpPr>
              <p:spPr bwMode="auto">
                <a:xfrm rot="10800000">
                  <a:off x="2123919" y="3417473"/>
                  <a:ext cx="128485" cy="1284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8" name="Gruppieren 160"/>
              <p:cNvGrpSpPr/>
              <p:nvPr/>
            </p:nvGrpSpPr>
            <p:grpSpPr>
              <a:xfrm>
                <a:off x="2123920" y="3055193"/>
                <a:ext cx="416956" cy="128485"/>
                <a:chOff x="2123920" y="3055193"/>
                <a:chExt cx="416956" cy="128485"/>
              </a:xfrm>
            </p:grpSpPr>
            <p:sp>
              <p:nvSpPr>
                <p:cNvPr id="109" name="Line 10"/>
                <p:cNvSpPr>
                  <a:spLocks noChangeShapeType="1"/>
                </p:cNvSpPr>
                <p:nvPr/>
              </p:nvSpPr>
              <p:spPr bwMode="auto">
                <a:xfrm rot="10800000">
                  <a:off x="2188163" y="3119437"/>
                  <a:ext cx="3527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10" name="Oval 12"/>
                <p:cNvSpPr>
                  <a:spLocks noChangeArrowheads="1"/>
                </p:cNvSpPr>
                <p:nvPr/>
              </p:nvSpPr>
              <p:spPr bwMode="auto">
                <a:xfrm rot="10800000">
                  <a:off x="2123920" y="3055193"/>
                  <a:ext cx="128485" cy="1284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9" name="Gruppieren 161"/>
              <p:cNvGrpSpPr/>
              <p:nvPr/>
            </p:nvGrpSpPr>
            <p:grpSpPr>
              <a:xfrm>
                <a:off x="2123920" y="2528328"/>
                <a:ext cx="787002" cy="128485"/>
                <a:chOff x="2123920" y="2653105"/>
                <a:chExt cx="787002" cy="128485"/>
              </a:xfrm>
            </p:grpSpPr>
            <p:sp>
              <p:nvSpPr>
                <p:cNvPr id="107" name="Line 14"/>
                <p:cNvSpPr>
                  <a:spLocks noChangeShapeType="1"/>
                </p:cNvSpPr>
                <p:nvPr/>
              </p:nvSpPr>
              <p:spPr bwMode="auto">
                <a:xfrm rot="10800000">
                  <a:off x="2188162" y="2717349"/>
                  <a:ext cx="7227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08" name="Oval 16"/>
                <p:cNvSpPr>
                  <a:spLocks noChangeArrowheads="1"/>
                </p:cNvSpPr>
                <p:nvPr/>
              </p:nvSpPr>
              <p:spPr bwMode="auto">
                <a:xfrm rot="10800000">
                  <a:off x="2123920" y="2653105"/>
                  <a:ext cx="128485" cy="1284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" name="Ellipse 3"/>
            <p:cNvSpPr/>
            <p:nvPr/>
          </p:nvSpPr>
          <p:spPr>
            <a:xfrm>
              <a:off x="1223509" y="5113579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1364332" y="5334000"/>
              <a:ext cx="632754" cy="471796"/>
              <a:chOff x="1422343" y="5464403"/>
              <a:chExt cx="323850" cy="241470"/>
            </a:xfrm>
          </p:grpSpPr>
          <p:sp>
            <p:nvSpPr>
              <p:cNvPr id="113" name="Freeform 43"/>
              <p:cNvSpPr>
                <a:spLocks/>
              </p:cNvSpPr>
              <p:nvPr/>
            </p:nvSpPr>
            <p:spPr bwMode="auto">
              <a:xfrm>
                <a:off x="1584268" y="5464403"/>
                <a:ext cx="161925" cy="121616"/>
              </a:xfrm>
              <a:custGeom>
                <a:avLst/>
                <a:gdLst>
                  <a:gd name="T0" fmla="*/ 0 w 102"/>
                  <a:gd name="T1" fmla="*/ 138 h 138"/>
                  <a:gd name="T2" fmla="*/ 48 w 102"/>
                  <a:gd name="T3" fmla="*/ 0 h 138"/>
                  <a:gd name="T4" fmla="*/ 102 w 102"/>
                  <a:gd name="T5" fmla="*/ 138 h 138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38"/>
                  <a:gd name="T11" fmla="*/ 102 w 10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38">
                    <a:moveTo>
                      <a:pt x="0" y="138"/>
                    </a:moveTo>
                    <a:cubicBezTo>
                      <a:pt x="15" y="69"/>
                      <a:pt x="31" y="0"/>
                      <a:pt x="48" y="0"/>
                    </a:cubicBezTo>
                    <a:cubicBezTo>
                      <a:pt x="65" y="0"/>
                      <a:pt x="83" y="69"/>
                      <a:pt x="102" y="13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" name="Freeform 47"/>
              <p:cNvSpPr>
                <a:spLocks/>
              </p:cNvSpPr>
              <p:nvPr/>
            </p:nvSpPr>
            <p:spPr bwMode="auto">
              <a:xfrm rot="10800000">
                <a:off x="1422343" y="5584257"/>
                <a:ext cx="161925" cy="121616"/>
              </a:xfrm>
              <a:custGeom>
                <a:avLst/>
                <a:gdLst>
                  <a:gd name="T0" fmla="*/ 0 w 102"/>
                  <a:gd name="T1" fmla="*/ 138 h 138"/>
                  <a:gd name="T2" fmla="*/ 48 w 102"/>
                  <a:gd name="T3" fmla="*/ 0 h 138"/>
                  <a:gd name="T4" fmla="*/ 102 w 102"/>
                  <a:gd name="T5" fmla="*/ 138 h 138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38"/>
                  <a:gd name="T11" fmla="*/ 102 w 10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38">
                    <a:moveTo>
                      <a:pt x="0" y="138"/>
                    </a:moveTo>
                    <a:cubicBezTo>
                      <a:pt x="15" y="69"/>
                      <a:pt x="31" y="0"/>
                      <a:pt x="48" y="0"/>
                    </a:cubicBezTo>
                    <a:cubicBezTo>
                      <a:pt x="65" y="0"/>
                      <a:pt x="83" y="69"/>
                      <a:pt x="102" y="13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69" y="4658050"/>
            <a:ext cx="1568759" cy="154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Rechteck 93"/>
          <p:cNvSpPr/>
          <p:nvPr/>
        </p:nvSpPr>
        <p:spPr>
          <a:xfrm>
            <a:off x="3259969" y="4653826"/>
            <a:ext cx="1568757" cy="1551494"/>
          </a:xfrm>
          <a:prstGeom prst="rect">
            <a:avLst/>
          </a:prstGeom>
          <a:solidFill>
            <a:srgbClr val="F2F2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uppieren 444"/>
          <p:cNvGrpSpPr/>
          <p:nvPr/>
        </p:nvGrpSpPr>
        <p:grpSpPr>
          <a:xfrm rot="10800000">
            <a:off x="4083473" y="5072944"/>
            <a:ext cx="485292" cy="713258"/>
            <a:chOff x="2191888" y="2528328"/>
            <a:chExt cx="787003" cy="1156697"/>
          </a:xfrm>
          <a:effectLst/>
        </p:grpSpPr>
        <p:grpSp>
          <p:nvGrpSpPr>
            <p:cNvPr id="104" name="Gruppieren 159"/>
            <p:cNvGrpSpPr/>
            <p:nvPr/>
          </p:nvGrpSpPr>
          <p:grpSpPr>
            <a:xfrm>
              <a:off x="2191888" y="3556540"/>
              <a:ext cx="768602" cy="128485"/>
              <a:chOff x="2191888" y="3417473"/>
              <a:chExt cx="768602" cy="128485"/>
            </a:xfrm>
          </p:grpSpPr>
          <p:sp>
            <p:nvSpPr>
              <p:cNvPr id="119" name="Line 6"/>
              <p:cNvSpPr>
                <a:spLocks noChangeShapeType="1"/>
              </p:cNvSpPr>
              <p:nvPr/>
            </p:nvSpPr>
            <p:spPr bwMode="auto">
              <a:xfrm rot="10800000">
                <a:off x="2256130" y="3481717"/>
                <a:ext cx="7043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0" name="Oval 8"/>
              <p:cNvSpPr>
                <a:spLocks noChangeArrowheads="1"/>
              </p:cNvSpPr>
              <p:nvPr/>
            </p:nvSpPr>
            <p:spPr bwMode="auto">
              <a:xfrm rot="10800000">
                <a:off x="2191888" y="3417473"/>
                <a:ext cx="128486" cy="1284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5" name="Gruppieren 160"/>
            <p:cNvGrpSpPr/>
            <p:nvPr/>
          </p:nvGrpSpPr>
          <p:grpSpPr>
            <a:xfrm>
              <a:off x="2191889" y="3055193"/>
              <a:ext cx="416955" cy="128485"/>
              <a:chOff x="2191889" y="3055193"/>
              <a:chExt cx="416955" cy="128485"/>
            </a:xfrm>
          </p:grpSpPr>
          <p:sp>
            <p:nvSpPr>
              <p:cNvPr id="116" name="Line 10"/>
              <p:cNvSpPr>
                <a:spLocks noChangeShapeType="1"/>
              </p:cNvSpPr>
              <p:nvPr/>
            </p:nvSpPr>
            <p:spPr bwMode="auto">
              <a:xfrm rot="10800000">
                <a:off x="2256131" y="3119437"/>
                <a:ext cx="352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 rot="10800000">
                <a:off x="2191889" y="3055193"/>
                <a:ext cx="128486" cy="1284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6" name="Gruppieren 161"/>
            <p:cNvGrpSpPr/>
            <p:nvPr/>
          </p:nvGrpSpPr>
          <p:grpSpPr>
            <a:xfrm>
              <a:off x="2191889" y="2528328"/>
              <a:ext cx="787002" cy="128485"/>
              <a:chOff x="2191889" y="2653105"/>
              <a:chExt cx="787002" cy="128485"/>
            </a:xfrm>
          </p:grpSpPr>
          <p:sp>
            <p:nvSpPr>
              <p:cNvPr id="114" name="Line 14"/>
              <p:cNvSpPr>
                <a:spLocks noChangeShapeType="1"/>
              </p:cNvSpPr>
              <p:nvPr/>
            </p:nvSpPr>
            <p:spPr bwMode="auto">
              <a:xfrm rot="10800000">
                <a:off x="2256131" y="2717349"/>
                <a:ext cx="7227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5" name="Oval 16"/>
              <p:cNvSpPr>
                <a:spLocks noChangeArrowheads="1"/>
              </p:cNvSpPr>
              <p:nvPr/>
            </p:nvSpPr>
            <p:spPr bwMode="auto">
              <a:xfrm rot="10800000">
                <a:off x="2191889" y="2653105"/>
                <a:ext cx="128485" cy="1284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00" name="Ellipse 99"/>
          <p:cNvSpPr/>
          <p:nvPr/>
        </p:nvSpPr>
        <p:spPr>
          <a:xfrm>
            <a:off x="3747414" y="5101753"/>
            <a:ext cx="648274" cy="6482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3847252" y="5258024"/>
            <a:ext cx="448598" cy="334486"/>
            <a:chOff x="1422343" y="5464403"/>
            <a:chExt cx="323850" cy="241470"/>
          </a:xfrm>
        </p:grpSpPr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1584268" y="5464403"/>
              <a:ext cx="161925" cy="121616"/>
            </a:xfrm>
            <a:custGeom>
              <a:avLst/>
              <a:gdLst>
                <a:gd name="T0" fmla="*/ 0 w 102"/>
                <a:gd name="T1" fmla="*/ 138 h 138"/>
                <a:gd name="T2" fmla="*/ 48 w 102"/>
                <a:gd name="T3" fmla="*/ 0 h 138"/>
                <a:gd name="T4" fmla="*/ 102 w 102"/>
                <a:gd name="T5" fmla="*/ 138 h 138"/>
                <a:gd name="T6" fmla="*/ 0 60000 65536"/>
                <a:gd name="T7" fmla="*/ 0 60000 65536"/>
                <a:gd name="T8" fmla="*/ 0 60000 65536"/>
                <a:gd name="T9" fmla="*/ 0 w 102"/>
                <a:gd name="T10" fmla="*/ 0 h 138"/>
                <a:gd name="T11" fmla="*/ 102 w 102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138">
                  <a:moveTo>
                    <a:pt x="0" y="138"/>
                  </a:moveTo>
                  <a:cubicBezTo>
                    <a:pt x="15" y="69"/>
                    <a:pt x="31" y="0"/>
                    <a:pt x="48" y="0"/>
                  </a:cubicBezTo>
                  <a:cubicBezTo>
                    <a:pt x="65" y="0"/>
                    <a:pt x="83" y="69"/>
                    <a:pt x="102" y="13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 rot="10800000">
              <a:off x="1422343" y="5584257"/>
              <a:ext cx="161925" cy="121616"/>
            </a:xfrm>
            <a:custGeom>
              <a:avLst/>
              <a:gdLst>
                <a:gd name="T0" fmla="*/ 0 w 102"/>
                <a:gd name="T1" fmla="*/ 138 h 138"/>
                <a:gd name="T2" fmla="*/ 48 w 102"/>
                <a:gd name="T3" fmla="*/ 0 h 138"/>
                <a:gd name="T4" fmla="*/ 102 w 102"/>
                <a:gd name="T5" fmla="*/ 138 h 138"/>
                <a:gd name="T6" fmla="*/ 0 60000 65536"/>
                <a:gd name="T7" fmla="*/ 0 60000 65536"/>
                <a:gd name="T8" fmla="*/ 0 60000 65536"/>
                <a:gd name="T9" fmla="*/ 0 w 102"/>
                <a:gd name="T10" fmla="*/ 0 h 138"/>
                <a:gd name="T11" fmla="*/ 102 w 102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138">
                  <a:moveTo>
                    <a:pt x="0" y="138"/>
                  </a:moveTo>
                  <a:cubicBezTo>
                    <a:pt x="15" y="69"/>
                    <a:pt x="31" y="0"/>
                    <a:pt x="48" y="0"/>
                  </a:cubicBezTo>
                  <a:cubicBezTo>
                    <a:pt x="65" y="0"/>
                    <a:pt x="83" y="69"/>
                    <a:pt x="102" y="13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57" y="4658050"/>
            <a:ext cx="1568759" cy="154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Rechteck 121"/>
          <p:cNvSpPr/>
          <p:nvPr/>
        </p:nvSpPr>
        <p:spPr>
          <a:xfrm>
            <a:off x="5851257" y="4653826"/>
            <a:ext cx="1568757" cy="1551494"/>
          </a:xfrm>
          <a:prstGeom prst="rect">
            <a:avLst/>
          </a:prstGeom>
          <a:solidFill>
            <a:srgbClr val="F2F2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7" name="Gruppieren 444"/>
          <p:cNvGrpSpPr/>
          <p:nvPr/>
        </p:nvGrpSpPr>
        <p:grpSpPr>
          <a:xfrm rot="10800000">
            <a:off x="6352868" y="4931795"/>
            <a:ext cx="746168" cy="964998"/>
            <a:chOff x="2123919" y="2467041"/>
            <a:chExt cx="1027342" cy="1328635"/>
          </a:xfrm>
          <a:effectLst/>
        </p:grpSpPr>
        <p:grpSp>
          <p:nvGrpSpPr>
            <p:cNvPr id="138" name="Gruppieren 159"/>
            <p:cNvGrpSpPr/>
            <p:nvPr/>
          </p:nvGrpSpPr>
          <p:grpSpPr>
            <a:xfrm>
              <a:off x="2123919" y="3556540"/>
              <a:ext cx="330944" cy="128485"/>
              <a:chOff x="2123919" y="3417473"/>
              <a:chExt cx="330944" cy="128485"/>
            </a:xfrm>
          </p:grpSpPr>
          <p:sp>
            <p:nvSpPr>
              <p:cNvPr id="152" name="Line 6"/>
              <p:cNvSpPr>
                <a:spLocks noChangeShapeType="1"/>
              </p:cNvSpPr>
              <p:nvPr/>
            </p:nvSpPr>
            <p:spPr bwMode="auto">
              <a:xfrm rot="10800000">
                <a:off x="2188163" y="3481717"/>
                <a:ext cx="2667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3" name="Oval 8"/>
              <p:cNvSpPr>
                <a:spLocks noChangeArrowheads="1"/>
              </p:cNvSpPr>
              <p:nvPr/>
            </p:nvSpPr>
            <p:spPr bwMode="auto">
              <a:xfrm rot="10800000">
                <a:off x="2123919" y="3417473"/>
                <a:ext cx="128485" cy="1284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9" name="Gruppieren 160"/>
            <p:cNvGrpSpPr/>
            <p:nvPr/>
          </p:nvGrpSpPr>
          <p:grpSpPr>
            <a:xfrm>
              <a:off x="2123920" y="3055193"/>
              <a:ext cx="330943" cy="128485"/>
              <a:chOff x="2123920" y="3055193"/>
              <a:chExt cx="330943" cy="128485"/>
            </a:xfrm>
          </p:grpSpPr>
          <p:sp>
            <p:nvSpPr>
              <p:cNvPr id="150" name="Line 10"/>
              <p:cNvSpPr>
                <a:spLocks noChangeShapeType="1"/>
              </p:cNvSpPr>
              <p:nvPr/>
            </p:nvSpPr>
            <p:spPr bwMode="auto">
              <a:xfrm rot="10800000">
                <a:off x="2188163" y="3119437"/>
                <a:ext cx="2667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1" name="Oval 12"/>
              <p:cNvSpPr>
                <a:spLocks noChangeArrowheads="1"/>
              </p:cNvSpPr>
              <p:nvPr/>
            </p:nvSpPr>
            <p:spPr bwMode="auto">
              <a:xfrm rot="10800000">
                <a:off x="2123920" y="3055193"/>
                <a:ext cx="128485" cy="1284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0" name="Gruppieren 161"/>
            <p:cNvGrpSpPr/>
            <p:nvPr/>
          </p:nvGrpSpPr>
          <p:grpSpPr>
            <a:xfrm>
              <a:off x="2123920" y="2528328"/>
              <a:ext cx="330943" cy="128485"/>
              <a:chOff x="2123920" y="2653105"/>
              <a:chExt cx="330943" cy="128485"/>
            </a:xfrm>
          </p:grpSpPr>
          <p:sp>
            <p:nvSpPr>
              <p:cNvPr id="148" name="Line 14"/>
              <p:cNvSpPr>
                <a:spLocks noChangeShapeType="1"/>
              </p:cNvSpPr>
              <p:nvPr/>
            </p:nvSpPr>
            <p:spPr bwMode="auto">
              <a:xfrm rot="10800000">
                <a:off x="2188163" y="2717349"/>
                <a:ext cx="2667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9" name="Oval 16"/>
              <p:cNvSpPr>
                <a:spLocks noChangeArrowheads="1"/>
              </p:cNvSpPr>
              <p:nvPr/>
            </p:nvSpPr>
            <p:spPr bwMode="auto">
              <a:xfrm rot="10800000">
                <a:off x="2123920" y="2653105"/>
                <a:ext cx="128485" cy="1284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1" name="Gruppieren 162"/>
            <p:cNvGrpSpPr/>
            <p:nvPr/>
          </p:nvGrpSpPr>
          <p:grpSpPr>
            <a:xfrm>
              <a:off x="2315377" y="2467041"/>
              <a:ext cx="835884" cy="1328635"/>
              <a:chOff x="1838329" y="2799518"/>
              <a:chExt cx="471464" cy="749388"/>
            </a:xfrm>
            <a:effectLst/>
          </p:grpSpPr>
          <p:grpSp>
            <p:nvGrpSpPr>
              <p:cNvPr id="142" name="Gruppieren 163"/>
              <p:cNvGrpSpPr/>
              <p:nvPr/>
            </p:nvGrpSpPr>
            <p:grpSpPr>
              <a:xfrm>
                <a:off x="1838329" y="2799518"/>
                <a:ext cx="367284" cy="749388"/>
                <a:chOff x="1081896" y="2593364"/>
                <a:chExt cx="569356" cy="1161685"/>
              </a:xfrm>
            </p:grpSpPr>
            <p:sp>
              <p:nvSpPr>
                <p:cNvPr id="146" name="Zylinder 145"/>
                <p:cNvSpPr/>
                <p:nvPr/>
              </p:nvSpPr>
              <p:spPr>
                <a:xfrm rot="5400000">
                  <a:off x="781638" y="2893622"/>
                  <a:ext cx="1161682" cy="561165"/>
                </a:xfrm>
                <a:prstGeom prst="can">
                  <a:avLst>
                    <a:gd name="adj" fmla="val 665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0" scaled="0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7" name="Ellipse 146"/>
                <p:cNvSpPr/>
                <p:nvPr/>
              </p:nvSpPr>
              <p:spPr>
                <a:xfrm>
                  <a:off x="1372152" y="2593367"/>
                  <a:ext cx="279100" cy="1161682"/>
                </a:xfrm>
                <a:prstGeom prst="ellipse">
                  <a:avLst/>
                </a:prstGeom>
                <a:solidFill>
                  <a:srgbClr val="DDDDDD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3" name="Gruppieren 164"/>
              <p:cNvGrpSpPr/>
              <p:nvPr/>
            </p:nvGrpSpPr>
            <p:grpSpPr>
              <a:xfrm>
                <a:off x="2090870" y="3124211"/>
                <a:ext cx="218923" cy="99983"/>
                <a:chOff x="1334689" y="3040246"/>
                <a:chExt cx="586655" cy="267926"/>
              </a:xfrm>
            </p:grpSpPr>
            <p:sp>
              <p:nvSpPr>
                <p:cNvPr id="144" name="Zylinder 143"/>
                <p:cNvSpPr/>
                <p:nvPr/>
              </p:nvSpPr>
              <p:spPr>
                <a:xfrm rot="5400000">
                  <a:off x="1494055" y="2880883"/>
                  <a:ext cx="267923" cy="586655"/>
                </a:xfrm>
                <a:prstGeom prst="can">
                  <a:avLst>
                    <a:gd name="adj" fmla="val 46947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0" scaled="0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1793287" y="3040246"/>
                  <a:ext cx="125140" cy="267923"/>
                </a:xfrm>
                <a:prstGeom prst="ellipse">
                  <a:avLst/>
                </a:prstGeom>
                <a:solidFill>
                  <a:srgbClr val="DDDDDD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3" name="Gerade Verbindung mit Pfeil 12"/>
          <p:cNvCxnSpPr/>
          <p:nvPr/>
        </p:nvCxnSpPr>
        <p:spPr>
          <a:xfrm>
            <a:off x="3366683" y="5184695"/>
            <a:ext cx="48056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5" name="Gruppieren 94"/>
          <p:cNvGrpSpPr/>
          <p:nvPr/>
        </p:nvGrpSpPr>
        <p:grpSpPr>
          <a:xfrm>
            <a:off x="5029200" y="1324944"/>
            <a:ext cx="3802777" cy="3016434"/>
            <a:chOff x="5029200" y="1324944"/>
            <a:chExt cx="3802777" cy="3016434"/>
          </a:xfrm>
        </p:grpSpPr>
        <p:sp>
          <p:nvSpPr>
            <p:cNvPr id="4" name="Abgerundetes Rechteck 3"/>
            <p:cNvSpPr/>
            <p:nvPr/>
          </p:nvSpPr>
          <p:spPr>
            <a:xfrm>
              <a:off x="6248400" y="1324944"/>
              <a:ext cx="900000" cy="468000"/>
            </a:xfrm>
            <a:prstGeom prst="roundRect">
              <a:avLst/>
            </a:prstGeom>
            <a:solidFill>
              <a:srgbClr val="8BD07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GEN</a:t>
              </a:r>
            </a:p>
          </p:txBody>
        </p:sp>
        <p:grpSp>
          <p:nvGrpSpPr>
            <p:cNvPr id="92" name="Gruppieren 91"/>
            <p:cNvGrpSpPr/>
            <p:nvPr/>
          </p:nvGrpSpPr>
          <p:grpSpPr>
            <a:xfrm>
              <a:off x="6489600" y="1792944"/>
              <a:ext cx="432000" cy="451440"/>
              <a:chOff x="6489600" y="1709760"/>
              <a:chExt cx="432000" cy="451440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705600" y="170976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uppieren 10"/>
              <p:cNvGrpSpPr/>
              <p:nvPr/>
            </p:nvGrpSpPr>
            <p:grpSpPr>
              <a:xfrm>
                <a:off x="6489600" y="1889760"/>
                <a:ext cx="432000" cy="91440"/>
                <a:chOff x="6327600" y="1889760"/>
                <a:chExt cx="756000" cy="91440"/>
              </a:xfrm>
            </p:grpSpPr>
            <p:cxnSp>
              <p:nvCxnSpPr>
                <p:cNvPr id="8" name="Gerade Verbindung 7"/>
                <p:cNvCxnSpPr/>
                <p:nvPr/>
              </p:nvCxnSpPr>
              <p:spPr>
                <a:xfrm>
                  <a:off x="6327600" y="188976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 Verbindung 9"/>
                <p:cNvCxnSpPr/>
                <p:nvPr/>
              </p:nvCxnSpPr>
              <p:spPr>
                <a:xfrm>
                  <a:off x="6327600" y="198120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Gerade Verbindung 12"/>
              <p:cNvCxnSpPr/>
              <p:nvPr/>
            </p:nvCxnSpPr>
            <p:spPr>
              <a:xfrm>
                <a:off x="6705600" y="198120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ieren 31"/>
            <p:cNvGrpSpPr/>
            <p:nvPr/>
          </p:nvGrpSpPr>
          <p:grpSpPr>
            <a:xfrm>
              <a:off x="5173200" y="2300924"/>
              <a:ext cx="432000" cy="451440"/>
              <a:chOff x="5173200" y="2235540"/>
              <a:chExt cx="432000" cy="451440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5389200" y="223554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uppieren 27"/>
              <p:cNvGrpSpPr/>
              <p:nvPr/>
            </p:nvGrpSpPr>
            <p:grpSpPr>
              <a:xfrm>
                <a:off x="5173200" y="2415540"/>
                <a:ext cx="432000" cy="91440"/>
                <a:chOff x="6327600" y="1889760"/>
                <a:chExt cx="756000" cy="91440"/>
              </a:xfrm>
            </p:grpSpPr>
            <p:cxnSp>
              <p:nvCxnSpPr>
                <p:cNvPr id="29" name="Gerade Verbindung 28"/>
                <p:cNvCxnSpPr/>
                <p:nvPr/>
              </p:nvCxnSpPr>
              <p:spPr>
                <a:xfrm>
                  <a:off x="6327600" y="188976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29"/>
                <p:cNvCxnSpPr/>
                <p:nvPr/>
              </p:nvCxnSpPr>
              <p:spPr>
                <a:xfrm>
                  <a:off x="6327600" y="198120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 Verbindung 30"/>
              <p:cNvCxnSpPr/>
              <p:nvPr/>
            </p:nvCxnSpPr>
            <p:spPr>
              <a:xfrm>
                <a:off x="5389200" y="250698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en 32"/>
            <p:cNvGrpSpPr/>
            <p:nvPr/>
          </p:nvGrpSpPr>
          <p:grpSpPr>
            <a:xfrm>
              <a:off x="6111600" y="2300924"/>
              <a:ext cx="432000" cy="451440"/>
              <a:chOff x="5173200" y="2235540"/>
              <a:chExt cx="432000" cy="451440"/>
            </a:xfrm>
          </p:grpSpPr>
          <p:cxnSp>
            <p:nvCxnSpPr>
              <p:cNvPr id="34" name="Gerade Verbindung 33"/>
              <p:cNvCxnSpPr/>
              <p:nvPr/>
            </p:nvCxnSpPr>
            <p:spPr>
              <a:xfrm>
                <a:off x="5389200" y="223554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uppieren 34"/>
              <p:cNvGrpSpPr/>
              <p:nvPr/>
            </p:nvGrpSpPr>
            <p:grpSpPr>
              <a:xfrm>
                <a:off x="5173200" y="2415540"/>
                <a:ext cx="432000" cy="91440"/>
                <a:chOff x="6327600" y="1889760"/>
                <a:chExt cx="756000" cy="91440"/>
              </a:xfrm>
            </p:grpSpPr>
            <p:cxnSp>
              <p:nvCxnSpPr>
                <p:cNvPr id="37" name="Gerade Verbindung 36"/>
                <p:cNvCxnSpPr/>
                <p:nvPr/>
              </p:nvCxnSpPr>
              <p:spPr>
                <a:xfrm>
                  <a:off x="6327600" y="188976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37"/>
                <p:cNvCxnSpPr/>
                <p:nvPr/>
              </p:nvCxnSpPr>
              <p:spPr>
                <a:xfrm>
                  <a:off x="6327600" y="198120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Gerade Verbindung 35"/>
              <p:cNvCxnSpPr/>
              <p:nvPr/>
            </p:nvCxnSpPr>
            <p:spPr>
              <a:xfrm>
                <a:off x="5389200" y="250698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/>
            <p:cNvGrpSpPr/>
            <p:nvPr/>
          </p:nvGrpSpPr>
          <p:grpSpPr>
            <a:xfrm>
              <a:off x="7029096" y="2300924"/>
              <a:ext cx="432000" cy="451440"/>
              <a:chOff x="5173200" y="2235540"/>
              <a:chExt cx="432000" cy="451440"/>
            </a:xfrm>
          </p:grpSpPr>
          <p:cxnSp>
            <p:nvCxnSpPr>
              <p:cNvPr id="41" name="Gerade Verbindung 40"/>
              <p:cNvCxnSpPr/>
              <p:nvPr/>
            </p:nvCxnSpPr>
            <p:spPr>
              <a:xfrm>
                <a:off x="5389200" y="223554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uppieren 41"/>
              <p:cNvGrpSpPr/>
              <p:nvPr/>
            </p:nvGrpSpPr>
            <p:grpSpPr>
              <a:xfrm>
                <a:off x="5173200" y="2415540"/>
                <a:ext cx="432000" cy="91440"/>
                <a:chOff x="6327600" y="1889760"/>
                <a:chExt cx="756000" cy="91440"/>
              </a:xfrm>
            </p:grpSpPr>
            <p:cxnSp>
              <p:nvCxnSpPr>
                <p:cNvPr id="44" name="Gerade Verbindung 43"/>
                <p:cNvCxnSpPr/>
                <p:nvPr/>
              </p:nvCxnSpPr>
              <p:spPr>
                <a:xfrm>
                  <a:off x="6327600" y="188976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>
                  <a:off x="6327600" y="198120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Gerade Verbindung 42"/>
              <p:cNvCxnSpPr/>
              <p:nvPr/>
            </p:nvCxnSpPr>
            <p:spPr>
              <a:xfrm>
                <a:off x="5389200" y="250698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/>
            <p:cNvGrpSpPr/>
            <p:nvPr/>
          </p:nvGrpSpPr>
          <p:grpSpPr>
            <a:xfrm>
              <a:off x="7958400" y="2300924"/>
              <a:ext cx="432000" cy="451440"/>
              <a:chOff x="5173200" y="2235540"/>
              <a:chExt cx="432000" cy="451440"/>
            </a:xfrm>
          </p:grpSpPr>
          <p:cxnSp>
            <p:nvCxnSpPr>
              <p:cNvPr id="48" name="Gerade Verbindung 47"/>
              <p:cNvCxnSpPr/>
              <p:nvPr/>
            </p:nvCxnSpPr>
            <p:spPr>
              <a:xfrm>
                <a:off x="5389200" y="223554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/>
              <p:cNvGrpSpPr/>
              <p:nvPr/>
            </p:nvGrpSpPr>
            <p:grpSpPr>
              <a:xfrm>
                <a:off x="5173200" y="2415540"/>
                <a:ext cx="432000" cy="91440"/>
                <a:chOff x="6327600" y="1889760"/>
                <a:chExt cx="756000" cy="91440"/>
              </a:xfrm>
            </p:grpSpPr>
            <p:cxnSp>
              <p:nvCxnSpPr>
                <p:cNvPr id="51" name="Gerade Verbindung 50"/>
                <p:cNvCxnSpPr/>
                <p:nvPr/>
              </p:nvCxnSpPr>
              <p:spPr>
                <a:xfrm>
                  <a:off x="6327600" y="188976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 Verbindung 51"/>
                <p:cNvCxnSpPr/>
                <p:nvPr/>
              </p:nvCxnSpPr>
              <p:spPr>
                <a:xfrm>
                  <a:off x="6327600" y="198120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 Verbindung 49"/>
              <p:cNvCxnSpPr/>
              <p:nvPr/>
            </p:nvCxnSpPr>
            <p:spPr>
              <a:xfrm>
                <a:off x="5389200" y="250698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Abgerundetes Rechteck 17"/>
            <p:cNvSpPr/>
            <p:nvPr/>
          </p:nvSpPr>
          <p:spPr>
            <a:xfrm>
              <a:off x="5029200" y="2726204"/>
              <a:ext cx="720000" cy="432000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AC1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5967600" y="2726204"/>
              <a:ext cx="720000" cy="432000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AC2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6885096" y="2726204"/>
              <a:ext cx="720000" cy="432000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AC3</a:t>
              </a:r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7814400" y="2726204"/>
              <a:ext cx="720000" cy="432000"/>
            </a:xfrm>
            <a:prstGeom prst="roundRect">
              <a:avLst/>
            </a:prstGeom>
            <a:solidFill>
              <a:srgbClr val="9ACD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TRU</a:t>
              </a:r>
            </a:p>
          </p:txBody>
        </p:sp>
        <p:cxnSp>
          <p:nvCxnSpPr>
            <p:cNvPr id="59" name="Gerade Verbindung 58"/>
            <p:cNvCxnSpPr/>
            <p:nvPr/>
          </p:nvCxnSpPr>
          <p:spPr>
            <a:xfrm>
              <a:off x="8174400" y="3158204"/>
              <a:ext cx="0" cy="325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uppieren 61"/>
            <p:cNvGrpSpPr/>
            <p:nvPr/>
          </p:nvGrpSpPr>
          <p:grpSpPr>
            <a:xfrm>
              <a:off x="5470777" y="3484098"/>
              <a:ext cx="432000" cy="451440"/>
              <a:chOff x="5173200" y="2235540"/>
              <a:chExt cx="432000" cy="451440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5389200" y="223554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uppieren 63"/>
              <p:cNvGrpSpPr/>
              <p:nvPr/>
            </p:nvGrpSpPr>
            <p:grpSpPr>
              <a:xfrm>
                <a:off x="5173200" y="2415540"/>
                <a:ext cx="432000" cy="91440"/>
                <a:chOff x="6327600" y="1889760"/>
                <a:chExt cx="756000" cy="91440"/>
              </a:xfrm>
            </p:grpSpPr>
            <p:cxnSp>
              <p:nvCxnSpPr>
                <p:cNvPr id="66" name="Gerade Verbindung 65"/>
                <p:cNvCxnSpPr/>
                <p:nvPr/>
              </p:nvCxnSpPr>
              <p:spPr>
                <a:xfrm>
                  <a:off x="6327600" y="188976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 Verbindung 66"/>
                <p:cNvCxnSpPr/>
                <p:nvPr/>
              </p:nvCxnSpPr>
              <p:spPr>
                <a:xfrm>
                  <a:off x="6327600" y="198120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Gerade Verbindung 64"/>
              <p:cNvCxnSpPr/>
              <p:nvPr/>
            </p:nvCxnSpPr>
            <p:spPr>
              <a:xfrm>
                <a:off x="5389200" y="250698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ieren 67"/>
            <p:cNvGrpSpPr/>
            <p:nvPr/>
          </p:nvGrpSpPr>
          <p:grpSpPr>
            <a:xfrm>
              <a:off x="6409177" y="3484098"/>
              <a:ext cx="432000" cy="451440"/>
              <a:chOff x="5173200" y="2235540"/>
              <a:chExt cx="432000" cy="451440"/>
            </a:xfrm>
          </p:grpSpPr>
          <p:cxnSp>
            <p:nvCxnSpPr>
              <p:cNvPr id="69" name="Gerade Verbindung 68"/>
              <p:cNvCxnSpPr/>
              <p:nvPr/>
            </p:nvCxnSpPr>
            <p:spPr>
              <a:xfrm>
                <a:off x="5389200" y="223554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uppieren 69"/>
              <p:cNvGrpSpPr/>
              <p:nvPr/>
            </p:nvGrpSpPr>
            <p:grpSpPr>
              <a:xfrm>
                <a:off x="5173200" y="2415540"/>
                <a:ext cx="432000" cy="91440"/>
                <a:chOff x="6327600" y="1889760"/>
                <a:chExt cx="756000" cy="91440"/>
              </a:xfrm>
            </p:grpSpPr>
            <p:cxnSp>
              <p:nvCxnSpPr>
                <p:cNvPr id="72" name="Gerade Verbindung 71"/>
                <p:cNvCxnSpPr/>
                <p:nvPr/>
              </p:nvCxnSpPr>
              <p:spPr>
                <a:xfrm>
                  <a:off x="6327600" y="188976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 Verbindung 72"/>
                <p:cNvCxnSpPr/>
                <p:nvPr/>
              </p:nvCxnSpPr>
              <p:spPr>
                <a:xfrm>
                  <a:off x="6327600" y="198120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Gerade Verbindung 70"/>
              <p:cNvCxnSpPr/>
              <p:nvPr/>
            </p:nvCxnSpPr>
            <p:spPr>
              <a:xfrm>
                <a:off x="5389200" y="250698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uppieren 73"/>
            <p:cNvGrpSpPr/>
            <p:nvPr/>
          </p:nvGrpSpPr>
          <p:grpSpPr>
            <a:xfrm>
              <a:off x="7326673" y="3484098"/>
              <a:ext cx="432000" cy="451440"/>
              <a:chOff x="5173200" y="2235540"/>
              <a:chExt cx="432000" cy="451440"/>
            </a:xfrm>
          </p:grpSpPr>
          <p:cxnSp>
            <p:nvCxnSpPr>
              <p:cNvPr id="75" name="Gerade Verbindung 74"/>
              <p:cNvCxnSpPr/>
              <p:nvPr/>
            </p:nvCxnSpPr>
            <p:spPr>
              <a:xfrm>
                <a:off x="5389200" y="223554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uppieren 75"/>
              <p:cNvGrpSpPr/>
              <p:nvPr/>
            </p:nvGrpSpPr>
            <p:grpSpPr>
              <a:xfrm>
                <a:off x="5173200" y="2415540"/>
                <a:ext cx="432000" cy="91440"/>
                <a:chOff x="6327600" y="1889760"/>
                <a:chExt cx="756000" cy="91440"/>
              </a:xfrm>
            </p:grpSpPr>
            <p:cxnSp>
              <p:nvCxnSpPr>
                <p:cNvPr id="78" name="Gerade Verbindung 77"/>
                <p:cNvCxnSpPr/>
                <p:nvPr/>
              </p:nvCxnSpPr>
              <p:spPr>
                <a:xfrm>
                  <a:off x="6327600" y="188976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78"/>
                <p:cNvCxnSpPr/>
                <p:nvPr/>
              </p:nvCxnSpPr>
              <p:spPr>
                <a:xfrm>
                  <a:off x="6327600" y="198120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Gerade Verbindung 76"/>
              <p:cNvCxnSpPr/>
              <p:nvPr/>
            </p:nvCxnSpPr>
            <p:spPr>
              <a:xfrm>
                <a:off x="5389200" y="250698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ieren 79"/>
            <p:cNvGrpSpPr/>
            <p:nvPr/>
          </p:nvGrpSpPr>
          <p:grpSpPr>
            <a:xfrm>
              <a:off x="8255977" y="3484098"/>
              <a:ext cx="432000" cy="451440"/>
              <a:chOff x="5173200" y="2235540"/>
              <a:chExt cx="432000" cy="451440"/>
            </a:xfrm>
          </p:grpSpPr>
          <p:cxnSp>
            <p:nvCxnSpPr>
              <p:cNvPr id="81" name="Gerade Verbindung 80"/>
              <p:cNvCxnSpPr/>
              <p:nvPr/>
            </p:nvCxnSpPr>
            <p:spPr>
              <a:xfrm>
                <a:off x="5389200" y="223554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uppieren 81"/>
              <p:cNvGrpSpPr/>
              <p:nvPr/>
            </p:nvGrpSpPr>
            <p:grpSpPr>
              <a:xfrm>
                <a:off x="5173200" y="2415540"/>
                <a:ext cx="432000" cy="91440"/>
                <a:chOff x="6327600" y="1889760"/>
                <a:chExt cx="756000" cy="91440"/>
              </a:xfrm>
            </p:grpSpPr>
            <p:cxnSp>
              <p:nvCxnSpPr>
                <p:cNvPr id="84" name="Gerade Verbindung 83"/>
                <p:cNvCxnSpPr/>
                <p:nvPr/>
              </p:nvCxnSpPr>
              <p:spPr>
                <a:xfrm>
                  <a:off x="6327600" y="188976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84"/>
                <p:cNvCxnSpPr/>
                <p:nvPr/>
              </p:nvCxnSpPr>
              <p:spPr>
                <a:xfrm>
                  <a:off x="6327600" y="1981200"/>
                  <a:ext cx="756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Gerade Verbindung 82"/>
              <p:cNvCxnSpPr/>
              <p:nvPr/>
            </p:nvCxnSpPr>
            <p:spPr>
              <a:xfrm>
                <a:off x="5389200" y="2506980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Abgerundetes Rechteck 85"/>
            <p:cNvSpPr/>
            <p:nvPr/>
          </p:nvSpPr>
          <p:spPr>
            <a:xfrm>
              <a:off x="5326777" y="3909378"/>
              <a:ext cx="720000" cy="432000"/>
            </a:xfrm>
            <a:prstGeom prst="roundRect">
              <a:avLst/>
            </a:prstGeom>
            <a:solidFill>
              <a:srgbClr val="B8B8D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DC1</a:t>
              </a: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6265177" y="3909378"/>
              <a:ext cx="720000" cy="432000"/>
            </a:xfrm>
            <a:prstGeom prst="roundRect">
              <a:avLst/>
            </a:prstGeom>
            <a:solidFill>
              <a:srgbClr val="B8B8D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DC2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7182673" y="3909378"/>
              <a:ext cx="720000" cy="432000"/>
            </a:xfrm>
            <a:prstGeom prst="roundRect">
              <a:avLst/>
            </a:prstGeom>
            <a:solidFill>
              <a:srgbClr val="B8B8D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DC3</a:t>
              </a: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8111977" y="3909378"/>
              <a:ext cx="720000" cy="432000"/>
            </a:xfrm>
            <a:prstGeom prst="roundRect">
              <a:avLst/>
            </a:prstGeom>
            <a:solidFill>
              <a:srgbClr val="8BD07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Batt</a:t>
              </a:r>
              <a:endPara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7401821" y="1936607"/>
              <a:ext cx="832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E04242"/>
                  </a:solidFill>
                  <a:latin typeface="Arial" pitchFamily="34" charset="0"/>
                  <a:cs typeface="Arial" pitchFamily="34" charset="0"/>
                </a:rPr>
                <a:t>AC Bus</a:t>
              </a:r>
              <a:endParaRPr lang="en-US" sz="1400" b="1" dirty="0">
                <a:solidFill>
                  <a:srgbClr val="E04242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5266592" y="2270760"/>
              <a:ext cx="2989385" cy="0"/>
            </a:xfrm>
            <a:prstGeom prst="line">
              <a:avLst/>
            </a:prstGeom>
            <a:ln w="76200">
              <a:solidFill>
                <a:srgbClr val="E0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5605200" y="3484098"/>
              <a:ext cx="3082777" cy="0"/>
            </a:xfrm>
            <a:prstGeom prst="line">
              <a:avLst/>
            </a:prstGeom>
            <a:ln w="76200">
              <a:solidFill>
                <a:srgbClr val="33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/>
            <p:cNvSpPr txBox="1"/>
            <p:nvPr/>
          </p:nvSpPr>
          <p:spPr>
            <a:xfrm>
              <a:off x="6756179" y="3176715"/>
              <a:ext cx="832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336699"/>
                  </a:solidFill>
                  <a:latin typeface="Arial" pitchFamily="34" charset="0"/>
                  <a:cs typeface="Arial" pitchFamily="34" charset="0"/>
                </a:rPr>
                <a:t>DC Bus</a:t>
              </a:r>
              <a:endParaRPr lang="en-US" sz="1400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10822"/>
            <a:ext cx="3802914" cy="2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467544" y="2394336"/>
            <a:ext cx="3802914" cy="26453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02" y="332656"/>
            <a:ext cx="3244675" cy="157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32" y="2407377"/>
            <a:ext cx="3208337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16" y="2410822"/>
            <a:ext cx="3802914" cy="2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hteck 59"/>
          <p:cNvSpPr/>
          <p:nvPr/>
        </p:nvSpPr>
        <p:spPr>
          <a:xfrm>
            <a:off x="4515316" y="2394336"/>
            <a:ext cx="3802914" cy="2645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66"/>
          <p:cNvGrpSpPr>
            <a:grpSpLocks/>
          </p:cNvGrpSpPr>
          <p:nvPr/>
        </p:nvGrpSpPr>
        <p:grpSpPr bwMode="auto">
          <a:xfrm rot="16200000">
            <a:off x="6332635" y="2122258"/>
            <a:ext cx="166688" cy="1112838"/>
            <a:chOff x="-1036" y="1802"/>
            <a:chExt cx="105" cy="701"/>
          </a:xfrm>
        </p:grpSpPr>
        <p:sp>
          <p:nvSpPr>
            <p:cNvPr id="41" name="Line 67"/>
            <p:cNvSpPr>
              <a:spLocks noChangeShapeType="1"/>
            </p:cNvSpPr>
            <p:nvPr/>
          </p:nvSpPr>
          <p:spPr bwMode="auto">
            <a:xfrm>
              <a:off x="-1033" y="1802"/>
              <a:ext cx="0" cy="7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Line 68"/>
            <p:cNvSpPr>
              <a:spLocks noChangeShapeType="1"/>
            </p:cNvSpPr>
            <p:nvPr/>
          </p:nvSpPr>
          <p:spPr bwMode="auto">
            <a:xfrm flipV="1">
              <a:off x="-1036" y="1820"/>
              <a:ext cx="105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Line 69"/>
            <p:cNvSpPr>
              <a:spLocks noChangeShapeType="1"/>
            </p:cNvSpPr>
            <p:nvPr/>
          </p:nvSpPr>
          <p:spPr bwMode="auto">
            <a:xfrm flipV="1">
              <a:off x="-1036" y="1937"/>
              <a:ext cx="105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Line 70"/>
            <p:cNvSpPr>
              <a:spLocks noChangeShapeType="1"/>
            </p:cNvSpPr>
            <p:nvPr/>
          </p:nvSpPr>
          <p:spPr bwMode="auto">
            <a:xfrm flipV="1">
              <a:off x="-1036" y="2060"/>
              <a:ext cx="105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Line 71"/>
            <p:cNvSpPr>
              <a:spLocks noChangeShapeType="1"/>
            </p:cNvSpPr>
            <p:nvPr/>
          </p:nvSpPr>
          <p:spPr bwMode="auto">
            <a:xfrm flipV="1">
              <a:off x="-1036" y="2177"/>
              <a:ext cx="105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Line 72"/>
            <p:cNvSpPr>
              <a:spLocks noChangeShapeType="1"/>
            </p:cNvSpPr>
            <p:nvPr/>
          </p:nvSpPr>
          <p:spPr bwMode="auto">
            <a:xfrm flipV="1">
              <a:off x="-1036" y="2294"/>
              <a:ext cx="105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5" name="Group 73"/>
          <p:cNvGrpSpPr>
            <a:grpSpLocks/>
          </p:cNvGrpSpPr>
          <p:nvPr/>
        </p:nvGrpSpPr>
        <p:grpSpPr bwMode="auto">
          <a:xfrm rot="16200000">
            <a:off x="6088954" y="2894680"/>
            <a:ext cx="655638" cy="360363"/>
            <a:chOff x="-1445" y="1820"/>
            <a:chExt cx="413" cy="227"/>
          </a:xfrm>
        </p:grpSpPr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-1344" y="1820"/>
              <a:ext cx="170" cy="227"/>
            </a:xfrm>
            <a:custGeom>
              <a:avLst/>
              <a:gdLst>
                <a:gd name="T0" fmla="*/ 0 w 170"/>
                <a:gd name="T1" fmla="*/ 227 h 227"/>
                <a:gd name="T2" fmla="*/ 170 w 170"/>
                <a:gd name="T3" fmla="*/ 227 h 227"/>
                <a:gd name="T4" fmla="*/ 170 w 170"/>
                <a:gd name="T5" fmla="*/ 0 h 227"/>
                <a:gd name="T6" fmla="*/ 0 w 170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27"/>
                <a:gd name="T14" fmla="*/ 170 w 170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27">
                  <a:moveTo>
                    <a:pt x="0" y="227"/>
                  </a:moveTo>
                  <a:lnTo>
                    <a:pt x="170" y="227"/>
                  </a:lnTo>
                  <a:lnTo>
                    <a:pt x="170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-1174" y="1933"/>
              <a:ext cx="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Line 76"/>
            <p:cNvSpPr>
              <a:spLocks noChangeShapeType="1"/>
            </p:cNvSpPr>
            <p:nvPr/>
          </p:nvSpPr>
          <p:spPr bwMode="auto">
            <a:xfrm>
              <a:off x="-1259" y="184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Line 77"/>
            <p:cNvSpPr>
              <a:spLocks noChangeShapeType="1"/>
            </p:cNvSpPr>
            <p:nvPr/>
          </p:nvSpPr>
          <p:spPr bwMode="auto">
            <a:xfrm>
              <a:off x="-1445" y="1933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" name="Rechteck 2"/>
          <p:cNvSpPr/>
          <p:nvPr/>
        </p:nvSpPr>
        <p:spPr>
          <a:xfrm>
            <a:off x="5668038" y="3356992"/>
            <a:ext cx="1497470" cy="864096"/>
          </a:xfrm>
          <a:prstGeom prst="rect">
            <a:avLst/>
          </a:prstGeom>
          <a:gradFill flip="none" rotWithShape="1">
            <a:gsLst>
              <a:gs pos="0">
                <a:srgbClr val="3D3D3D"/>
              </a:gs>
              <a:gs pos="61000">
                <a:srgbClr val="B2B2B2">
                  <a:shade val="67500"/>
                  <a:satMod val="115000"/>
                </a:srgbClr>
              </a:gs>
              <a:gs pos="100000">
                <a:srgbClr val="D3D3D3"/>
              </a:gs>
            </a:gsLst>
            <a:lin ang="3000000" scaled="0"/>
            <a:tileRect/>
          </a:gradFill>
          <a:ln w="38100">
            <a:solidFill>
              <a:srgbClr val="4D4D4D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feil nach unten 3"/>
          <p:cNvSpPr/>
          <p:nvPr/>
        </p:nvSpPr>
        <p:spPr>
          <a:xfrm>
            <a:off x="6174457" y="3878922"/>
            <a:ext cx="484632" cy="724001"/>
          </a:xfrm>
          <a:prstGeom prst="downArrow">
            <a:avLst/>
          </a:prstGeom>
          <a:solidFill>
            <a:srgbClr val="EB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64" y="2634227"/>
            <a:ext cx="2418209" cy="1535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365" y="1608169"/>
            <a:ext cx="2387523" cy="1118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SMILLER\TMW\Physical_Modeling\Demo_Materials\Simscape_Ex\Hydraulic_Actuator_Analog_Control\Images\Double_Acting_Cylin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24479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054365" y="1608169"/>
            <a:ext cx="2387523" cy="1118971"/>
            <a:chOff x="1264" y="1139"/>
            <a:chExt cx="1409" cy="688"/>
          </a:xfrm>
        </p:grpSpPr>
        <p:sp>
          <p:nvSpPr>
            <p:cNvPr id="9" name="Rectangle 26" descr="Diagonal weit nach oben"/>
            <p:cNvSpPr>
              <a:spLocks noChangeArrowheads="1"/>
            </p:cNvSpPr>
            <p:nvPr/>
          </p:nvSpPr>
          <p:spPr bwMode="auto">
            <a:xfrm flipV="1">
              <a:off x="1264" y="1139"/>
              <a:ext cx="1409" cy="688"/>
            </a:xfrm>
            <a:prstGeom prst="rect">
              <a:avLst/>
            </a:prstGeom>
            <a:solidFill>
              <a:srgbClr val="F2F2F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1489" y="1673"/>
              <a:ext cx="6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000" u="none">
                <a:latin typeface="Times New Roman" pitchFamily="18" charset="0"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2391" y="1673"/>
              <a:ext cx="6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000" u="none">
                <a:latin typeface="Times New Roman" pitchFamily="18" charset="0"/>
              </a:endParaRPr>
            </a:p>
          </p:txBody>
        </p:sp>
        <p:sp>
          <p:nvSpPr>
            <p:cNvPr id="12" name="Freeform 29"/>
            <p:cNvSpPr>
              <a:spLocks/>
            </p:cNvSpPr>
            <p:nvPr/>
          </p:nvSpPr>
          <p:spPr bwMode="auto">
            <a:xfrm>
              <a:off x="1339" y="1246"/>
              <a:ext cx="355" cy="581"/>
            </a:xfrm>
            <a:custGeom>
              <a:avLst/>
              <a:gdLst>
                <a:gd name="T0" fmla="*/ 113 w 312"/>
                <a:gd name="T1" fmla="*/ 425 h 425"/>
                <a:gd name="T2" fmla="*/ 113 w 312"/>
                <a:gd name="T3" fmla="*/ 340 h 425"/>
                <a:gd name="T4" fmla="*/ 0 w 312"/>
                <a:gd name="T5" fmla="*/ 340 h 425"/>
                <a:gd name="T6" fmla="*/ 0 w 312"/>
                <a:gd name="T7" fmla="*/ 0 h 425"/>
                <a:gd name="T8" fmla="*/ 312 w 312"/>
                <a:gd name="T9" fmla="*/ 0 h 425"/>
                <a:gd name="T10" fmla="*/ 312 w 312"/>
                <a:gd name="T11" fmla="*/ 340 h 425"/>
                <a:gd name="T12" fmla="*/ 198 w 312"/>
                <a:gd name="T13" fmla="*/ 340 h 425"/>
                <a:gd name="T14" fmla="*/ 198 w 312"/>
                <a:gd name="T15" fmla="*/ 425 h 425"/>
                <a:gd name="T16" fmla="*/ 113 w 312"/>
                <a:gd name="T17" fmla="*/ 425 h 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425"/>
                <a:gd name="T29" fmla="*/ 312 w 312"/>
                <a:gd name="T30" fmla="*/ 425 h 4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2" h="425">
                  <a:moveTo>
                    <a:pt x="113" y="425"/>
                  </a:moveTo>
                  <a:lnTo>
                    <a:pt x="113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340"/>
                  </a:lnTo>
                  <a:lnTo>
                    <a:pt x="198" y="340"/>
                  </a:lnTo>
                  <a:lnTo>
                    <a:pt x="198" y="425"/>
                  </a:lnTo>
                  <a:lnTo>
                    <a:pt x="113" y="425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30"/>
            <p:cNvSpPr>
              <a:spLocks/>
            </p:cNvSpPr>
            <p:nvPr/>
          </p:nvSpPr>
          <p:spPr bwMode="auto">
            <a:xfrm>
              <a:off x="2241" y="1246"/>
              <a:ext cx="355" cy="581"/>
            </a:xfrm>
            <a:custGeom>
              <a:avLst/>
              <a:gdLst>
                <a:gd name="T0" fmla="*/ 113 w 312"/>
                <a:gd name="T1" fmla="*/ 425 h 425"/>
                <a:gd name="T2" fmla="*/ 113 w 312"/>
                <a:gd name="T3" fmla="*/ 340 h 425"/>
                <a:gd name="T4" fmla="*/ 0 w 312"/>
                <a:gd name="T5" fmla="*/ 340 h 425"/>
                <a:gd name="T6" fmla="*/ 0 w 312"/>
                <a:gd name="T7" fmla="*/ 0 h 425"/>
                <a:gd name="T8" fmla="*/ 312 w 312"/>
                <a:gd name="T9" fmla="*/ 0 h 425"/>
                <a:gd name="T10" fmla="*/ 312 w 312"/>
                <a:gd name="T11" fmla="*/ 340 h 425"/>
                <a:gd name="T12" fmla="*/ 198 w 312"/>
                <a:gd name="T13" fmla="*/ 340 h 425"/>
                <a:gd name="T14" fmla="*/ 198 w 312"/>
                <a:gd name="T15" fmla="*/ 425 h 425"/>
                <a:gd name="T16" fmla="*/ 113 w 312"/>
                <a:gd name="T17" fmla="*/ 425 h 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425"/>
                <a:gd name="T29" fmla="*/ 312 w 312"/>
                <a:gd name="T30" fmla="*/ 425 h 4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2" h="425">
                  <a:moveTo>
                    <a:pt x="113" y="425"/>
                  </a:moveTo>
                  <a:lnTo>
                    <a:pt x="113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340"/>
                  </a:lnTo>
                  <a:lnTo>
                    <a:pt x="198" y="340"/>
                  </a:lnTo>
                  <a:lnTo>
                    <a:pt x="198" y="425"/>
                  </a:lnTo>
                  <a:lnTo>
                    <a:pt x="113" y="425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31"/>
            <p:cNvSpPr>
              <a:spLocks/>
            </p:cNvSpPr>
            <p:nvPr/>
          </p:nvSpPr>
          <p:spPr bwMode="auto">
            <a:xfrm>
              <a:off x="1339" y="1243"/>
              <a:ext cx="615" cy="584"/>
            </a:xfrm>
            <a:custGeom>
              <a:avLst/>
              <a:gdLst>
                <a:gd name="T0" fmla="*/ 110 w 524"/>
                <a:gd name="T1" fmla="*/ 420 h 420"/>
                <a:gd name="T2" fmla="*/ 110 w 524"/>
                <a:gd name="T3" fmla="*/ 336 h 420"/>
                <a:gd name="T4" fmla="*/ 0 w 524"/>
                <a:gd name="T5" fmla="*/ 336 h 420"/>
                <a:gd name="T6" fmla="*/ 0 w 524"/>
                <a:gd name="T7" fmla="*/ 0 h 420"/>
                <a:gd name="T8" fmla="*/ 524 w 524"/>
                <a:gd name="T9" fmla="*/ 0 h 420"/>
                <a:gd name="T10" fmla="*/ 524 w 524"/>
                <a:gd name="T11" fmla="*/ 336 h 420"/>
                <a:gd name="T12" fmla="*/ 192 w 524"/>
                <a:gd name="T13" fmla="*/ 336 h 420"/>
                <a:gd name="T14" fmla="*/ 192 w 524"/>
                <a:gd name="T15" fmla="*/ 420 h 420"/>
                <a:gd name="T16" fmla="*/ 110 w 524"/>
                <a:gd name="T17" fmla="*/ 420 h 4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4"/>
                <a:gd name="T28" fmla="*/ 0 h 420"/>
                <a:gd name="T29" fmla="*/ 524 w 524"/>
                <a:gd name="T30" fmla="*/ 420 h 4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4" h="420">
                  <a:moveTo>
                    <a:pt x="110" y="420"/>
                  </a:moveTo>
                  <a:lnTo>
                    <a:pt x="110" y="336"/>
                  </a:lnTo>
                  <a:lnTo>
                    <a:pt x="0" y="336"/>
                  </a:lnTo>
                  <a:lnTo>
                    <a:pt x="0" y="0"/>
                  </a:lnTo>
                  <a:lnTo>
                    <a:pt x="524" y="0"/>
                  </a:lnTo>
                  <a:lnTo>
                    <a:pt x="524" y="336"/>
                  </a:lnTo>
                  <a:lnTo>
                    <a:pt x="192" y="336"/>
                  </a:lnTo>
                  <a:lnTo>
                    <a:pt x="192" y="420"/>
                  </a:lnTo>
                  <a:lnTo>
                    <a:pt x="110" y="420"/>
                  </a:lnTo>
                  <a:close/>
                </a:path>
              </a:pathLst>
            </a:custGeom>
            <a:gradFill flip="none" rotWithShape="1">
              <a:gsLst>
                <a:gs pos="18000">
                  <a:schemeClr val="accent2">
                    <a:lumMod val="75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Freeform 32"/>
            <p:cNvSpPr>
              <a:spLocks/>
            </p:cNvSpPr>
            <p:nvPr/>
          </p:nvSpPr>
          <p:spPr bwMode="auto">
            <a:xfrm flipH="1">
              <a:off x="1983" y="1243"/>
              <a:ext cx="614" cy="584"/>
            </a:xfrm>
            <a:custGeom>
              <a:avLst/>
              <a:gdLst>
                <a:gd name="T0" fmla="*/ 110 w 524"/>
                <a:gd name="T1" fmla="*/ 420 h 420"/>
                <a:gd name="T2" fmla="*/ 110 w 524"/>
                <a:gd name="T3" fmla="*/ 336 h 420"/>
                <a:gd name="T4" fmla="*/ 0 w 524"/>
                <a:gd name="T5" fmla="*/ 336 h 420"/>
                <a:gd name="T6" fmla="*/ 0 w 524"/>
                <a:gd name="T7" fmla="*/ 0 h 420"/>
                <a:gd name="T8" fmla="*/ 524 w 524"/>
                <a:gd name="T9" fmla="*/ 0 h 420"/>
                <a:gd name="T10" fmla="*/ 524 w 524"/>
                <a:gd name="T11" fmla="*/ 336 h 420"/>
                <a:gd name="T12" fmla="*/ 192 w 524"/>
                <a:gd name="T13" fmla="*/ 336 h 420"/>
                <a:gd name="T14" fmla="*/ 192 w 524"/>
                <a:gd name="T15" fmla="*/ 420 h 420"/>
                <a:gd name="T16" fmla="*/ 110 w 524"/>
                <a:gd name="T17" fmla="*/ 420 h 4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4"/>
                <a:gd name="T28" fmla="*/ 0 h 420"/>
                <a:gd name="T29" fmla="*/ 524 w 524"/>
                <a:gd name="T30" fmla="*/ 420 h 4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4" h="420">
                  <a:moveTo>
                    <a:pt x="110" y="420"/>
                  </a:moveTo>
                  <a:lnTo>
                    <a:pt x="110" y="336"/>
                  </a:lnTo>
                  <a:lnTo>
                    <a:pt x="0" y="336"/>
                  </a:lnTo>
                  <a:lnTo>
                    <a:pt x="0" y="0"/>
                  </a:lnTo>
                  <a:lnTo>
                    <a:pt x="524" y="0"/>
                  </a:lnTo>
                  <a:lnTo>
                    <a:pt x="524" y="336"/>
                  </a:lnTo>
                  <a:lnTo>
                    <a:pt x="192" y="336"/>
                  </a:lnTo>
                  <a:lnTo>
                    <a:pt x="192" y="420"/>
                  </a:lnTo>
                  <a:lnTo>
                    <a:pt x="110" y="420"/>
                  </a:lnTo>
                  <a:close/>
                </a:path>
              </a:pathLst>
            </a:custGeom>
            <a:gradFill flip="none" rotWithShape="1">
              <a:gsLst>
                <a:gs pos="18000">
                  <a:schemeClr val="tx2">
                    <a:lumMod val="75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97000">
                  <a:schemeClr val="tx2">
                    <a:lumMod val="7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 flipV="1">
              <a:off x="1965" y="1407"/>
              <a:ext cx="708" cy="13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 sz="1400" u="none">
                <a:latin typeface="Times New Roman" pitchFamily="18" charset="0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 flipV="1">
              <a:off x="1773" y="1243"/>
              <a:ext cx="370" cy="46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5294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de-DE" sz="1000" u="none">
                <a:latin typeface="Times New Roman" pitchFamily="18" charset="0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08" y="3024681"/>
            <a:ext cx="2492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uppieren 17"/>
          <p:cNvGrpSpPr/>
          <p:nvPr/>
        </p:nvGrpSpPr>
        <p:grpSpPr>
          <a:xfrm>
            <a:off x="5996007" y="3024680"/>
            <a:ext cx="2492375" cy="970502"/>
            <a:chOff x="1592263" y="3648075"/>
            <a:chExt cx="1906588" cy="787539"/>
          </a:xfrm>
        </p:grpSpPr>
        <p:sp>
          <p:nvSpPr>
            <p:cNvPr id="22" name="Rectangle 45" descr="Diagonal weit nach oben"/>
            <p:cNvSpPr>
              <a:spLocks noChangeArrowheads="1"/>
            </p:cNvSpPr>
            <p:nvPr/>
          </p:nvSpPr>
          <p:spPr bwMode="auto">
            <a:xfrm flipV="1">
              <a:off x="1592263" y="3648075"/>
              <a:ext cx="1906588" cy="7858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2508251" y="4257676"/>
              <a:ext cx="92075" cy="176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000" u="none">
                <a:latin typeface="Times New Roman" pitchFamily="18" charset="0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2149476" y="3648076"/>
              <a:ext cx="92075" cy="166687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000" u="none">
                <a:latin typeface="Times New Roman" pitchFamily="18" charset="0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2857501" y="3648076"/>
              <a:ext cx="92075" cy="166688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de-DE" sz="1000" u="none">
                <a:latin typeface="Times New Roman" pitchFamily="18" charset="0"/>
              </a:endParaRPr>
            </a:p>
          </p:txBody>
        </p:sp>
        <p:sp>
          <p:nvSpPr>
            <p:cNvPr id="28" name="Freeform 51"/>
            <p:cNvSpPr>
              <a:spLocks/>
            </p:cNvSpPr>
            <p:nvPr/>
          </p:nvSpPr>
          <p:spPr bwMode="auto">
            <a:xfrm>
              <a:off x="2305051" y="3770314"/>
              <a:ext cx="479425" cy="663575"/>
            </a:xfrm>
            <a:custGeom>
              <a:avLst/>
              <a:gdLst>
                <a:gd name="T0" fmla="*/ 113 w 312"/>
                <a:gd name="T1" fmla="*/ 425 h 425"/>
                <a:gd name="T2" fmla="*/ 113 w 312"/>
                <a:gd name="T3" fmla="*/ 340 h 425"/>
                <a:gd name="T4" fmla="*/ 0 w 312"/>
                <a:gd name="T5" fmla="*/ 340 h 425"/>
                <a:gd name="T6" fmla="*/ 0 w 312"/>
                <a:gd name="T7" fmla="*/ 0 h 425"/>
                <a:gd name="T8" fmla="*/ 312 w 312"/>
                <a:gd name="T9" fmla="*/ 0 h 425"/>
                <a:gd name="T10" fmla="*/ 312 w 312"/>
                <a:gd name="T11" fmla="*/ 340 h 425"/>
                <a:gd name="T12" fmla="*/ 198 w 312"/>
                <a:gd name="T13" fmla="*/ 340 h 425"/>
                <a:gd name="T14" fmla="*/ 198 w 312"/>
                <a:gd name="T15" fmla="*/ 425 h 425"/>
                <a:gd name="T16" fmla="*/ 113 w 312"/>
                <a:gd name="T17" fmla="*/ 425 h 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425"/>
                <a:gd name="T29" fmla="*/ 312 w 312"/>
                <a:gd name="T30" fmla="*/ 425 h 4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2" h="425">
                  <a:moveTo>
                    <a:pt x="113" y="425"/>
                  </a:moveTo>
                  <a:lnTo>
                    <a:pt x="113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340"/>
                  </a:lnTo>
                  <a:lnTo>
                    <a:pt x="198" y="340"/>
                  </a:lnTo>
                  <a:lnTo>
                    <a:pt x="198" y="425"/>
                  </a:lnTo>
                  <a:lnTo>
                    <a:pt x="113" y="425"/>
                  </a:lnTo>
                  <a:close/>
                </a:path>
              </a:pathLst>
            </a:custGeom>
            <a:gradFill flip="none" rotWithShape="1">
              <a:gsLst>
                <a:gs pos="18000">
                  <a:schemeClr val="accent2">
                    <a:lumMod val="75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Freeform 52"/>
            <p:cNvSpPr>
              <a:spLocks/>
            </p:cNvSpPr>
            <p:nvPr/>
          </p:nvSpPr>
          <p:spPr bwMode="auto">
            <a:xfrm>
              <a:off x="1693863" y="3770313"/>
              <a:ext cx="481013" cy="665301"/>
            </a:xfrm>
            <a:custGeom>
              <a:avLst/>
              <a:gdLst>
                <a:gd name="T0" fmla="*/ 113 w 312"/>
                <a:gd name="T1" fmla="*/ 425 h 425"/>
                <a:gd name="T2" fmla="*/ 113 w 312"/>
                <a:gd name="T3" fmla="*/ 340 h 425"/>
                <a:gd name="T4" fmla="*/ 0 w 312"/>
                <a:gd name="T5" fmla="*/ 340 h 425"/>
                <a:gd name="T6" fmla="*/ 0 w 312"/>
                <a:gd name="T7" fmla="*/ 0 h 425"/>
                <a:gd name="T8" fmla="*/ 312 w 312"/>
                <a:gd name="T9" fmla="*/ 0 h 425"/>
                <a:gd name="T10" fmla="*/ 312 w 312"/>
                <a:gd name="T11" fmla="*/ 340 h 425"/>
                <a:gd name="T12" fmla="*/ 198 w 312"/>
                <a:gd name="T13" fmla="*/ 340 h 425"/>
                <a:gd name="T14" fmla="*/ 198 w 312"/>
                <a:gd name="T15" fmla="*/ 425 h 425"/>
                <a:gd name="T16" fmla="*/ 113 w 312"/>
                <a:gd name="T17" fmla="*/ 425 h 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425"/>
                <a:gd name="T29" fmla="*/ 312 w 312"/>
                <a:gd name="T30" fmla="*/ 425 h 425"/>
                <a:gd name="connsiteX0" fmla="*/ 3622 w 10000"/>
                <a:gd name="connsiteY0" fmla="*/ 10000 h 10000"/>
                <a:gd name="connsiteX1" fmla="*/ 3622 w 10000"/>
                <a:gd name="connsiteY1" fmla="*/ 8000 h 10000"/>
                <a:gd name="connsiteX2" fmla="*/ 0 w 10000"/>
                <a:gd name="connsiteY2" fmla="*/ 8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8000 h 10000"/>
                <a:gd name="connsiteX6" fmla="*/ 6346 w 10000"/>
                <a:gd name="connsiteY6" fmla="*/ 8000 h 10000"/>
                <a:gd name="connsiteX7" fmla="*/ 6293 w 10000"/>
                <a:gd name="connsiteY7" fmla="*/ 9349 h 10000"/>
                <a:gd name="connsiteX8" fmla="*/ 3622 w 10000"/>
                <a:gd name="connsiteY8" fmla="*/ 10000 h 10000"/>
                <a:gd name="connsiteX0" fmla="*/ 3622 w 10000"/>
                <a:gd name="connsiteY0" fmla="*/ 9388 h 9388"/>
                <a:gd name="connsiteX1" fmla="*/ 3622 w 10000"/>
                <a:gd name="connsiteY1" fmla="*/ 8000 h 9388"/>
                <a:gd name="connsiteX2" fmla="*/ 0 w 10000"/>
                <a:gd name="connsiteY2" fmla="*/ 8000 h 9388"/>
                <a:gd name="connsiteX3" fmla="*/ 0 w 10000"/>
                <a:gd name="connsiteY3" fmla="*/ 0 h 9388"/>
                <a:gd name="connsiteX4" fmla="*/ 10000 w 10000"/>
                <a:gd name="connsiteY4" fmla="*/ 0 h 9388"/>
                <a:gd name="connsiteX5" fmla="*/ 10000 w 10000"/>
                <a:gd name="connsiteY5" fmla="*/ 8000 h 9388"/>
                <a:gd name="connsiteX6" fmla="*/ 6346 w 10000"/>
                <a:gd name="connsiteY6" fmla="*/ 8000 h 9388"/>
                <a:gd name="connsiteX7" fmla="*/ 6293 w 10000"/>
                <a:gd name="connsiteY7" fmla="*/ 9349 h 9388"/>
                <a:gd name="connsiteX8" fmla="*/ 3622 w 10000"/>
                <a:gd name="connsiteY8" fmla="*/ 9388 h 9388"/>
                <a:gd name="connsiteX0" fmla="*/ 3622 w 10000"/>
                <a:gd name="connsiteY0" fmla="*/ 10000 h 10080"/>
                <a:gd name="connsiteX1" fmla="*/ 3622 w 10000"/>
                <a:gd name="connsiteY1" fmla="*/ 8522 h 10080"/>
                <a:gd name="connsiteX2" fmla="*/ 0 w 10000"/>
                <a:gd name="connsiteY2" fmla="*/ 8522 h 10080"/>
                <a:gd name="connsiteX3" fmla="*/ 0 w 10000"/>
                <a:gd name="connsiteY3" fmla="*/ 0 h 10080"/>
                <a:gd name="connsiteX4" fmla="*/ 10000 w 10000"/>
                <a:gd name="connsiteY4" fmla="*/ 0 h 10080"/>
                <a:gd name="connsiteX5" fmla="*/ 10000 w 10000"/>
                <a:gd name="connsiteY5" fmla="*/ 8522 h 10080"/>
                <a:gd name="connsiteX6" fmla="*/ 6346 w 10000"/>
                <a:gd name="connsiteY6" fmla="*/ 8522 h 10080"/>
                <a:gd name="connsiteX7" fmla="*/ 6293 w 10000"/>
                <a:gd name="connsiteY7" fmla="*/ 10080 h 10080"/>
                <a:gd name="connsiteX8" fmla="*/ 3622 w 10000"/>
                <a:gd name="connsiteY8" fmla="*/ 10000 h 10080"/>
                <a:gd name="connsiteX0" fmla="*/ 3622 w 10000"/>
                <a:gd name="connsiteY0" fmla="*/ 10000 h 10000"/>
                <a:gd name="connsiteX1" fmla="*/ 3622 w 10000"/>
                <a:gd name="connsiteY1" fmla="*/ 8522 h 10000"/>
                <a:gd name="connsiteX2" fmla="*/ 0 w 10000"/>
                <a:gd name="connsiteY2" fmla="*/ 8522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8522 h 10000"/>
                <a:gd name="connsiteX6" fmla="*/ 6346 w 10000"/>
                <a:gd name="connsiteY6" fmla="*/ 8522 h 10000"/>
                <a:gd name="connsiteX7" fmla="*/ 6293 w 10000"/>
                <a:gd name="connsiteY7" fmla="*/ 9958 h 10000"/>
                <a:gd name="connsiteX8" fmla="*/ 3622 w 10000"/>
                <a:gd name="connsiteY8" fmla="*/ 10000 h 10000"/>
                <a:gd name="connsiteX0" fmla="*/ 3622 w 10000"/>
                <a:gd name="connsiteY0" fmla="*/ 9939 h 9958"/>
                <a:gd name="connsiteX1" fmla="*/ 3622 w 10000"/>
                <a:gd name="connsiteY1" fmla="*/ 8522 h 9958"/>
                <a:gd name="connsiteX2" fmla="*/ 0 w 10000"/>
                <a:gd name="connsiteY2" fmla="*/ 8522 h 9958"/>
                <a:gd name="connsiteX3" fmla="*/ 0 w 10000"/>
                <a:gd name="connsiteY3" fmla="*/ 0 h 9958"/>
                <a:gd name="connsiteX4" fmla="*/ 10000 w 10000"/>
                <a:gd name="connsiteY4" fmla="*/ 0 h 9958"/>
                <a:gd name="connsiteX5" fmla="*/ 10000 w 10000"/>
                <a:gd name="connsiteY5" fmla="*/ 8522 h 9958"/>
                <a:gd name="connsiteX6" fmla="*/ 6346 w 10000"/>
                <a:gd name="connsiteY6" fmla="*/ 8522 h 9958"/>
                <a:gd name="connsiteX7" fmla="*/ 6293 w 10000"/>
                <a:gd name="connsiteY7" fmla="*/ 9958 h 9958"/>
                <a:gd name="connsiteX8" fmla="*/ 3622 w 10000"/>
                <a:gd name="connsiteY8" fmla="*/ 9939 h 9958"/>
                <a:gd name="connsiteX0" fmla="*/ 3622 w 10000"/>
                <a:gd name="connsiteY0" fmla="*/ 9981 h 9981"/>
                <a:gd name="connsiteX1" fmla="*/ 3622 w 10000"/>
                <a:gd name="connsiteY1" fmla="*/ 8558 h 9981"/>
                <a:gd name="connsiteX2" fmla="*/ 0 w 10000"/>
                <a:gd name="connsiteY2" fmla="*/ 8558 h 9981"/>
                <a:gd name="connsiteX3" fmla="*/ 0 w 10000"/>
                <a:gd name="connsiteY3" fmla="*/ 0 h 9981"/>
                <a:gd name="connsiteX4" fmla="*/ 10000 w 10000"/>
                <a:gd name="connsiteY4" fmla="*/ 0 h 9981"/>
                <a:gd name="connsiteX5" fmla="*/ 10000 w 10000"/>
                <a:gd name="connsiteY5" fmla="*/ 8558 h 9981"/>
                <a:gd name="connsiteX6" fmla="*/ 6346 w 10000"/>
                <a:gd name="connsiteY6" fmla="*/ 8558 h 9981"/>
                <a:gd name="connsiteX7" fmla="*/ 6333 w 10000"/>
                <a:gd name="connsiteY7" fmla="*/ 9877 h 9981"/>
                <a:gd name="connsiteX8" fmla="*/ 3622 w 10000"/>
                <a:gd name="connsiteY8" fmla="*/ 9981 h 9981"/>
                <a:gd name="connsiteX0" fmla="*/ 3662 w 10000"/>
                <a:gd name="connsiteY0" fmla="*/ 9815 h 9896"/>
                <a:gd name="connsiteX1" fmla="*/ 3622 w 10000"/>
                <a:gd name="connsiteY1" fmla="*/ 8574 h 9896"/>
                <a:gd name="connsiteX2" fmla="*/ 0 w 10000"/>
                <a:gd name="connsiteY2" fmla="*/ 8574 h 9896"/>
                <a:gd name="connsiteX3" fmla="*/ 0 w 10000"/>
                <a:gd name="connsiteY3" fmla="*/ 0 h 9896"/>
                <a:gd name="connsiteX4" fmla="*/ 10000 w 10000"/>
                <a:gd name="connsiteY4" fmla="*/ 0 h 9896"/>
                <a:gd name="connsiteX5" fmla="*/ 10000 w 10000"/>
                <a:gd name="connsiteY5" fmla="*/ 8574 h 9896"/>
                <a:gd name="connsiteX6" fmla="*/ 6346 w 10000"/>
                <a:gd name="connsiteY6" fmla="*/ 8574 h 9896"/>
                <a:gd name="connsiteX7" fmla="*/ 6333 w 10000"/>
                <a:gd name="connsiteY7" fmla="*/ 9896 h 9896"/>
                <a:gd name="connsiteX8" fmla="*/ 3662 w 10000"/>
                <a:gd name="connsiteY8" fmla="*/ 9815 h 9896"/>
                <a:gd name="connsiteX0" fmla="*/ 3543 w 10000"/>
                <a:gd name="connsiteY0" fmla="*/ 10042 h 10042"/>
                <a:gd name="connsiteX1" fmla="*/ 3622 w 10000"/>
                <a:gd name="connsiteY1" fmla="*/ 8664 h 10042"/>
                <a:gd name="connsiteX2" fmla="*/ 0 w 10000"/>
                <a:gd name="connsiteY2" fmla="*/ 8664 h 10042"/>
                <a:gd name="connsiteX3" fmla="*/ 0 w 10000"/>
                <a:gd name="connsiteY3" fmla="*/ 0 h 10042"/>
                <a:gd name="connsiteX4" fmla="*/ 10000 w 10000"/>
                <a:gd name="connsiteY4" fmla="*/ 0 h 10042"/>
                <a:gd name="connsiteX5" fmla="*/ 10000 w 10000"/>
                <a:gd name="connsiteY5" fmla="*/ 8664 h 10042"/>
                <a:gd name="connsiteX6" fmla="*/ 6346 w 10000"/>
                <a:gd name="connsiteY6" fmla="*/ 8664 h 10042"/>
                <a:gd name="connsiteX7" fmla="*/ 6333 w 10000"/>
                <a:gd name="connsiteY7" fmla="*/ 10000 h 10042"/>
                <a:gd name="connsiteX8" fmla="*/ 3543 w 10000"/>
                <a:gd name="connsiteY8" fmla="*/ 10042 h 10042"/>
                <a:gd name="connsiteX0" fmla="*/ 3622 w 10000"/>
                <a:gd name="connsiteY0" fmla="*/ 9949 h 10000"/>
                <a:gd name="connsiteX1" fmla="*/ 3622 w 10000"/>
                <a:gd name="connsiteY1" fmla="*/ 8664 h 10000"/>
                <a:gd name="connsiteX2" fmla="*/ 0 w 10000"/>
                <a:gd name="connsiteY2" fmla="*/ 8664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8664 h 10000"/>
                <a:gd name="connsiteX6" fmla="*/ 6346 w 10000"/>
                <a:gd name="connsiteY6" fmla="*/ 8664 h 10000"/>
                <a:gd name="connsiteX7" fmla="*/ 6333 w 10000"/>
                <a:gd name="connsiteY7" fmla="*/ 10000 h 10000"/>
                <a:gd name="connsiteX8" fmla="*/ 3622 w 10000"/>
                <a:gd name="connsiteY8" fmla="*/ 9949 h 10000"/>
                <a:gd name="connsiteX0" fmla="*/ 3622 w 10000"/>
                <a:gd name="connsiteY0" fmla="*/ 10042 h 10042"/>
                <a:gd name="connsiteX1" fmla="*/ 3622 w 10000"/>
                <a:gd name="connsiteY1" fmla="*/ 8664 h 10042"/>
                <a:gd name="connsiteX2" fmla="*/ 0 w 10000"/>
                <a:gd name="connsiteY2" fmla="*/ 8664 h 10042"/>
                <a:gd name="connsiteX3" fmla="*/ 0 w 10000"/>
                <a:gd name="connsiteY3" fmla="*/ 0 h 10042"/>
                <a:gd name="connsiteX4" fmla="*/ 10000 w 10000"/>
                <a:gd name="connsiteY4" fmla="*/ 0 h 10042"/>
                <a:gd name="connsiteX5" fmla="*/ 10000 w 10000"/>
                <a:gd name="connsiteY5" fmla="*/ 8664 h 10042"/>
                <a:gd name="connsiteX6" fmla="*/ 6346 w 10000"/>
                <a:gd name="connsiteY6" fmla="*/ 8664 h 10042"/>
                <a:gd name="connsiteX7" fmla="*/ 6333 w 10000"/>
                <a:gd name="connsiteY7" fmla="*/ 10000 h 10042"/>
                <a:gd name="connsiteX8" fmla="*/ 3622 w 10000"/>
                <a:gd name="connsiteY8" fmla="*/ 10042 h 10042"/>
                <a:gd name="connsiteX0" fmla="*/ 3622 w 10000"/>
                <a:gd name="connsiteY0" fmla="*/ 9980 h 10000"/>
                <a:gd name="connsiteX1" fmla="*/ 3622 w 10000"/>
                <a:gd name="connsiteY1" fmla="*/ 8664 h 10000"/>
                <a:gd name="connsiteX2" fmla="*/ 0 w 10000"/>
                <a:gd name="connsiteY2" fmla="*/ 8664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8664 h 10000"/>
                <a:gd name="connsiteX6" fmla="*/ 6346 w 10000"/>
                <a:gd name="connsiteY6" fmla="*/ 8664 h 10000"/>
                <a:gd name="connsiteX7" fmla="*/ 6333 w 10000"/>
                <a:gd name="connsiteY7" fmla="*/ 10000 h 10000"/>
                <a:gd name="connsiteX8" fmla="*/ 3622 w 10000"/>
                <a:gd name="connsiteY8" fmla="*/ 9980 h 10000"/>
                <a:gd name="connsiteX0" fmla="*/ 3622 w 10000"/>
                <a:gd name="connsiteY0" fmla="*/ 9980 h 10858"/>
                <a:gd name="connsiteX1" fmla="*/ 3622 w 10000"/>
                <a:gd name="connsiteY1" fmla="*/ 8664 h 10858"/>
                <a:gd name="connsiteX2" fmla="*/ 0 w 10000"/>
                <a:gd name="connsiteY2" fmla="*/ 8664 h 10858"/>
                <a:gd name="connsiteX3" fmla="*/ 0 w 10000"/>
                <a:gd name="connsiteY3" fmla="*/ 0 h 10858"/>
                <a:gd name="connsiteX4" fmla="*/ 10000 w 10000"/>
                <a:gd name="connsiteY4" fmla="*/ 0 h 10858"/>
                <a:gd name="connsiteX5" fmla="*/ 10000 w 10000"/>
                <a:gd name="connsiteY5" fmla="*/ 8664 h 10858"/>
                <a:gd name="connsiteX6" fmla="*/ 6346 w 10000"/>
                <a:gd name="connsiteY6" fmla="*/ 8664 h 10858"/>
                <a:gd name="connsiteX7" fmla="*/ 6333 w 10000"/>
                <a:gd name="connsiteY7" fmla="*/ 10858 h 10858"/>
                <a:gd name="connsiteX8" fmla="*/ 3622 w 10000"/>
                <a:gd name="connsiteY8" fmla="*/ 9980 h 10858"/>
                <a:gd name="connsiteX0" fmla="*/ 3622 w 10000"/>
                <a:gd name="connsiteY0" fmla="*/ 10813 h 10858"/>
                <a:gd name="connsiteX1" fmla="*/ 3622 w 10000"/>
                <a:gd name="connsiteY1" fmla="*/ 8664 h 10858"/>
                <a:gd name="connsiteX2" fmla="*/ 0 w 10000"/>
                <a:gd name="connsiteY2" fmla="*/ 8664 h 10858"/>
                <a:gd name="connsiteX3" fmla="*/ 0 w 10000"/>
                <a:gd name="connsiteY3" fmla="*/ 0 h 10858"/>
                <a:gd name="connsiteX4" fmla="*/ 10000 w 10000"/>
                <a:gd name="connsiteY4" fmla="*/ 0 h 10858"/>
                <a:gd name="connsiteX5" fmla="*/ 10000 w 10000"/>
                <a:gd name="connsiteY5" fmla="*/ 8664 h 10858"/>
                <a:gd name="connsiteX6" fmla="*/ 6346 w 10000"/>
                <a:gd name="connsiteY6" fmla="*/ 8664 h 10858"/>
                <a:gd name="connsiteX7" fmla="*/ 6333 w 10000"/>
                <a:gd name="connsiteY7" fmla="*/ 10858 h 10858"/>
                <a:gd name="connsiteX8" fmla="*/ 3622 w 10000"/>
                <a:gd name="connsiteY8" fmla="*/ 10813 h 10858"/>
                <a:gd name="connsiteX0" fmla="*/ 3622 w 10000"/>
                <a:gd name="connsiteY0" fmla="*/ 10889 h 10889"/>
                <a:gd name="connsiteX1" fmla="*/ 3622 w 10000"/>
                <a:gd name="connsiteY1" fmla="*/ 8664 h 10889"/>
                <a:gd name="connsiteX2" fmla="*/ 0 w 10000"/>
                <a:gd name="connsiteY2" fmla="*/ 8664 h 10889"/>
                <a:gd name="connsiteX3" fmla="*/ 0 w 10000"/>
                <a:gd name="connsiteY3" fmla="*/ 0 h 10889"/>
                <a:gd name="connsiteX4" fmla="*/ 10000 w 10000"/>
                <a:gd name="connsiteY4" fmla="*/ 0 h 10889"/>
                <a:gd name="connsiteX5" fmla="*/ 10000 w 10000"/>
                <a:gd name="connsiteY5" fmla="*/ 8664 h 10889"/>
                <a:gd name="connsiteX6" fmla="*/ 6346 w 10000"/>
                <a:gd name="connsiteY6" fmla="*/ 8664 h 10889"/>
                <a:gd name="connsiteX7" fmla="*/ 6333 w 10000"/>
                <a:gd name="connsiteY7" fmla="*/ 10858 h 10889"/>
                <a:gd name="connsiteX8" fmla="*/ 3622 w 10000"/>
                <a:gd name="connsiteY8" fmla="*/ 10889 h 10889"/>
                <a:gd name="connsiteX0" fmla="*/ 3652 w 10000"/>
                <a:gd name="connsiteY0" fmla="*/ 10839 h 10858"/>
                <a:gd name="connsiteX1" fmla="*/ 3622 w 10000"/>
                <a:gd name="connsiteY1" fmla="*/ 8664 h 10858"/>
                <a:gd name="connsiteX2" fmla="*/ 0 w 10000"/>
                <a:gd name="connsiteY2" fmla="*/ 8664 h 10858"/>
                <a:gd name="connsiteX3" fmla="*/ 0 w 10000"/>
                <a:gd name="connsiteY3" fmla="*/ 0 h 10858"/>
                <a:gd name="connsiteX4" fmla="*/ 10000 w 10000"/>
                <a:gd name="connsiteY4" fmla="*/ 0 h 10858"/>
                <a:gd name="connsiteX5" fmla="*/ 10000 w 10000"/>
                <a:gd name="connsiteY5" fmla="*/ 8664 h 10858"/>
                <a:gd name="connsiteX6" fmla="*/ 6346 w 10000"/>
                <a:gd name="connsiteY6" fmla="*/ 8664 h 10858"/>
                <a:gd name="connsiteX7" fmla="*/ 6333 w 10000"/>
                <a:gd name="connsiteY7" fmla="*/ 10858 h 10858"/>
                <a:gd name="connsiteX8" fmla="*/ 3652 w 10000"/>
                <a:gd name="connsiteY8" fmla="*/ 1083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858">
                  <a:moveTo>
                    <a:pt x="3652" y="10839"/>
                  </a:moveTo>
                  <a:cubicBezTo>
                    <a:pt x="3639" y="10421"/>
                    <a:pt x="3635" y="9082"/>
                    <a:pt x="3622" y="8664"/>
                  </a:cubicBezTo>
                  <a:lnTo>
                    <a:pt x="0" y="8664"/>
                  </a:lnTo>
                  <a:lnTo>
                    <a:pt x="0" y="0"/>
                  </a:lnTo>
                  <a:lnTo>
                    <a:pt x="10000" y="0"/>
                  </a:lnTo>
                  <a:lnTo>
                    <a:pt x="10000" y="8664"/>
                  </a:lnTo>
                  <a:lnTo>
                    <a:pt x="6346" y="8664"/>
                  </a:lnTo>
                  <a:cubicBezTo>
                    <a:pt x="6328" y="9151"/>
                    <a:pt x="6351" y="10371"/>
                    <a:pt x="6333" y="10858"/>
                  </a:cubicBezTo>
                  <a:lnTo>
                    <a:pt x="3652" y="10839"/>
                  </a:lnTo>
                  <a:close/>
                </a:path>
              </a:pathLst>
            </a:custGeom>
            <a:gradFill flip="none" rotWithShape="1">
              <a:gsLst>
                <a:gs pos="18000">
                  <a:schemeClr val="tx2">
                    <a:lumMod val="75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97000">
                  <a:schemeClr val="tx2">
                    <a:lumMod val="7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Freeform 53"/>
            <p:cNvSpPr>
              <a:spLocks/>
            </p:cNvSpPr>
            <p:nvPr/>
          </p:nvSpPr>
          <p:spPr bwMode="auto">
            <a:xfrm>
              <a:off x="2914651" y="3770312"/>
              <a:ext cx="481013" cy="616924"/>
            </a:xfrm>
            <a:custGeom>
              <a:avLst/>
              <a:gdLst>
                <a:gd name="T0" fmla="*/ 113 w 312"/>
                <a:gd name="T1" fmla="*/ 425 h 425"/>
                <a:gd name="T2" fmla="*/ 113 w 312"/>
                <a:gd name="T3" fmla="*/ 340 h 425"/>
                <a:gd name="T4" fmla="*/ 0 w 312"/>
                <a:gd name="T5" fmla="*/ 340 h 425"/>
                <a:gd name="T6" fmla="*/ 0 w 312"/>
                <a:gd name="T7" fmla="*/ 0 h 425"/>
                <a:gd name="T8" fmla="*/ 312 w 312"/>
                <a:gd name="T9" fmla="*/ 0 h 425"/>
                <a:gd name="T10" fmla="*/ 312 w 312"/>
                <a:gd name="T11" fmla="*/ 340 h 425"/>
                <a:gd name="T12" fmla="*/ 198 w 312"/>
                <a:gd name="T13" fmla="*/ 340 h 425"/>
                <a:gd name="T14" fmla="*/ 198 w 312"/>
                <a:gd name="T15" fmla="*/ 425 h 425"/>
                <a:gd name="T16" fmla="*/ 113 w 312"/>
                <a:gd name="T17" fmla="*/ 425 h 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425"/>
                <a:gd name="T29" fmla="*/ 312 w 312"/>
                <a:gd name="T30" fmla="*/ 425 h 425"/>
                <a:gd name="connsiteX0" fmla="*/ 3622 w 10000"/>
                <a:gd name="connsiteY0" fmla="*/ 9455 h 10000"/>
                <a:gd name="connsiteX1" fmla="*/ 3622 w 10000"/>
                <a:gd name="connsiteY1" fmla="*/ 8000 h 10000"/>
                <a:gd name="connsiteX2" fmla="*/ 0 w 10000"/>
                <a:gd name="connsiteY2" fmla="*/ 8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8000 h 10000"/>
                <a:gd name="connsiteX6" fmla="*/ 6346 w 10000"/>
                <a:gd name="connsiteY6" fmla="*/ 8000 h 10000"/>
                <a:gd name="connsiteX7" fmla="*/ 6346 w 10000"/>
                <a:gd name="connsiteY7" fmla="*/ 10000 h 10000"/>
                <a:gd name="connsiteX8" fmla="*/ 3622 w 10000"/>
                <a:gd name="connsiteY8" fmla="*/ 9455 h 10000"/>
                <a:gd name="connsiteX0" fmla="*/ 3622 w 10000"/>
                <a:gd name="connsiteY0" fmla="*/ 9455 h 9483"/>
                <a:gd name="connsiteX1" fmla="*/ 3622 w 10000"/>
                <a:gd name="connsiteY1" fmla="*/ 8000 h 9483"/>
                <a:gd name="connsiteX2" fmla="*/ 0 w 10000"/>
                <a:gd name="connsiteY2" fmla="*/ 8000 h 9483"/>
                <a:gd name="connsiteX3" fmla="*/ 0 w 10000"/>
                <a:gd name="connsiteY3" fmla="*/ 0 h 9483"/>
                <a:gd name="connsiteX4" fmla="*/ 10000 w 10000"/>
                <a:gd name="connsiteY4" fmla="*/ 0 h 9483"/>
                <a:gd name="connsiteX5" fmla="*/ 10000 w 10000"/>
                <a:gd name="connsiteY5" fmla="*/ 8000 h 9483"/>
                <a:gd name="connsiteX6" fmla="*/ 6346 w 10000"/>
                <a:gd name="connsiteY6" fmla="*/ 8000 h 9483"/>
                <a:gd name="connsiteX7" fmla="*/ 6346 w 10000"/>
                <a:gd name="connsiteY7" fmla="*/ 9483 h 9483"/>
                <a:gd name="connsiteX8" fmla="*/ 3622 w 10000"/>
                <a:gd name="connsiteY8" fmla="*/ 9455 h 9483"/>
                <a:gd name="connsiteX0" fmla="*/ 3622 w 10000"/>
                <a:gd name="connsiteY0" fmla="*/ 9970 h 9970"/>
                <a:gd name="connsiteX1" fmla="*/ 3622 w 10000"/>
                <a:gd name="connsiteY1" fmla="*/ 8436 h 9970"/>
                <a:gd name="connsiteX2" fmla="*/ 0 w 10000"/>
                <a:gd name="connsiteY2" fmla="*/ 8436 h 9970"/>
                <a:gd name="connsiteX3" fmla="*/ 0 w 10000"/>
                <a:gd name="connsiteY3" fmla="*/ 0 h 9970"/>
                <a:gd name="connsiteX4" fmla="*/ 10000 w 10000"/>
                <a:gd name="connsiteY4" fmla="*/ 0 h 9970"/>
                <a:gd name="connsiteX5" fmla="*/ 10000 w 10000"/>
                <a:gd name="connsiteY5" fmla="*/ 8436 h 9970"/>
                <a:gd name="connsiteX6" fmla="*/ 6346 w 10000"/>
                <a:gd name="connsiteY6" fmla="*/ 8436 h 9970"/>
                <a:gd name="connsiteX7" fmla="*/ 6346 w 10000"/>
                <a:gd name="connsiteY7" fmla="*/ 9828 h 9970"/>
                <a:gd name="connsiteX8" fmla="*/ 3622 w 10000"/>
                <a:gd name="connsiteY8" fmla="*/ 9970 h 9970"/>
                <a:gd name="connsiteX0" fmla="*/ 3683 w 10000"/>
                <a:gd name="connsiteY0" fmla="*/ 9828 h 9858"/>
                <a:gd name="connsiteX1" fmla="*/ 3622 w 10000"/>
                <a:gd name="connsiteY1" fmla="*/ 8461 h 9858"/>
                <a:gd name="connsiteX2" fmla="*/ 0 w 10000"/>
                <a:gd name="connsiteY2" fmla="*/ 8461 h 9858"/>
                <a:gd name="connsiteX3" fmla="*/ 0 w 10000"/>
                <a:gd name="connsiteY3" fmla="*/ 0 h 9858"/>
                <a:gd name="connsiteX4" fmla="*/ 10000 w 10000"/>
                <a:gd name="connsiteY4" fmla="*/ 0 h 9858"/>
                <a:gd name="connsiteX5" fmla="*/ 10000 w 10000"/>
                <a:gd name="connsiteY5" fmla="*/ 8461 h 9858"/>
                <a:gd name="connsiteX6" fmla="*/ 6346 w 10000"/>
                <a:gd name="connsiteY6" fmla="*/ 8461 h 9858"/>
                <a:gd name="connsiteX7" fmla="*/ 6346 w 10000"/>
                <a:gd name="connsiteY7" fmla="*/ 9858 h 9858"/>
                <a:gd name="connsiteX8" fmla="*/ 3683 w 10000"/>
                <a:gd name="connsiteY8" fmla="*/ 9828 h 9858"/>
                <a:gd name="connsiteX0" fmla="*/ 3683 w 10000"/>
                <a:gd name="connsiteY0" fmla="*/ 9970 h 9975"/>
                <a:gd name="connsiteX1" fmla="*/ 3622 w 10000"/>
                <a:gd name="connsiteY1" fmla="*/ 8583 h 9975"/>
                <a:gd name="connsiteX2" fmla="*/ 0 w 10000"/>
                <a:gd name="connsiteY2" fmla="*/ 8583 h 9975"/>
                <a:gd name="connsiteX3" fmla="*/ 0 w 10000"/>
                <a:gd name="connsiteY3" fmla="*/ 0 h 9975"/>
                <a:gd name="connsiteX4" fmla="*/ 10000 w 10000"/>
                <a:gd name="connsiteY4" fmla="*/ 0 h 9975"/>
                <a:gd name="connsiteX5" fmla="*/ 10000 w 10000"/>
                <a:gd name="connsiteY5" fmla="*/ 8583 h 9975"/>
                <a:gd name="connsiteX6" fmla="*/ 6346 w 10000"/>
                <a:gd name="connsiteY6" fmla="*/ 8583 h 9975"/>
                <a:gd name="connsiteX7" fmla="*/ 6346 w 10000"/>
                <a:gd name="connsiteY7" fmla="*/ 9975 h 9975"/>
                <a:gd name="connsiteX8" fmla="*/ 3683 w 10000"/>
                <a:gd name="connsiteY8" fmla="*/ 9970 h 9975"/>
                <a:gd name="connsiteX0" fmla="*/ 3653 w 10000"/>
                <a:gd name="connsiteY0" fmla="*/ 9995 h 10000"/>
                <a:gd name="connsiteX1" fmla="*/ 3622 w 10000"/>
                <a:gd name="connsiteY1" fmla="*/ 8605 h 10000"/>
                <a:gd name="connsiteX2" fmla="*/ 0 w 10000"/>
                <a:gd name="connsiteY2" fmla="*/ 8605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8605 h 10000"/>
                <a:gd name="connsiteX6" fmla="*/ 6346 w 10000"/>
                <a:gd name="connsiteY6" fmla="*/ 8605 h 10000"/>
                <a:gd name="connsiteX7" fmla="*/ 6346 w 10000"/>
                <a:gd name="connsiteY7" fmla="*/ 10000 h 10000"/>
                <a:gd name="connsiteX8" fmla="*/ 3653 w 10000"/>
                <a:gd name="connsiteY8" fmla="*/ 999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3653" y="9995"/>
                  </a:moveTo>
                  <a:cubicBezTo>
                    <a:pt x="3633" y="9531"/>
                    <a:pt x="3642" y="9068"/>
                    <a:pt x="3622" y="8605"/>
                  </a:cubicBezTo>
                  <a:lnTo>
                    <a:pt x="0" y="8605"/>
                  </a:lnTo>
                  <a:lnTo>
                    <a:pt x="0" y="0"/>
                  </a:lnTo>
                  <a:lnTo>
                    <a:pt x="10000" y="0"/>
                  </a:lnTo>
                  <a:lnTo>
                    <a:pt x="10000" y="8605"/>
                  </a:lnTo>
                  <a:lnTo>
                    <a:pt x="6346" y="8605"/>
                  </a:lnTo>
                  <a:lnTo>
                    <a:pt x="6346" y="10000"/>
                  </a:lnTo>
                  <a:lnTo>
                    <a:pt x="3653" y="9995"/>
                  </a:lnTo>
                  <a:close/>
                </a:path>
              </a:pathLst>
            </a:custGeom>
            <a:gradFill flip="none" rotWithShape="1">
              <a:gsLst>
                <a:gs pos="18000">
                  <a:schemeClr val="tx2">
                    <a:lumMod val="75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97000">
                  <a:schemeClr val="tx2">
                    <a:lumMod val="7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31" name="Group 54"/>
            <p:cNvGrpSpPr>
              <a:grpSpLocks/>
            </p:cNvGrpSpPr>
            <p:nvPr/>
          </p:nvGrpSpPr>
          <p:grpSpPr bwMode="auto">
            <a:xfrm>
              <a:off x="1592263" y="3770313"/>
              <a:ext cx="1905000" cy="531813"/>
              <a:chOff x="907" y="2189"/>
              <a:chExt cx="1200" cy="335"/>
            </a:xfrm>
          </p:grpSpPr>
          <p:sp>
            <p:nvSpPr>
              <p:cNvPr id="32" name="Rectangle 55"/>
              <p:cNvSpPr>
                <a:spLocks noChangeArrowheads="1"/>
              </p:cNvSpPr>
              <p:nvPr/>
            </p:nvSpPr>
            <p:spPr bwMode="auto">
              <a:xfrm flipV="1">
                <a:off x="907" y="2305"/>
                <a:ext cx="1200" cy="98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de-DE" sz="1400" u="none">
                  <a:latin typeface="Times New Roman" pitchFamily="18" charset="0"/>
                </a:endParaRPr>
              </a:p>
            </p:txBody>
          </p:sp>
          <p:sp>
            <p:nvSpPr>
              <p:cNvPr id="33" name="Rectangle 56"/>
              <p:cNvSpPr>
                <a:spLocks noChangeArrowheads="1"/>
              </p:cNvSpPr>
              <p:nvPr/>
            </p:nvSpPr>
            <p:spPr bwMode="auto">
              <a:xfrm flipV="1">
                <a:off x="1213" y="2189"/>
                <a:ext cx="140" cy="335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35294"/>
                      <a:invGamma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de-DE" sz="1000" u="none">
                  <a:latin typeface="Times New Roman" pitchFamily="18" charset="0"/>
                </a:endParaRPr>
              </a:p>
            </p:txBody>
          </p:sp>
          <p:sp>
            <p:nvSpPr>
              <p:cNvPr id="34" name="Rectangle 57"/>
              <p:cNvSpPr>
                <a:spLocks noChangeArrowheads="1"/>
              </p:cNvSpPr>
              <p:nvPr/>
            </p:nvSpPr>
            <p:spPr bwMode="auto">
              <a:xfrm flipV="1">
                <a:off x="1659" y="2189"/>
                <a:ext cx="140" cy="335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35294"/>
                      <a:invGamma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de-DE" sz="1000" u="none">
                  <a:latin typeface="Times New Roman" pitchFamily="18" charset="0"/>
                </a:endParaRPr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1979538" y="4335622"/>
              <a:ext cx="1138313" cy="457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55" y="4413385"/>
            <a:ext cx="1323260" cy="66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7" name="Rechteck 2066"/>
          <p:cNvSpPr/>
          <p:nvPr/>
        </p:nvSpPr>
        <p:spPr>
          <a:xfrm>
            <a:off x="6637355" y="4413385"/>
            <a:ext cx="1323260" cy="6674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8" name="Ellipse 2047"/>
          <p:cNvSpPr/>
          <p:nvPr/>
        </p:nvSpPr>
        <p:spPr>
          <a:xfrm>
            <a:off x="7427464" y="4607063"/>
            <a:ext cx="383388" cy="38338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rect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9" name="Gleichschenkliges Dreieck 2048"/>
          <p:cNvSpPr/>
          <p:nvPr/>
        </p:nvSpPr>
        <p:spPr>
          <a:xfrm>
            <a:off x="7547672" y="4608610"/>
            <a:ext cx="142972" cy="891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Ellipse 2053"/>
          <p:cNvSpPr/>
          <p:nvPr/>
        </p:nvSpPr>
        <p:spPr>
          <a:xfrm>
            <a:off x="7556594" y="4735257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6" name="Gerade Verbindung mit Pfeil 2055"/>
          <p:cNvCxnSpPr/>
          <p:nvPr/>
        </p:nvCxnSpPr>
        <p:spPr>
          <a:xfrm flipV="1">
            <a:off x="7427464" y="4544060"/>
            <a:ext cx="446391" cy="44639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Gerade Verbindung 2060"/>
          <p:cNvCxnSpPr/>
          <p:nvPr/>
        </p:nvCxnSpPr>
        <p:spPr>
          <a:xfrm>
            <a:off x="6983675" y="4608610"/>
            <a:ext cx="0" cy="265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Freihandform 2065"/>
          <p:cNvSpPr/>
          <p:nvPr/>
        </p:nvSpPr>
        <p:spPr>
          <a:xfrm>
            <a:off x="7127240" y="4780280"/>
            <a:ext cx="304800" cy="106680"/>
          </a:xfrm>
          <a:custGeom>
            <a:avLst/>
            <a:gdLst>
              <a:gd name="connsiteX0" fmla="*/ 0 w 304800"/>
              <a:gd name="connsiteY0" fmla="*/ 106680 h 106680"/>
              <a:gd name="connsiteX1" fmla="*/ 0 w 304800"/>
              <a:gd name="connsiteY1" fmla="*/ 0 h 106680"/>
              <a:gd name="connsiteX2" fmla="*/ 304800 w 30480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06680">
                <a:moveTo>
                  <a:pt x="0" y="106680"/>
                </a:moveTo>
                <a:lnTo>
                  <a:pt x="0" y="0"/>
                </a:lnTo>
                <a:lnTo>
                  <a:pt x="3048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unde Klammer links 2058"/>
          <p:cNvSpPr/>
          <p:nvPr/>
        </p:nvSpPr>
        <p:spPr>
          <a:xfrm rot="16200000">
            <a:off x="6979178" y="4653107"/>
            <a:ext cx="112952" cy="518708"/>
          </a:xfrm>
          <a:prstGeom prst="leftBracket">
            <a:avLst>
              <a:gd name="adj" fmla="val 50466"/>
            </a:avLst>
          </a:prstGeom>
          <a:gradFill flip="none" rotWithShape="1">
            <a:gsLst>
              <a:gs pos="18000">
                <a:schemeClr val="tx2">
                  <a:lumMod val="75000"/>
                </a:schemeClr>
              </a:gs>
              <a:gs pos="50000">
                <a:schemeClr val="tx2">
                  <a:lumMod val="20000"/>
                  <a:lumOff val="80000"/>
                </a:schemeClr>
              </a:gs>
              <a:gs pos="97000">
                <a:schemeClr val="tx2">
                  <a:lumMod val="7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141"/>
          <p:cNvGrpSpPr>
            <a:grpSpLocks/>
          </p:cNvGrpSpPr>
          <p:nvPr/>
        </p:nvGrpSpPr>
        <p:grpSpPr bwMode="auto">
          <a:xfrm>
            <a:off x="479402" y="3639027"/>
            <a:ext cx="2214562" cy="1377950"/>
            <a:chOff x="243" y="1749"/>
            <a:chExt cx="1395" cy="868"/>
          </a:xfrm>
        </p:grpSpPr>
        <p:sp>
          <p:nvSpPr>
            <p:cNvPr id="63" name="Freeform 151"/>
            <p:cNvSpPr>
              <a:spLocks/>
            </p:cNvSpPr>
            <p:nvPr/>
          </p:nvSpPr>
          <p:spPr bwMode="auto">
            <a:xfrm>
              <a:off x="301" y="1824"/>
              <a:ext cx="203" cy="240"/>
            </a:xfrm>
            <a:custGeom>
              <a:avLst/>
              <a:gdLst>
                <a:gd name="T0" fmla="*/ 139 w 230"/>
                <a:gd name="T1" fmla="*/ 92 h 303"/>
                <a:gd name="T2" fmla="*/ 23 w 230"/>
                <a:gd name="T3" fmla="*/ 104 h 303"/>
                <a:gd name="T4" fmla="*/ 2 w 230"/>
                <a:gd name="T5" fmla="*/ 0 h 303"/>
                <a:gd name="T6" fmla="*/ 0 60000 65536"/>
                <a:gd name="T7" fmla="*/ 0 60000 65536"/>
                <a:gd name="T8" fmla="*/ 0 60000 65536"/>
                <a:gd name="T9" fmla="*/ 0 w 230"/>
                <a:gd name="T10" fmla="*/ 0 h 303"/>
                <a:gd name="T11" fmla="*/ 230 w 230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" h="303">
                  <a:moveTo>
                    <a:pt x="230" y="234"/>
                  </a:moveTo>
                  <a:cubicBezTo>
                    <a:pt x="153" y="268"/>
                    <a:pt x="76" y="303"/>
                    <a:pt x="38" y="264"/>
                  </a:cubicBezTo>
                  <a:cubicBezTo>
                    <a:pt x="0" y="225"/>
                    <a:pt x="5" y="42"/>
                    <a:pt x="2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152"/>
            <p:cNvSpPr>
              <a:spLocks/>
            </p:cNvSpPr>
            <p:nvPr/>
          </p:nvSpPr>
          <p:spPr bwMode="auto">
            <a:xfrm flipV="1">
              <a:off x="243" y="2113"/>
              <a:ext cx="261" cy="240"/>
            </a:xfrm>
            <a:custGeom>
              <a:avLst/>
              <a:gdLst>
                <a:gd name="T0" fmla="*/ 381 w 230"/>
                <a:gd name="T1" fmla="*/ 92 h 303"/>
                <a:gd name="T2" fmla="*/ 64 w 230"/>
                <a:gd name="T3" fmla="*/ 104 h 303"/>
                <a:gd name="T4" fmla="*/ 2 w 230"/>
                <a:gd name="T5" fmla="*/ 0 h 303"/>
                <a:gd name="T6" fmla="*/ 0 60000 65536"/>
                <a:gd name="T7" fmla="*/ 0 60000 65536"/>
                <a:gd name="T8" fmla="*/ 0 60000 65536"/>
                <a:gd name="T9" fmla="*/ 0 w 230"/>
                <a:gd name="T10" fmla="*/ 0 h 303"/>
                <a:gd name="T11" fmla="*/ 230 w 230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" h="303">
                  <a:moveTo>
                    <a:pt x="230" y="234"/>
                  </a:moveTo>
                  <a:cubicBezTo>
                    <a:pt x="153" y="268"/>
                    <a:pt x="76" y="303"/>
                    <a:pt x="38" y="264"/>
                  </a:cubicBezTo>
                  <a:cubicBezTo>
                    <a:pt x="0" y="225"/>
                    <a:pt x="5" y="42"/>
                    <a:pt x="2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Text Box 153"/>
            <p:cNvSpPr txBox="1">
              <a:spLocks noChangeArrowheads="1"/>
            </p:cNvSpPr>
            <p:nvPr/>
          </p:nvSpPr>
          <p:spPr bwMode="auto">
            <a:xfrm>
              <a:off x="315" y="1749"/>
              <a:ext cx="2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V+</a:t>
              </a:r>
              <a:endParaRPr lang="de-DE" sz="1600" b="1">
                <a:latin typeface="Arial" charset="0"/>
              </a:endParaRPr>
            </a:p>
          </p:txBody>
        </p:sp>
        <p:sp>
          <p:nvSpPr>
            <p:cNvPr id="66" name="Text Box 154"/>
            <p:cNvSpPr txBox="1">
              <a:spLocks noChangeArrowheads="1"/>
            </p:cNvSpPr>
            <p:nvPr/>
          </p:nvSpPr>
          <p:spPr bwMode="auto">
            <a:xfrm>
              <a:off x="258" y="229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V-</a:t>
              </a:r>
              <a:endParaRPr lang="de-DE" sz="1600" b="1">
                <a:latin typeface="Arial" charset="0"/>
              </a:endParaRPr>
            </a:p>
          </p:txBody>
        </p:sp>
        <p:sp>
          <p:nvSpPr>
            <p:cNvPr id="67" name="AutoShape 155"/>
            <p:cNvSpPr>
              <a:spLocks noChangeArrowheads="1"/>
            </p:cNvSpPr>
            <p:nvPr/>
          </p:nvSpPr>
          <p:spPr bwMode="auto">
            <a:xfrm>
              <a:off x="351" y="2555"/>
              <a:ext cx="674" cy="62"/>
            </a:xfrm>
            <a:prstGeom prst="parallelogram">
              <a:avLst>
                <a:gd name="adj" fmla="val 271774"/>
              </a:avLst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8" name="AutoShape 156"/>
            <p:cNvSpPr>
              <a:spLocks noChangeArrowheads="1"/>
            </p:cNvSpPr>
            <p:nvPr/>
          </p:nvSpPr>
          <p:spPr bwMode="auto">
            <a:xfrm>
              <a:off x="509" y="2418"/>
              <a:ext cx="564" cy="137"/>
            </a:xfrm>
            <a:prstGeom prst="parallelogram">
              <a:avLst>
                <a:gd name="adj" fmla="val 41435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9" name="AutoShape 157"/>
            <p:cNvSpPr>
              <a:spLocks noChangeArrowheads="1"/>
            </p:cNvSpPr>
            <p:nvPr/>
          </p:nvSpPr>
          <p:spPr bwMode="auto">
            <a:xfrm>
              <a:off x="567" y="2356"/>
              <a:ext cx="674" cy="62"/>
            </a:xfrm>
            <a:prstGeom prst="parallelogram">
              <a:avLst>
                <a:gd name="adj" fmla="val 271774"/>
              </a:avLst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0" name="Oval 158"/>
            <p:cNvSpPr>
              <a:spLocks noChangeArrowheads="1"/>
            </p:cNvSpPr>
            <p:nvPr/>
          </p:nvSpPr>
          <p:spPr bwMode="auto">
            <a:xfrm rot="19800000" flipH="1">
              <a:off x="786" y="2573"/>
              <a:ext cx="107" cy="2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de-DE" sz="1800">
                <a:latin typeface="Arial" charset="0"/>
              </a:endParaRPr>
            </a:p>
          </p:txBody>
        </p:sp>
        <p:sp>
          <p:nvSpPr>
            <p:cNvPr id="71" name="Oval 159"/>
            <p:cNvSpPr>
              <a:spLocks noChangeArrowheads="1"/>
            </p:cNvSpPr>
            <p:nvPr/>
          </p:nvSpPr>
          <p:spPr bwMode="auto">
            <a:xfrm rot="19800000" flipH="1">
              <a:off x="511" y="2573"/>
              <a:ext cx="107" cy="2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de-DE" sz="1800">
                <a:latin typeface="Arial" charset="0"/>
              </a:endParaRPr>
            </a:p>
          </p:txBody>
        </p:sp>
        <p:sp>
          <p:nvSpPr>
            <p:cNvPr id="72" name="AutoShape 160"/>
            <p:cNvSpPr>
              <a:spLocks noChangeArrowheads="1"/>
            </p:cNvSpPr>
            <p:nvPr/>
          </p:nvSpPr>
          <p:spPr bwMode="auto">
            <a:xfrm rot="5400000">
              <a:off x="719" y="1637"/>
              <a:ext cx="480" cy="999"/>
            </a:xfrm>
            <a:prstGeom prst="can">
              <a:avLst>
                <a:gd name="adj" fmla="val 44043"/>
              </a:avLst>
            </a:prstGeom>
            <a:gradFill rotWithShape="1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50000">
                  <a:srgbClr val="777777">
                    <a:alpha val="28000"/>
                  </a:srgbClr>
                </a:gs>
                <a:gs pos="100000">
                  <a:srgbClr val="777777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73" name="Group 161"/>
            <p:cNvGrpSpPr>
              <a:grpSpLocks/>
            </p:cNvGrpSpPr>
            <p:nvPr/>
          </p:nvGrpSpPr>
          <p:grpSpPr bwMode="auto">
            <a:xfrm>
              <a:off x="1193" y="1784"/>
              <a:ext cx="445" cy="719"/>
              <a:chOff x="1858" y="1669"/>
              <a:chExt cx="638" cy="1143"/>
            </a:xfrm>
          </p:grpSpPr>
          <p:sp>
            <p:nvSpPr>
              <p:cNvPr id="74" name="Oval 162"/>
              <p:cNvSpPr>
                <a:spLocks noChangeArrowheads="1"/>
              </p:cNvSpPr>
              <p:nvPr/>
            </p:nvSpPr>
            <p:spPr bwMode="auto">
              <a:xfrm>
                <a:off x="1858" y="1671"/>
                <a:ext cx="463" cy="1135"/>
              </a:xfrm>
              <a:prstGeom prst="ellipse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75" name="Oval 163"/>
              <p:cNvSpPr>
                <a:spLocks noChangeArrowheads="1"/>
              </p:cNvSpPr>
              <p:nvPr/>
            </p:nvSpPr>
            <p:spPr bwMode="auto">
              <a:xfrm>
                <a:off x="1933" y="1671"/>
                <a:ext cx="464" cy="1135"/>
              </a:xfrm>
              <a:prstGeom prst="ellipse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76" name="Oval 164"/>
              <p:cNvSpPr>
                <a:spLocks noChangeArrowheads="1"/>
              </p:cNvSpPr>
              <p:nvPr/>
            </p:nvSpPr>
            <p:spPr bwMode="auto">
              <a:xfrm flipH="1">
                <a:off x="2166" y="2117"/>
                <a:ext cx="88" cy="21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 sz="1800">
                  <a:latin typeface="Arial" charset="0"/>
                </a:endParaRPr>
              </a:p>
            </p:txBody>
          </p:sp>
          <p:sp>
            <p:nvSpPr>
              <p:cNvPr id="77" name="Oval 165"/>
              <p:cNvSpPr>
                <a:spLocks noChangeArrowheads="1"/>
              </p:cNvSpPr>
              <p:nvPr/>
            </p:nvSpPr>
            <p:spPr bwMode="auto">
              <a:xfrm flipH="1">
                <a:off x="2073" y="2524"/>
                <a:ext cx="63" cy="15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 sz="1800">
                  <a:latin typeface="Arial" charset="0"/>
                </a:endParaRPr>
              </a:p>
            </p:txBody>
          </p:sp>
          <p:sp>
            <p:nvSpPr>
              <p:cNvPr id="78" name="AutoShape 166"/>
              <p:cNvSpPr>
                <a:spLocks noChangeArrowheads="1"/>
              </p:cNvSpPr>
              <p:nvPr/>
            </p:nvSpPr>
            <p:spPr bwMode="auto">
              <a:xfrm rot="16200000" flipV="1">
                <a:off x="2254" y="2072"/>
                <a:ext cx="169" cy="315"/>
              </a:xfrm>
              <a:prstGeom prst="can">
                <a:avLst>
                  <a:gd name="adj" fmla="val 39444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 eaLnBrk="1" hangingPunct="1"/>
                <a:endParaRPr lang="de-DE" sz="1800">
                  <a:latin typeface="Arial" charset="0"/>
                </a:endParaRPr>
              </a:p>
            </p:txBody>
          </p:sp>
          <p:sp>
            <p:nvSpPr>
              <p:cNvPr id="79" name="Oval 167"/>
              <p:cNvSpPr>
                <a:spLocks noChangeArrowheads="1"/>
              </p:cNvSpPr>
              <p:nvPr/>
            </p:nvSpPr>
            <p:spPr bwMode="auto">
              <a:xfrm flipH="1">
                <a:off x="2269" y="2373"/>
                <a:ext cx="63" cy="15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 sz="1800">
                  <a:latin typeface="Arial" charset="0"/>
                </a:endParaRPr>
              </a:p>
            </p:txBody>
          </p:sp>
          <p:sp>
            <p:nvSpPr>
              <p:cNvPr id="80" name="Freeform 168"/>
              <p:cNvSpPr>
                <a:spLocks/>
              </p:cNvSpPr>
              <p:nvPr/>
            </p:nvSpPr>
            <p:spPr bwMode="auto">
              <a:xfrm>
                <a:off x="1859" y="1669"/>
                <a:ext cx="321" cy="1143"/>
              </a:xfrm>
              <a:custGeom>
                <a:avLst/>
                <a:gdLst>
                  <a:gd name="T0" fmla="*/ 594 w 255"/>
                  <a:gd name="T1" fmla="*/ 0 h 909"/>
                  <a:gd name="T2" fmla="*/ 422 w 255"/>
                  <a:gd name="T3" fmla="*/ 0 h 909"/>
                  <a:gd name="T4" fmla="*/ 339 w 255"/>
                  <a:gd name="T5" fmla="*/ 52 h 909"/>
                  <a:gd name="T6" fmla="*/ 219 w 255"/>
                  <a:gd name="T7" fmla="*/ 172 h 909"/>
                  <a:gd name="T8" fmla="*/ 121 w 255"/>
                  <a:gd name="T9" fmla="*/ 346 h 909"/>
                  <a:gd name="T10" fmla="*/ 91 w 255"/>
                  <a:gd name="T11" fmla="*/ 479 h 909"/>
                  <a:gd name="T12" fmla="*/ 53 w 255"/>
                  <a:gd name="T13" fmla="*/ 644 h 909"/>
                  <a:gd name="T14" fmla="*/ 16 w 255"/>
                  <a:gd name="T15" fmla="*/ 878 h 909"/>
                  <a:gd name="T16" fmla="*/ 0 w 255"/>
                  <a:gd name="T17" fmla="*/ 1050 h 909"/>
                  <a:gd name="T18" fmla="*/ 8 w 255"/>
                  <a:gd name="T19" fmla="*/ 1260 h 909"/>
                  <a:gd name="T20" fmla="*/ 38 w 255"/>
                  <a:gd name="T21" fmla="*/ 1537 h 909"/>
                  <a:gd name="T22" fmla="*/ 76 w 255"/>
                  <a:gd name="T23" fmla="*/ 1786 h 909"/>
                  <a:gd name="T24" fmla="*/ 145 w 255"/>
                  <a:gd name="T25" fmla="*/ 1972 h 909"/>
                  <a:gd name="T26" fmla="*/ 210 w 255"/>
                  <a:gd name="T27" fmla="*/ 2115 h 909"/>
                  <a:gd name="T28" fmla="*/ 324 w 255"/>
                  <a:gd name="T29" fmla="*/ 2222 h 909"/>
                  <a:gd name="T30" fmla="*/ 453 w 255"/>
                  <a:gd name="T31" fmla="*/ 2272 h 909"/>
                  <a:gd name="T32" fmla="*/ 641 w 255"/>
                  <a:gd name="T33" fmla="*/ 2272 h 909"/>
                  <a:gd name="T34" fmla="*/ 476 w 255"/>
                  <a:gd name="T35" fmla="*/ 2226 h 909"/>
                  <a:gd name="T36" fmla="*/ 354 w 255"/>
                  <a:gd name="T37" fmla="*/ 2086 h 909"/>
                  <a:gd name="T38" fmla="*/ 271 w 255"/>
                  <a:gd name="T39" fmla="*/ 1891 h 909"/>
                  <a:gd name="T40" fmla="*/ 183 w 255"/>
                  <a:gd name="T41" fmla="*/ 1583 h 909"/>
                  <a:gd name="T42" fmla="*/ 152 w 255"/>
                  <a:gd name="T43" fmla="*/ 1328 h 909"/>
                  <a:gd name="T44" fmla="*/ 152 w 255"/>
                  <a:gd name="T45" fmla="*/ 1066 h 909"/>
                  <a:gd name="T46" fmla="*/ 157 w 255"/>
                  <a:gd name="T47" fmla="*/ 795 h 909"/>
                  <a:gd name="T48" fmla="*/ 219 w 255"/>
                  <a:gd name="T49" fmla="*/ 563 h 909"/>
                  <a:gd name="T50" fmla="*/ 287 w 255"/>
                  <a:gd name="T51" fmla="*/ 308 h 909"/>
                  <a:gd name="T52" fmla="*/ 385 w 255"/>
                  <a:gd name="T53" fmla="*/ 165 h 909"/>
                  <a:gd name="T54" fmla="*/ 453 w 255"/>
                  <a:gd name="T55" fmla="*/ 60 h 909"/>
                  <a:gd name="T56" fmla="*/ 594 w 255"/>
                  <a:gd name="T57" fmla="*/ 0 h 9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55"/>
                  <a:gd name="T88" fmla="*/ 0 h 909"/>
                  <a:gd name="T89" fmla="*/ 255 w 255"/>
                  <a:gd name="T90" fmla="*/ 909 h 9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55" h="909">
                    <a:moveTo>
                      <a:pt x="237" y="0"/>
                    </a:moveTo>
                    <a:lnTo>
                      <a:pt x="168" y="0"/>
                    </a:lnTo>
                    <a:lnTo>
                      <a:pt x="135" y="21"/>
                    </a:lnTo>
                    <a:lnTo>
                      <a:pt x="87" y="69"/>
                    </a:lnTo>
                    <a:lnTo>
                      <a:pt x="48" y="138"/>
                    </a:lnTo>
                    <a:lnTo>
                      <a:pt x="36" y="192"/>
                    </a:lnTo>
                    <a:lnTo>
                      <a:pt x="21" y="258"/>
                    </a:lnTo>
                    <a:lnTo>
                      <a:pt x="6" y="351"/>
                    </a:lnTo>
                    <a:lnTo>
                      <a:pt x="0" y="420"/>
                    </a:lnTo>
                    <a:lnTo>
                      <a:pt x="3" y="504"/>
                    </a:lnTo>
                    <a:lnTo>
                      <a:pt x="15" y="615"/>
                    </a:lnTo>
                    <a:lnTo>
                      <a:pt x="30" y="714"/>
                    </a:lnTo>
                    <a:lnTo>
                      <a:pt x="57" y="789"/>
                    </a:lnTo>
                    <a:lnTo>
                      <a:pt x="84" y="846"/>
                    </a:lnTo>
                    <a:lnTo>
                      <a:pt x="129" y="888"/>
                    </a:lnTo>
                    <a:lnTo>
                      <a:pt x="180" y="909"/>
                    </a:lnTo>
                    <a:lnTo>
                      <a:pt x="255" y="909"/>
                    </a:lnTo>
                    <a:lnTo>
                      <a:pt x="189" y="891"/>
                    </a:lnTo>
                    <a:lnTo>
                      <a:pt x="141" y="834"/>
                    </a:lnTo>
                    <a:lnTo>
                      <a:pt x="108" y="756"/>
                    </a:lnTo>
                    <a:lnTo>
                      <a:pt x="72" y="633"/>
                    </a:lnTo>
                    <a:lnTo>
                      <a:pt x="60" y="531"/>
                    </a:lnTo>
                    <a:lnTo>
                      <a:pt x="60" y="426"/>
                    </a:lnTo>
                    <a:lnTo>
                      <a:pt x="63" y="318"/>
                    </a:lnTo>
                    <a:lnTo>
                      <a:pt x="87" y="225"/>
                    </a:lnTo>
                    <a:lnTo>
                      <a:pt x="114" y="123"/>
                    </a:lnTo>
                    <a:lnTo>
                      <a:pt x="153" y="66"/>
                    </a:lnTo>
                    <a:lnTo>
                      <a:pt x="180" y="24"/>
                    </a:lnTo>
                    <a:lnTo>
                      <a:pt x="23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2626"/>
                  </a:gs>
                  <a:gs pos="50000">
                    <a:srgbClr val="C0C0C0"/>
                  </a:gs>
                  <a:gs pos="100000">
                    <a:srgbClr val="262626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81" name="Oval 169"/>
              <p:cNvSpPr>
                <a:spLocks noChangeArrowheads="1"/>
              </p:cNvSpPr>
              <p:nvPr/>
            </p:nvSpPr>
            <p:spPr bwMode="auto">
              <a:xfrm flipH="1">
                <a:off x="2020" y="1966"/>
                <a:ext cx="63" cy="15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 sz="1800">
                  <a:latin typeface="Arial" charset="0"/>
                </a:endParaRPr>
              </a:p>
            </p:txBody>
          </p:sp>
          <p:sp>
            <p:nvSpPr>
              <p:cNvPr id="82" name="Oval 170"/>
              <p:cNvSpPr>
                <a:spLocks noChangeArrowheads="1"/>
              </p:cNvSpPr>
              <p:nvPr/>
            </p:nvSpPr>
            <p:spPr bwMode="auto">
              <a:xfrm flipH="1">
                <a:off x="2217" y="1815"/>
                <a:ext cx="63" cy="15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 sz="1800">
                  <a:latin typeface="Arial" charset="0"/>
                </a:endParaRPr>
              </a:p>
            </p:txBody>
          </p:sp>
        </p:grpSp>
      </p:grpSp>
      <p:sp>
        <p:nvSpPr>
          <p:cNvPr id="114" name="Rechteck 113"/>
          <p:cNvSpPr/>
          <p:nvPr/>
        </p:nvSpPr>
        <p:spPr>
          <a:xfrm>
            <a:off x="3405264" y="2634227"/>
            <a:ext cx="2418208" cy="1535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80" y="4844810"/>
            <a:ext cx="1804929" cy="1539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Rechteck 126"/>
          <p:cNvSpPr/>
          <p:nvPr/>
        </p:nvSpPr>
        <p:spPr>
          <a:xfrm>
            <a:off x="3405264" y="4844810"/>
            <a:ext cx="1806345" cy="15391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6" name="Group 164"/>
          <p:cNvGrpSpPr>
            <a:grpSpLocks/>
          </p:cNvGrpSpPr>
          <p:nvPr/>
        </p:nvGrpSpPr>
        <p:grpSpPr bwMode="auto">
          <a:xfrm>
            <a:off x="3519246" y="5082336"/>
            <a:ext cx="1559518" cy="940954"/>
            <a:chOff x="113" y="1570"/>
            <a:chExt cx="595" cy="359"/>
          </a:xfrm>
        </p:grpSpPr>
        <p:sp>
          <p:nvSpPr>
            <p:cNvPr id="117" name="AutoShape 154"/>
            <p:cNvSpPr>
              <a:spLocks noChangeArrowheads="1"/>
            </p:cNvSpPr>
            <p:nvPr/>
          </p:nvSpPr>
          <p:spPr bwMode="auto">
            <a:xfrm rot="5400000">
              <a:off x="368" y="1633"/>
              <a:ext cx="254" cy="220"/>
            </a:xfrm>
            <a:prstGeom prst="triangle">
              <a:avLst>
                <a:gd name="adj" fmla="val 50000"/>
              </a:avLst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8" name="Freeform 155"/>
            <p:cNvSpPr>
              <a:spLocks/>
            </p:cNvSpPr>
            <p:nvPr/>
          </p:nvSpPr>
          <p:spPr bwMode="auto">
            <a:xfrm>
              <a:off x="113" y="1752"/>
              <a:ext cx="227" cy="105"/>
            </a:xfrm>
            <a:custGeom>
              <a:avLst/>
              <a:gdLst>
                <a:gd name="T0" fmla="*/ 0 w 487"/>
                <a:gd name="T1" fmla="*/ 113 h 227"/>
                <a:gd name="T2" fmla="*/ 31 w 487"/>
                <a:gd name="T3" fmla="*/ 227 h 227"/>
                <a:gd name="T4" fmla="*/ 92 w 487"/>
                <a:gd name="T5" fmla="*/ 0 h 227"/>
                <a:gd name="T6" fmla="*/ 153 w 487"/>
                <a:gd name="T7" fmla="*/ 227 h 227"/>
                <a:gd name="T8" fmla="*/ 214 w 487"/>
                <a:gd name="T9" fmla="*/ 0 h 227"/>
                <a:gd name="T10" fmla="*/ 275 w 487"/>
                <a:gd name="T11" fmla="*/ 227 h 227"/>
                <a:gd name="T12" fmla="*/ 335 w 487"/>
                <a:gd name="T13" fmla="*/ 0 h 227"/>
                <a:gd name="T14" fmla="*/ 396 w 487"/>
                <a:gd name="T15" fmla="*/ 227 h 227"/>
                <a:gd name="T16" fmla="*/ 457 w 487"/>
                <a:gd name="T17" fmla="*/ 0 h 227"/>
                <a:gd name="T18" fmla="*/ 487 w 487"/>
                <a:gd name="T19" fmla="*/ 113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7"/>
                <a:gd name="T31" fmla="*/ 0 h 227"/>
                <a:gd name="T32" fmla="*/ 487 w 487"/>
                <a:gd name="T33" fmla="*/ 227 h 2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7" h="227">
                  <a:moveTo>
                    <a:pt x="0" y="113"/>
                  </a:moveTo>
                  <a:lnTo>
                    <a:pt x="31" y="227"/>
                  </a:lnTo>
                  <a:lnTo>
                    <a:pt x="92" y="0"/>
                  </a:lnTo>
                  <a:lnTo>
                    <a:pt x="153" y="227"/>
                  </a:lnTo>
                  <a:lnTo>
                    <a:pt x="214" y="0"/>
                  </a:lnTo>
                  <a:lnTo>
                    <a:pt x="275" y="227"/>
                  </a:lnTo>
                  <a:lnTo>
                    <a:pt x="335" y="0"/>
                  </a:lnTo>
                  <a:lnTo>
                    <a:pt x="396" y="227"/>
                  </a:lnTo>
                  <a:lnTo>
                    <a:pt x="457" y="0"/>
                  </a:lnTo>
                  <a:lnTo>
                    <a:pt x="487" y="113"/>
                  </a:lnTo>
                </a:path>
              </a:pathLst>
            </a:cu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9" name="Line 156"/>
            <p:cNvSpPr>
              <a:spLocks noChangeShapeType="1"/>
            </p:cNvSpPr>
            <p:nvPr/>
          </p:nvSpPr>
          <p:spPr bwMode="auto">
            <a:xfrm>
              <a:off x="340" y="1798"/>
              <a:ext cx="136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0" name="Line 157"/>
            <p:cNvSpPr>
              <a:spLocks noChangeShapeType="1"/>
            </p:cNvSpPr>
            <p:nvPr/>
          </p:nvSpPr>
          <p:spPr bwMode="auto">
            <a:xfrm>
              <a:off x="521" y="1752"/>
              <a:ext cx="0" cy="136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1" name="Freeform 158"/>
            <p:cNvSpPr>
              <a:spLocks/>
            </p:cNvSpPr>
            <p:nvPr/>
          </p:nvSpPr>
          <p:spPr bwMode="auto">
            <a:xfrm>
              <a:off x="295" y="1570"/>
              <a:ext cx="136" cy="136"/>
            </a:xfrm>
            <a:custGeom>
              <a:avLst/>
              <a:gdLst>
                <a:gd name="T0" fmla="*/ 136 w 136"/>
                <a:gd name="T1" fmla="*/ 136 h 136"/>
                <a:gd name="T2" fmla="*/ 0 w 136"/>
                <a:gd name="T3" fmla="*/ 136 h 136"/>
                <a:gd name="T4" fmla="*/ 0 w 136"/>
                <a:gd name="T5" fmla="*/ 0 h 136"/>
                <a:gd name="T6" fmla="*/ 0 60000 65536"/>
                <a:gd name="T7" fmla="*/ 0 60000 65536"/>
                <a:gd name="T8" fmla="*/ 0 60000 65536"/>
                <a:gd name="T9" fmla="*/ 0 w 136"/>
                <a:gd name="T10" fmla="*/ 0 h 136"/>
                <a:gd name="T11" fmla="*/ 136 w 136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36">
                  <a:moveTo>
                    <a:pt x="136" y="136"/>
                  </a:moveTo>
                  <a:lnTo>
                    <a:pt x="0" y="136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2" name="Line 159"/>
            <p:cNvSpPr>
              <a:spLocks noChangeShapeType="1"/>
            </p:cNvSpPr>
            <p:nvPr/>
          </p:nvSpPr>
          <p:spPr bwMode="auto">
            <a:xfrm>
              <a:off x="476" y="1888"/>
              <a:ext cx="91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3" name="Line 160"/>
            <p:cNvSpPr>
              <a:spLocks noChangeShapeType="1"/>
            </p:cNvSpPr>
            <p:nvPr/>
          </p:nvSpPr>
          <p:spPr bwMode="auto">
            <a:xfrm>
              <a:off x="489" y="1909"/>
              <a:ext cx="64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4" name="Line 161"/>
            <p:cNvSpPr>
              <a:spLocks noChangeShapeType="1"/>
            </p:cNvSpPr>
            <p:nvPr/>
          </p:nvSpPr>
          <p:spPr bwMode="auto">
            <a:xfrm>
              <a:off x="502" y="1929"/>
              <a:ext cx="38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5" name="Line 162"/>
            <p:cNvSpPr>
              <a:spLocks noChangeShapeType="1"/>
            </p:cNvSpPr>
            <p:nvPr/>
          </p:nvSpPr>
          <p:spPr bwMode="auto">
            <a:xfrm>
              <a:off x="546" y="1746"/>
              <a:ext cx="162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5755372" y="5238743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Light gray: 242 242 242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5755372" y="5970869"/>
            <a:ext cx="3033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Light green: 235 242 195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5137190" y="1608169"/>
            <a:ext cx="286782" cy="2867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isometricOffAxis1Left">
              <a:rot lat="0" lon="17699992" rev="0"/>
            </a:camera>
            <a:lightRig rig="threePt" dir="t">
              <a:rot lat="0" lon="0" rev="4800000"/>
            </a:lightRig>
          </a:scene3d>
          <a:sp3d prstMaterial="matte">
            <a:bevelT w="63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5068457" y="1894951"/>
            <a:ext cx="424248" cy="4242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isometricOffAxis1Left">
              <a:rot lat="0" lon="17699992" rev="0"/>
            </a:camera>
            <a:lightRig rig="threePt" dir="t">
              <a:rot lat="0" lon="0" rev="4800000"/>
            </a:lightRig>
          </a:scene3d>
          <a:sp3d prstMaterial="matte">
            <a:bevelT w="63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718847" y="2736472"/>
            <a:ext cx="2052025" cy="1339336"/>
            <a:chOff x="3718847" y="2736472"/>
            <a:chExt cx="2052025" cy="1339336"/>
          </a:xfrm>
        </p:grpSpPr>
        <p:cxnSp>
          <p:nvCxnSpPr>
            <p:cNvPr id="2076" name="Gerade Verbindung 2075"/>
            <p:cNvCxnSpPr/>
            <p:nvPr/>
          </p:nvCxnSpPr>
          <p:spPr>
            <a:xfrm flipH="1">
              <a:off x="3718847" y="3142763"/>
              <a:ext cx="292608" cy="0"/>
            </a:xfrm>
            <a:prstGeom prst="line">
              <a:avLst/>
            </a:prstGeom>
            <a:ln w="38100">
              <a:solidFill>
                <a:srgbClr val="A5002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 flipH="1">
              <a:off x="3718847" y="3467613"/>
              <a:ext cx="2926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pieren 18"/>
            <p:cNvGrpSpPr/>
            <p:nvPr/>
          </p:nvGrpSpPr>
          <p:grpSpPr>
            <a:xfrm>
              <a:off x="3856851" y="2736472"/>
              <a:ext cx="1632709" cy="1339336"/>
              <a:chOff x="4134799" y="2736472"/>
              <a:chExt cx="1632709" cy="1339336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4775126" y="2912676"/>
                <a:ext cx="800732" cy="8007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isometricOffAxis1Left">
                  <a:rot lat="0" lon="17699992" rev="0"/>
                </a:camera>
                <a:lightRig rig="threePt" dir="t">
                  <a:rot lat="0" lon="0" rev="4800000"/>
                </a:lightRig>
              </a:scene3d>
              <a:sp3d>
                <a:bevelT w="0" h="1016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070" name="Gruppieren 2069"/>
              <p:cNvGrpSpPr/>
              <p:nvPr/>
            </p:nvGrpSpPr>
            <p:grpSpPr>
              <a:xfrm>
                <a:off x="4614369" y="2736472"/>
                <a:ext cx="1153139" cy="1153139"/>
                <a:chOff x="4955458" y="3127387"/>
                <a:chExt cx="1153139" cy="1153139"/>
              </a:xfrm>
            </p:grpSpPr>
            <p:sp>
              <p:nvSpPr>
                <p:cNvPr id="2068" name="Ellipse 2067"/>
                <p:cNvSpPr/>
                <p:nvPr/>
              </p:nvSpPr>
              <p:spPr>
                <a:xfrm>
                  <a:off x="4955458" y="3127387"/>
                  <a:ext cx="1153139" cy="115313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scene3d>
                  <a:camera prst="isometricOffAxis1Left">
                    <a:rot lat="0" lon="17699992" rev="0"/>
                  </a:camera>
                  <a:lightRig rig="threePt" dir="t">
                    <a:rot lat="0" lon="0" rev="4800000"/>
                  </a:lightRig>
                </a:scene3d>
                <a:sp3d prstMaterial="matte">
                  <a:bevelT w="6350" h="1143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9" name="Ellipse 2068"/>
                <p:cNvSpPr/>
                <p:nvPr/>
              </p:nvSpPr>
              <p:spPr>
                <a:xfrm>
                  <a:off x="5384734" y="3477627"/>
                  <a:ext cx="47122" cy="1121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5582854" y="3324437"/>
                  <a:ext cx="47122" cy="1121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>
                  <a:off x="5472364" y="3985177"/>
                  <a:ext cx="47122" cy="1121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>
                  <a:off x="5670484" y="3831987"/>
                  <a:ext cx="47122" cy="1121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073" name="Parallelogramm 2072"/>
              <p:cNvSpPr/>
              <p:nvPr/>
            </p:nvSpPr>
            <p:spPr>
              <a:xfrm>
                <a:off x="4314827" y="3713409"/>
                <a:ext cx="640327" cy="80961"/>
              </a:xfrm>
              <a:prstGeom prst="parallelogram">
                <a:avLst>
                  <a:gd name="adj" fmla="val 12522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Parallelogramm 101"/>
              <p:cNvSpPr/>
              <p:nvPr/>
            </p:nvSpPr>
            <p:spPr>
              <a:xfrm>
                <a:off x="4232168" y="3794370"/>
                <a:ext cx="623139" cy="200477"/>
              </a:xfrm>
              <a:prstGeom prst="parallelogram">
                <a:avLst>
                  <a:gd name="adj" fmla="val 4029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Parallelogramm 102"/>
              <p:cNvSpPr/>
              <p:nvPr/>
            </p:nvSpPr>
            <p:spPr>
              <a:xfrm>
                <a:off x="4134799" y="3994847"/>
                <a:ext cx="640327" cy="80961"/>
              </a:xfrm>
              <a:prstGeom prst="parallelogram">
                <a:avLst>
                  <a:gd name="adj" fmla="val 12522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4" name="Ellipse 2073"/>
              <p:cNvSpPr/>
              <p:nvPr/>
            </p:nvSpPr>
            <p:spPr>
              <a:xfrm>
                <a:off x="4267392" y="4009769"/>
                <a:ext cx="85344" cy="5027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4516182" y="4009769"/>
                <a:ext cx="85344" cy="5027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AutoShape 166"/>
              <p:cNvSpPr>
                <a:spLocks noChangeArrowheads="1"/>
              </p:cNvSpPr>
              <p:nvPr/>
            </p:nvSpPr>
            <p:spPr bwMode="auto">
              <a:xfrm rot="16200000" flipV="1">
                <a:off x="5246248" y="3103100"/>
                <a:ext cx="189933" cy="419880"/>
              </a:xfrm>
              <a:prstGeom prst="can">
                <a:avLst>
                  <a:gd name="adj" fmla="val 46668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0" scaled="1"/>
              </a:gradFill>
              <a:ln w="12700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 eaLnBrk="1" hangingPunct="1"/>
                <a:endParaRPr lang="de-DE" sz="1800">
                  <a:latin typeface="Arial" charset="0"/>
                </a:endParaRPr>
              </a:p>
            </p:txBody>
          </p:sp>
        </p:grpSp>
        <p:sp>
          <p:nvSpPr>
            <p:cNvPr id="101" name="Abgerundetes Rechteck 100"/>
            <p:cNvSpPr/>
            <p:nvPr/>
          </p:nvSpPr>
          <p:spPr>
            <a:xfrm>
              <a:off x="5233588" y="3472636"/>
              <a:ext cx="537284" cy="88166"/>
            </a:xfrm>
            <a:prstGeom prst="roundRect">
              <a:avLst>
                <a:gd name="adj" fmla="val 15054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OffAxis1Left">
                <a:rot lat="596419" lon="17089605" rev="120000"/>
              </a:camera>
              <a:lightRig rig="threePt" dir="t">
                <a:rot lat="0" lon="0" rev="4800000"/>
              </a:lightRig>
            </a:scene3d>
            <a:sp3d prstMaterial="matte">
              <a:bevelT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133301" y="3191383"/>
              <a:ext cx="496847" cy="562506"/>
            </a:xfrm>
            <a:prstGeom prst="roundRect">
              <a:avLst>
                <a:gd name="adj" fmla="val 15054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1Left">
                <a:rot lat="594000" lon="17100000" rev="120000"/>
              </a:camera>
              <a:lightRig rig="threePt" dir="t">
                <a:rot lat="0" lon="0" rev="4800000"/>
              </a:lightRig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4928928" y="3670401"/>
              <a:ext cx="537284" cy="88166"/>
            </a:xfrm>
            <a:prstGeom prst="roundRect">
              <a:avLst>
                <a:gd name="adj" fmla="val 15054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isometricOffAxis1Left">
                <a:rot lat="596419" lon="17089605" rev="120000"/>
              </a:camera>
              <a:lightRig rig="threePt" dir="t">
                <a:rot lat="0" lon="0" rev="4800000"/>
              </a:lightRig>
            </a:scene3d>
            <a:sp3d prstMaterial="matte">
              <a:bevelT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Pfeil nach oben und unten 6"/>
          <p:cNvSpPr/>
          <p:nvPr/>
        </p:nvSpPr>
        <p:spPr>
          <a:xfrm>
            <a:off x="5474818" y="3413094"/>
            <a:ext cx="283852" cy="535496"/>
          </a:xfrm>
          <a:prstGeom prst="upDownArrow">
            <a:avLst>
              <a:gd name="adj1" fmla="val 28524"/>
              <a:gd name="adj2" fmla="val 64317"/>
            </a:avLst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18961837" lon="3796067" rev="1835750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875765" y="2308111"/>
            <a:ext cx="1782874" cy="1338378"/>
            <a:chOff x="3352748" y="2308111"/>
            <a:chExt cx="1782874" cy="133837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48" y="2308111"/>
              <a:ext cx="1782874" cy="1338378"/>
            </a:xfrm>
            <a:prstGeom prst="rect">
              <a:avLst/>
            </a:prstGeom>
            <a:solidFill>
              <a:srgbClr val="F5E7F5"/>
            </a:solidFill>
            <a:ln>
              <a:noFill/>
            </a:ln>
            <a:effectLst/>
          </p:spPr>
        </p:pic>
        <p:sp>
          <p:nvSpPr>
            <p:cNvPr id="5" name="Rechteck 4"/>
            <p:cNvSpPr/>
            <p:nvPr/>
          </p:nvSpPr>
          <p:spPr>
            <a:xfrm>
              <a:off x="3352748" y="2308111"/>
              <a:ext cx="1782874" cy="1338378"/>
            </a:xfrm>
            <a:prstGeom prst="rect">
              <a:avLst/>
            </a:prstGeom>
            <a:solidFill>
              <a:srgbClr val="F5E7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86267" y="2399284"/>
              <a:ext cx="1535998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600" b="1" dirty="0" smtClean="0">
                  <a:solidFill>
                    <a:srgbClr val="777777"/>
                  </a:solidFill>
                  <a:latin typeface="Arial" pitchFamily="34" charset="0"/>
                  <a:cs typeface="Arial" pitchFamily="34" charset="0"/>
                </a:rPr>
                <a:t>TRU, DC</a:t>
              </a:r>
              <a:endParaRPr lang="en-US" sz="26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4244185" y="3037147"/>
              <a:ext cx="675287" cy="329699"/>
              <a:chOff x="1635449" y="3079601"/>
              <a:chExt cx="594033" cy="227398"/>
            </a:xfrm>
          </p:grpSpPr>
          <p:cxnSp>
            <p:nvCxnSpPr>
              <p:cNvPr id="8" name="Gerade Verbindung mit Pfeil 7"/>
              <p:cNvCxnSpPr/>
              <p:nvPr/>
            </p:nvCxnSpPr>
            <p:spPr>
              <a:xfrm flipV="1">
                <a:off x="1635449" y="3079601"/>
                <a:ext cx="594033" cy="227398"/>
              </a:xfrm>
              <a:prstGeom prst="straightConnector1">
                <a:avLst/>
              </a:prstGeom>
              <a:ln w="508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/>
              <p:cNvCxnSpPr/>
              <p:nvPr/>
            </p:nvCxnSpPr>
            <p:spPr>
              <a:xfrm>
                <a:off x="1635449" y="3306999"/>
                <a:ext cx="594033" cy="0"/>
              </a:xfrm>
              <a:prstGeom prst="straightConnector1">
                <a:avLst/>
              </a:prstGeom>
              <a:ln w="508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feld 9"/>
            <p:cNvSpPr txBox="1"/>
            <p:nvPr/>
          </p:nvSpPr>
          <p:spPr>
            <a:xfrm>
              <a:off x="3911113" y="2804089"/>
              <a:ext cx="5309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l-GR" sz="3600" b="1" dirty="0" smtClean="0">
                  <a:solidFill>
                    <a:srgbClr val="777777"/>
                  </a:solidFill>
                  <a:latin typeface="Arial" pitchFamily="34" charset="0"/>
                  <a:cs typeface="Arial" pitchFamily="34" charset="0"/>
                </a:rPr>
                <a:t>ϕ</a:t>
              </a:r>
              <a:endParaRPr lang="en-US" sz="36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875765" y="2308111"/>
            <a:ext cx="1782874" cy="1338378"/>
            <a:chOff x="875765" y="2308111"/>
            <a:chExt cx="1782874" cy="13383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DCF0DD"/>
            </a:solidFill>
            <a:ln>
              <a:noFill/>
            </a:ln>
            <a:effectLst/>
          </p:spPr>
        </p:pic>
        <p:sp>
          <p:nvSpPr>
            <p:cNvPr id="4" name="Rechteck 3"/>
            <p:cNvSpPr/>
            <p:nvPr/>
          </p:nvSpPr>
          <p:spPr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CDE2E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1"/>
            <p:cNvGrpSpPr>
              <a:grpSpLocks/>
            </p:cNvGrpSpPr>
            <p:nvPr/>
          </p:nvGrpSpPr>
          <p:grpSpPr bwMode="auto">
            <a:xfrm>
              <a:off x="1664332" y="3079601"/>
              <a:ext cx="646113" cy="303937"/>
              <a:chOff x="5182" y="2363"/>
              <a:chExt cx="407" cy="274"/>
            </a:xfrm>
          </p:grpSpPr>
          <p:grpSp>
            <p:nvGrpSpPr>
              <p:cNvPr id="55" name="Group 42"/>
              <p:cNvGrpSpPr>
                <a:grpSpLocks/>
              </p:cNvGrpSpPr>
              <p:nvPr/>
            </p:nvGrpSpPr>
            <p:grpSpPr bwMode="auto">
              <a:xfrm>
                <a:off x="5182" y="2363"/>
                <a:ext cx="203" cy="274"/>
                <a:chOff x="4518" y="1650"/>
                <a:chExt cx="203" cy="274"/>
              </a:xfrm>
            </p:grpSpPr>
            <p:sp>
              <p:nvSpPr>
                <p:cNvPr id="59" name="Freeform 43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0" name="Freeform 44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56" name="Group 45"/>
              <p:cNvGrpSpPr>
                <a:grpSpLocks/>
              </p:cNvGrpSpPr>
              <p:nvPr/>
            </p:nvGrpSpPr>
            <p:grpSpPr bwMode="auto">
              <a:xfrm>
                <a:off x="5386" y="2363"/>
                <a:ext cx="203" cy="274"/>
                <a:chOff x="4518" y="1650"/>
                <a:chExt cx="203" cy="274"/>
              </a:xfrm>
            </p:grpSpPr>
            <p:sp>
              <p:nvSpPr>
                <p:cNvPr id="57" name="Freeform 46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Freeform 47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sp>
          <p:nvSpPr>
            <p:cNvPr id="109" name="Textfeld 108"/>
            <p:cNvSpPr txBox="1"/>
            <p:nvPr/>
          </p:nvSpPr>
          <p:spPr>
            <a:xfrm>
              <a:off x="1109284" y="2399284"/>
              <a:ext cx="1535998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600" b="1" dirty="0" smtClean="0">
                  <a:solidFill>
                    <a:srgbClr val="777777"/>
                  </a:solidFill>
                  <a:latin typeface="Arial" pitchFamily="34" charset="0"/>
                  <a:cs typeface="Arial" pitchFamily="34" charset="0"/>
                </a:rPr>
                <a:t>TRU, DC</a:t>
              </a:r>
              <a:endParaRPr lang="en-US" sz="26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9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107" name="Gruppieren 106"/>
          <p:cNvGrpSpPr/>
          <p:nvPr/>
        </p:nvGrpSpPr>
        <p:grpSpPr>
          <a:xfrm>
            <a:off x="875765" y="2308111"/>
            <a:ext cx="1782874" cy="1338378"/>
            <a:chOff x="875765" y="2308111"/>
            <a:chExt cx="1782874" cy="13383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DCF0DD"/>
            </a:solidFill>
            <a:ln>
              <a:noFill/>
            </a:ln>
            <a:effectLst/>
          </p:spPr>
        </p:pic>
        <p:sp>
          <p:nvSpPr>
            <p:cNvPr id="4" name="Rechteck 3"/>
            <p:cNvSpPr/>
            <p:nvPr/>
          </p:nvSpPr>
          <p:spPr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DCF0DD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1"/>
            <p:cNvGrpSpPr>
              <a:grpSpLocks/>
            </p:cNvGrpSpPr>
            <p:nvPr/>
          </p:nvGrpSpPr>
          <p:grpSpPr bwMode="auto">
            <a:xfrm>
              <a:off x="1664332" y="3079601"/>
              <a:ext cx="646113" cy="303937"/>
              <a:chOff x="5182" y="2363"/>
              <a:chExt cx="407" cy="274"/>
            </a:xfrm>
          </p:grpSpPr>
          <p:grpSp>
            <p:nvGrpSpPr>
              <p:cNvPr id="55" name="Group 42"/>
              <p:cNvGrpSpPr>
                <a:grpSpLocks/>
              </p:cNvGrpSpPr>
              <p:nvPr/>
            </p:nvGrpSpPr>
            <p:grpSpPr bwMode="auto">
              <a:xfrm>
                <a:off x="5182" y="2363"/>
                <a:ext cx="203" cy="274"/>
                <a:chOff x="4518" y="1650"/>
                <a:chExt cx="203" cy="274"/>
              </a:xfrm>
            </p:grpSpPr>
            <p:sp>
              <p:nvSpPr>
                <p:cNvPr id="59" name="Freeform 43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0" name="Freeform 44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56" name="Group 45"/>
              <p:cNvGrpSpPr>
                <a:grpSpLocks/>
              </p:cNvGrpSpPr>
              <p:nvPr/>
            </p:nvGrpSpPr>
            <p:grpSpPr bwMode="auto">
              <a:xfrm>
                <a:off x="5386" y="2363"/>
                <a:ext cx="203" cy="274"/>
                <a:chOff x="4518" y="1650"/>
                <a:chExt cx="203" cy="274"/>
              </a:xfrm>
            </p:grpSpPr>
            <p:sp>
              <p:nvSpPr>
                <p:cNvPr id="57" name="Freeform 46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Freeform 47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3" name="Gruppieren 2"/>
          <p:cNvGrpSpPr/>
          <p:nvPr/>
        </p:nvGrpSpPr>
        <p:grpSpPr>
          <a:xfrm>
            <a:off x="1753662" y="2355779"/>
            <a:ext cx="621520" cy="621520"/>
            <a:chOff x="1745294" y="2426074"/>
            <a:chExt cx="411127" cy="411128"/>
          </a:xfrm>
        </p:grpSpPr>
        <p:sp>
          <p:nvSpPr>
            <p:cNvPr id="17" name="Ellipse 16"/>
            <p:cNvSpPr/>
            <p:nvPr/>
          </p:nvSpPr>
          <p:spPr>
            <a:xfrm>
              <a:off x="1745294" y="2453813"/>
              <a:ext cx="383388" cy="38338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1865502" y="2455360"/>
              <a:ext cx="142972" cy="891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Ellipse 18"/>
            <p:cNvSpPr/>
            <p:nvPr/>
          </p:nvSpPr>
          <p:spPr>
            <a:xfrm>
              <a:off x="1874424" y="2582007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Gerade Verbindung mit Pfeil 19"/>
            <p:cNvCxnSpPr/>
            <p:nvPr/>
          </p:nvCxnSpPr>
          <p:spPr>
            <a:xfrm flipV="1">
              <a:off x="1745294" y="2426074"/>
              <a:ext cx="411127" cy="4111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6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875765" y="2308111"/>
            <a:ext cx="1782874" cy="1338378"/>
            <a:chOff x="3352748" y="2308111"/>
            <a:chExt cx="1782874" cy="133837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48" y="2308111"/>
              <a:ext cx="1782874" cy="1338378"/>
            </a:xfrm>
            <a:prstGeom prst="rect">
              <a:avLst/>
            </a:prstGeom>
            <a:solidFill>
              <a:srgbClr val="F5E7F5"/>
            </a:solidFill>
            <a:ln>
              <a:noFill/>
            </a:ln>
            <a:effectLst/>
          </p:spPr>
        </p:pic>
        <p:sp>
          <p:nvSpPr>
            <p:cNvPr id="5" name="Rechteck 4"/>
            <p:cNvSpPr/>
            <p:nvPr/>
          </p:nvSpPr>
          <p:spPr>
            <a:xfrm>
              <a:off x="3352748" y="2308111"/>
              <a:ext cx="1782874" cy="1338378"/>
            </a:xfrm>
            <a:prstGeom prst="rect">
              <a:avLst/>
            </a:prstGeom>
            <a:solidFill>
              <a:srgbClr val="F5E7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4244185" y="3037147"/>
              <a:ext cx="675287" cy="329699"/>
              <a:chOff x="1635449" y="3079601"/>
              <a:chExt cx="594033" cy="227398"/>
            </a:xfrm>
          </p:grpSpPr>
          <p:cxnSp>
            <p:nvCxnSpPr>
              <p:cNvPr id="8" name="Gerade Verbindung mit Pfeil 7"/>
              <p:cNvCxnSpPr/>
              <p:nvPr/>
            </p:nvCxnSpPr>
            <p:spPr>
              <a:xfrm flipV="1">
                <a:off x="1635449" y="3079601"/>
                <a:ext cx="594033" cy="227398"/>
              </a:xfrm>
              <a:prstGeom prst="straightConnector1">
                <a:avLst/>
              </a:prstGeom>
              <a:ln w="508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/>
              <p:cNvCxnSpPr/>
              <p:nvPr/>
            </p:nvCxnSpPr>
            <p:spPr>
              <a:xfrm>
                <a:off x="1635449" y="3306999"/>
                <a:ext cx="594033" cy="0"/>
              </a:xfrm>
              <a:prstGeom prst="straightConnector1">
                <a:avLst/>
              </a:prstGeom>
              <a:ln w="508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feld 9"/>
            <p:cNvSpPr txBox="1"/>
            <p:nvPr/>
          </p:nvSpPr>
          <p:spPr>
            <a:xfrm>
              <a:off x="3911113" y="2804089"/>
              <a:ext cx="5309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l-GR" sz="3600" b="1" dirty="0" smtClean="0">
                  <a:solidFill>
                    <a:srgbClr val="777777"/>
                  </a:solidFill>
                  <a:latin typeface="Arial" pitchFamily="34" charset="0"/>
                  <a:cs typeface="Arial" pitchFamily="34" charset="0"/>
                </a:rPr>
                <a:t>ϕ</a:t>
              </a:r>
              <a:endParaRPr lang="en-US" sz="36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53662" y="2355779"/>
            <a:ext cx="621520" cy="621520"/>
            <a:chOff x="1745294" y="2426074"/>
            <a:chExt cx="411127" cy="411128"/>
          </a:xfrm>
        </p:grpSpPr>
        <p:sp>
          <p:nvSpPr>
            <p:cNvPr id="18" name="Ellipse 17"/>
            <p:cNvSpPr/>
            <p:nvPr/>
          </p:nvSpPr>
          <p:spPr>
            <a:xfrm>
              <a:off x="1745294" y="2453813"/>
              <a:ext cx="383388" cy="38338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Gleichschenkliges Dreieck 18"/>
            <p:cNvSpPr/>
            <p:nvPr/>
          </p:nvSpPr>
          <p:spPr>
            <a:xfrm>
              <a:off x="1865502" y="2455360"/>
              <a:ext cx="142972" cy="891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1874424" y="2582007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 flipV="1">
              <a:off x="1745294" y="2426074"/>
              <a:ext cx="411127" cy="4111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107" name="Gruppieren 106"/>
          <p:cNvGrpSpPr/>
          <p:nvPr/>
        </p:nvGrpSpPr>
        <p:grpSpPr>
          <a:xfrm>
            <a:off x="875765" y="2308111"/>
            <a:ext cx="1782874" cy="1338378"/>
            <a:chOff x="875765" y="2308111"/>
            <a:chExt cx="1782874" cy="13383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DCF0DD"/>
            </a:solidFill>
            <a:ln>
              <a:noFill/>
            </a:ln>
            <a:effectLst/>
          </p:spPr>
        </p:pic>
        <p:sp>
          <p:nvSpPr>
            <p:cNvPr id="4" name="Rechteck 3"/>
            <p:cNvSpPr/>
            <p:nvPr/>
          </p:nvSpPr>
          <p:spPr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DCF0DD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1"/>
            <p:cNvGrpSpPr>
              <a:grpSpLocks/>
            </p:cNvGrpSpPr>
            <p:nvPr/>
          </p:nvGrpSpPr>
          <p:grpSpPr bwMode="auto">
            <a:xfrm>
              <a:off x="1664332" y="3079601"/>
              <a:ext cx="646113" cy="303937"/>
              <a:chOff x="5182" y="2363"/>
              <a:chExt cx="407" cy="274"/>
            </a:xfrm>
          </p:grpSpPr>
          <p:grpSp>
            <p:nvGrpSpPr>
              <p:cNvPr id="55" name="Group 42"/>
              <p:cNvGrpSpPr>
                <a:grpSpLocks/>
              </p:cNvGrpSpPr>
              <p:nvPr/>
            </p:nvGrpSpPr>
            <p:grpSpPr bwMode="auto">
              <a:xfrm>
                <a:off x="5182" y="2363"/>
                <a:ext cx="203" cy="274"/>
                <a:chOff x="4518" y="1650"/>
                <a:chExt cx="203" cy="274"/>
              </a:xfrm>
            </p:grpSpPr>
            <p:sp>
              <p:nvSpPr>
                <p:cNvPr id="59" name="Freeform 43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0" name="Freeform 44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56" name="Group 45"/>
              <p:cNvGrpSpPr>
                <a:grpSpLocks/>
              </p:cNvGrpSpPr>
              <p:nvPr/>
            </p:nvGrpSpPr>
            <p:grpSpPr bwMode="auto">
              <a:xfrm>
                <a:off x="5386" y="2363"/>
                <a:ext cx="203" cy="274"/>
                <a:chOff x="4518" y="1650"/>
                <a:chExt cx="203" cy="274"/>
              </a:xfrm>
            </p:grpSpPr>
            <p:sp>
              <p:nvSpPr>
                <p:cNvPr id="57" name="Freeform 46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Freeform 47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6" name="Group 28"/>
          <p:cNvGrpSpPr>
            <a:grpSpLocks/>
          </p:cNvGrpSpPr>
          <p:nvPr/>
        </p:nvGrpSpPr>
        <p:grpSpPr bwMode="auto">
          <a:xfrm rot="5400000">
            <a:off x="1787204" y="2305663"/>
            <a:ext cx="507062" cy="763684"/>
            <a:chOff x="888" y="1788"/>
            <a:chExt cx="376" cy="562"/>
          </a:xfrm>
        </p:grpSpPr>
        <p:sp>
          <p:nvSpPr>
            <p:cNvPr id="34" name="Oval 29"/>
            <p:cNvSpPr>
              <a:spLocks noChangeArrowheads="1"/>
            </p:cNvSpPr>
            <p:nvPr/>
          </p:nvSpPr>
          <p:spPr bwMode="auto">
            <a:xfrm rot="10800000">
              <a:off x="888" y="1788"/>
              <a:ext cx="376" cy="374"/>
            </a:xfrm>
            <a:prstGeom prst="ellipse">
              <a:avLst/>
            </a:prstGeom>
            <a:solidFill>
              <a:srgbClr val="FFFF66"/>
            </a:solidFill>
            <a:ln w="571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 rot="10800000">
              <a:off x="978" y="2167"/>
              <a:ext cx="187" cy="183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 rot="10800000">
              <a:off x="982" y="2165"/>
              <a:ext cx="175" cy="172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 rot="10800000">
              <a:off x="978" y="1963"/>
              <a:ext cx="187" cy="281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 rot="10800000">
              <a:off x="894" y="1795"/>
              <a:ext cx="365" cy="360"/>
            </a:xfrm>
            <a:prstGeom prst="ellipse">
              <a:avLst/>
            </a:prstGeom>
            <a:solidFill>
              <a:srgbClr val="FFFF66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39" name="Group 34"/>
            <p:cNvGrpSpPr>
              <a:grpSpLocks/>
            </p:cNvGrpSpPr>
            <p:nvPr/>
          </p:nvGrpSpPr>
          <p:grpSpPr bwMode="auto">
            <a:xfrm>
              <a:off x="982" y="2172"/>
              <a:ext cx="180" cy="98"/>
              <a:chOff x="982" y="2172"/>
              <a:chExt cx="186" cy="98"/>
            </a:xfrm>
          </p:grpSpPr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 rot="10800000">
                <a:off x="984" y="2172"/>
                <a:ext cx="181" cy="88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" name="Line 36"/>
              <p:cNvSpPr>
                <a:spLocks noChangeShapeType="1"/>
              </p:cNvSpPr>
              <p:nvPr/>
            </p:nvSpPr>
            <p:spPr bwMode="auto">
              <a:xfrm flipV="1">
                <a:off x="982" y="2235"/>
                <a:ext cx="186" cy="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 flipV="1">
                <a:off x="982" y="2217"/>
                <a:ext cx="186" cy="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V="1">
                <a:off x="982" y="2198"/>
                <a:ext cx="186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Line 39"/>
              <p:cNvSpPr>
                <a:spLocks noChangeShapeType="1"/>
              </p:cNvSpPr>
              <p:nvPr/>
            </p:nvSpPr>
            <p:spPr bwMode="auto">
              <a:xfrm flipV="1">
                <a:off x="982" y="2180"/>
                <a:ext cx="186" cy="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 rot="301472">
              <a:off x="968" y="1951"/>
              <a:ext cx="200" cy="72"/>
              <a:chOff x="708" y="3198"/>
              <a:chExt cx="547" cy="198"/>
            </a:xfrm>
          </p:grpSpPr>
          <p:sp>
            <p:nvSpPr>
              <p:cNvPr id="45" name="Freeform 41"/>
              <p:cNvSpPr>
                <a:spLocks/>
              </p:cNvSpPr>
              <p:nvPr/>
            </p:nvSpPr>
            <p:spPr bwMode="auto">
              <a:xfrm>
                <a:off x="708" y="3246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888" y="3222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1080" y="3198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933" y="1980"/>
              <a:ext cx="78" cy="195"/>
            </a:xfrm>
            <a:custGeom>
              <a:avLst/>
              <a:gdLst>
                <a:gd name="T0" fmla="*/ 71 w 63"/>
                <a:gd name="T1" fmla="*/ 0 h 255"/>
                <a:gd name="T2" fmla="*/ 0 w 63"/>
                <a:gd name="T3" fmla="*/ 0 h 255"/>
                <a:gd name="T4" fmla="*/ 111 w 63"/>
                <a:gd name="T5" fmla="*/ 28 h 255"/>
                <a:gd name="T6" fmla="*/ 149 w 63"/>
                <a:gd name="T7" fmla="*/ 71 h 255"/>
                <a:gd name="T8" fmla="*/ 149 w 63"/>
                <a:gd name="T9" fmla="*/ 87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255"/>
                <a:gd name="T17" fmla="*/ 63 w 6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255">
                  <a:moveTo>
                    <a:pt x="30" y="0"/>
                  </a:moveTo>
                  <a:lnTo>
                    <a:pt x="0" y="0"/>
                  </a:lnTo>
                  <a:lnTo>
                    <a:pt x="48" y="83"/>
                  </a:lnTo>
                  <a:lnTo>
                    <a:pt x="63" y="207"/>
                  </a:lnTo>
                  <a:lnTo>
                    <a:pt x="63" y="25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42" name="Group 45"/>
            <p:cNvGrpSpPr>
              <a:grpSpLocks/>
            </p:cNvGrpSpPr>
            <p:nvPr/>
          </p:nvGrpSpPr>
          <p:grpSpPr bwMode="auto">
            <a:xfrm>
              <a:off x="1138" y="1980"/>
              <a:ext cx="71" cy="195"/>
              <a:chOff x="1126" y="1980"/>
              <a:chExt cx="71" cy="195"/>
            </a:xfrm>
          </p:grpSpPr>
          <p:sp>
            <p:nvSpPr>
              <p:cNvPr id="43" name="Freeform 46"/>
              <p:cNvSpPr>
                <a:spLocks/>
              </p:cNvSpPr>
              <p:nvPr/>
            </p:nvSpPr>
            <p:spPr bwMode="auto">
              <a:xfrm flipH="1">
                <a:off x="1126" y="1980"/>
                <a:ext cx="71" cy="195"/>
              </a:xfrm>
              <a:custGeom>
                <a:avLst/>
                <a:gdLst>
                  <a:gd name="T0" fmla="*/ 48 w 63"/>
                  <a:gd name="T1" fmla="*/ 0 h 255"/>
                  <a:gd name="T2" fmla="*/ 0 w 63"/>
                  <a:gd name="T3" fmla="*/ 0 h 255"/>
                  <a:gd name="T4" fmla="*/ 78 w 63"/>
                  <a:gd name="T5" fmla="*/ 28 h 255"/>
                  <a:gd name="T6" fmla="*/ 101 w 63"/>
                  <a:gd name="T7" fmla="*/ 71 h 255"/>
                  <a:gd name="T8" fmla="*/ 101 w 63"/>
                  <a:gd name="T9" fmla="*/ 87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55"/>
                  <a:gd name="T17" fmla="*/ 63 w 63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55">
                    <a:moveTo>
                      <a:pt x="30" y="0"/>
                    </a:moveTo>
                    <a:lnTo>
                      <a:pt x="0" y="0"/>
                    </a:lnTo>
                    <a:lnTo>
                      <a:pt x="48" y="83"/>
                    </a:lnTo>
                    <a:lnTo>
                      <a:pt x="63" y="207"/>
                    </a:lnTo>
                    <a:lnTo>
                      <a:pt x="63" y="25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 flipH="1">
                <a:off x="1150" y="1980"/>
                <a:ext cx="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5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875765" y="2308111"/>
            <a:ext cx="1782874" cy="1338378"/>
            <a:chOff x="3352748" y="2308111"/>
            <a:chExt cx="1782874" cy="133837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48" y="2308111"/>
              <a:ext cx="1782874" cy="1338378"/>
            </a:xfrm>
            <a:prstGeom prst="rect">
              <a:avLst/>
            </a:prstGeom>
            <a:solidFill>
              <a:srgbClr val="F5E7F5"/>
            </a:solidFill>
            <a:ln>
              <a:noFill/>
            </a:ln>
            <a:effectLst/>
          </p:spPr>
        </p:pic>
        <p:sp>
          <p:nvSpPr>
            <p:cNvPr id="5" name="Rechteck 4"/>
            <p:cNvSpPr/>
            <p:nvPr/>
          </p:nvSpPr>
          <p:spPr>
            <a:xfrm>
              <a:off x="3352748" y="2308111"/>
              <a:ext cx="1782874" cy="1338378"/>
            </a:xfrm>
            <a:prstGeom prst="rect">
              <a:avLst/>
            </a:prstGeom>
            <a:solidFill>
              <a:srgbClr val="F5E7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4244185" y="3037147"/>
              <a:ext cx="675287" cy="329699"/>
              <a:chOff x="1635449" y="3079601"/>
              <a:chExt cx="594033" cy="227398"/>
            </a:xfrm>
          </p:grpSpPr>
          <p:cxnSp>
            <p:nvCxnSpPr>
              <p:cNvPr id="8" name="Gerade Verbindung mit Pfeil 7"/>
              <p:cNvCxnSpPr/>
              <p:nvPr/>
            </p:nvCxnSpPr>
            <p:spPr>
              <a:xfrm flipV="1">
                <a:off x="1635449" y="3079601"/>
                <a:ext cx="594033" cy="227398"/>
              </a:xfrm>
              <a:prstGeom prst="straightConnector1">
                <a:avLst/>
              </a:prstGeom>
              <a:ln w="508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/>
              <p:cNvCxnSpPr/>
              <p:nvPr/>
            </p:nvCxnSpPr>
            <p:spPr>
              <a:xfrm>
                <a:off x="1635449" y="3306999"/>
                <a:ext cx="594033" cy="0"/>
              </a:xfrm>
              <a:prstGeom prst="straightConnector1">
                <a:avLst/>
              </a:prstGeom>
              <a:ln w="508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feld 9"/>
            <p:cNvSpPr txBox="1"/>
            <p:nvPr/>
          </p:nvSpPr>
          <p:spPr>
            <a:xfrm>
              <a:off x="3911113" y="2804089"/>
              <a:ext cx="5309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l-GR" sz="3600" b="1" dirty="0" smtClean="0">
                  <a:solidFill>
                    <a:srgbClr val="777777"/>
                  </a:solidFill>
                  <a:latin typeface="Arial" pitchFamily="34" charset="0"/>
                  <a:cs typeface="Arial" pitchFamily="34" charset="0"/>
                </a:rPr>
                <a:t>ϕ</a:t>
              </a:r>
              <a:endParaRPr lang="en-US" sz="36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1" name="Group 28"/>
          <p:cNvGrpSpPr>
            <a:grpSpLocks/>
          </p:cNvGrpSpPr>
          <p:nvPr/>
        </p:nvGrpSpPr>
        <p:grpSpPr bwMode="auto">
          <a:xfrm rot="5400000">
            <a:off x="1787204" y="2305663"/>
            <a:ext cx="507062" cy="763684"/>
            <a:chOff x="888" y="1788"/>
            <a:chExt cx="376" cy="562"/>
          </a:xfrm>
        </p:grpSpPr>
        <p:sp>
          <p:nvSpPr>
            <p:cNvPr id="92" name="Oval 29"/>
            <p:cNvSpPr>
              <a:spLocks noChangeArrowheads="1"/>
            </p:cNvSpPr>
            <p:nvPr/>
          </p:nvSpPr>
          <p:spPr bwMode="auto">
            <a:xfrm rot="10800000">
              <a:off x="888" y="1788"/>
              <a:ext cx="376" cy="374"/>
            </a:xfrm>
            <a:prstGeom prst="ellipse">
              <a:avLst/>
            </a:prstGeom>
            <a:solidFill>
              <a:srgbClr val="FFFF66"/>
            </a:solidFill>
            <a:ln w="571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 rot="10800000">
              <a:off x="978" y="2167"/>
              <a:ext cx="187" cy="183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 rot="10800000">
              <a:off x="982" y="2165"/>
              <a:ext cx="175" cy="172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 rot="10800000">
              <a:off x="978" y="1963"/>
              <a:ext cx="187" cy="281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 rot="10800000">
              <a:off x="894" y="1795"/>
              <a:ext cx="365" cy="360"/>
            </a:xfrm>
            <a:prstGeom prst="ellipse">
              <a:avLst/>
            </a:prstGeom>
            <a:solidFill>
              <a:srgbClr val="FFFF66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97" name="Group 34"/>
            <p:cNvGrpSpPr>
              <a:grpSpLocks/>
            </p:cNvGrpSpPr>
            <p:nvPr/>
          </p:nvGrpSpPr>
          <p:grpSpPr bwMode="auto">
            <a:xfrm>
              <a:off x="982" y="2172"/>
              <a:ext cx="180" cy="98"/>
              <a:chOff x="982" y="2172"/>
              <a:chExt cx="186" cy="98"/>
            </a:xfrm>
          </p:grpSpPr>
          <p:sp>
            <p:nvSpPr>
              <p:cNvPr id="106" name="Rectangle 35"/>
              <p:cNvSpPr>
                <a:spLocks noChangeArrowheads="1"/>
              </p:cNvSpPr>
              <p:nvPr/>
            </p:nvSpPr>
            <p:spPr bwMode="auto">
              <a:xfrm rot="10800000">
                <a:off x="984" y="2172"/>
                <a:ext cx="181" cy="88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7" name="Line 36"/>
              <p:cNvSpPr>
                <a:spLocks noChangeShapeType="1"/>
              </p:cNvSpPr>
              <p:nvPr/>
            </p:nvSpPr>
            <p:spPr bwMode="auto">
              <a:xfrm flipV="1">
                <a:off x="982" y="2235"/>
                <a:ext cx="186" cy="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8" name="Line 37"/>
              <p:cNvSpPr>
                <a:spLocks noChangeShapeType="1"/>
              </p:cNvSpPr>
              <p:nvPr/>
            </p:nvSpPr>
            <p:spPr bwMode="auto">
              <a:xfrm flipV="1">
                <a:off x="982" y="2217"/>
                <a:ext cx="186" cy="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9" name="Line 38"/>
              <p:cNvSpPr>
                <a:spLocks noChangeShapeType="1"/>
              </p:cNvSpPr>
              <p:nvPr/>
            </p:nvSpPr>
            <p:spPr bwMode="auto">
              <a:xfrm flipV="1">
                <a:off x="982" y="2198"/>
                <a:ext cx="186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0" name="Line 39"/>
              <p:cNvSpPr>
                <a:spLocks noChangeShapeType="1"/>
              </p:cNvSpPr>
              <p:nvPr/>
            </p:nvSpPr>
            <p:spPr bwMode="auto">
              <a:xfrm flipV="1">
                <a:off x="982" y="2180"/>
                <a:ext cx="186" cy="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98" name="Group 40"/>
            <p:cNvGrpSpPr>
              <a:grpSpLocks/>
            </p:cNvGrpSpPr>
            <p:nvPr/>
          </p:nvGrpSpPr>
          <p:grpSpPr bwMode="auto">
            <a:xfrm rot="301472">
              <a:off x="968" y="1951"/>
              <a:ext cx="200" cy="72"/>
              <a:chOff x="708" y="3198"/>
              <a:chExt cx="547" cy="198"/>
            </a:xfrm>
          </p:grpSpPr>
          <p:sp>
            <p:nvSpPr>
              <p:cNvPr id="103" name="Freeform 41"/>
              <p:cNvSpPr>
                <a:spLocks/>
              </p:cNvSpPr>
              <p:nvPr/>
            </p:nvSpPr>
            <p:spPr bwMode="auto">
              <a:xfrm>
                <a:off x="708" y="3246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4" name="Freeform 42"/>
              <p:cNvSpPr>
                <a:spLocks/>
              </p:cNvSpPr>
              <p:nvPr/>
            </p:nvSpPr>
            <p:spPr bwMode="auto">
              <a:xfrm>
                <a:off x="888" y="3222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5" name="Freeform 43"/>
              <p:cNvSpPr>
                <a:spLocks/>
              </p:cNvSpPr>
              <p:nvPr/>
            </p:nvSpPr>
            <p:spPr bwMode="auto">
              <a:xfrm>
                <a:off x="1080" y="3198"/>
                <a:ext cx="175" cy="150"/>
              </a:xfrm>
              <a:custGeom>
                <a:avLst/>
                <a:gdLst>
                  <a:gd name="T0" fmla="*/ 0 w 175"/>
                  <a:gd name="T1" fmla="*/ 48 h 150"/>
                  <a:gd name="T2" fmla="*/ 36 w 175"/>
                  <a:gd name="T3" fmla="*/ 18 h 150"/>
                  <a:gd name="T4" fmla="*/ 72 w 175"/>
                  <a:gd name="T5" fmla="*/ 6 h 150"/>
                  <a:gd name="T6" fmla="*/ 90 w 175"/>
                  <a:gd name="T7" fmla="*/ 0 h 150"/>
                  <a:gd name="T8" fmla="*/ 168 w 175"/>
                  <a:gd name="T9" fmla="*/ 48 h 150"/>
                  <a:gd name="T10" fmla="*/ 138 w 175"/>
                  <a:gd name="T11" fmla="*/ 150 h 150"/>
                  <a:gd name="T12" fmla="*/ 78 w 175"/>
                  <a:gd name="T13" fmla="*/ 108 h 150"/>
                  <a:gd name="T14" fmla="*/ 132 w 175"/>
                  <a:gd name="T15" fmla="*/ 42 h 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150"/>
                  <a:gd name="T26" fmla="*/ 175 w 175"/>
                  <a:gd name="T27" fmla="*/ 150 h 1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150">
                    <a:moveTo>
                      <a:pt x="0" y="48"/>
                    </a:moveTo>
                    <a:cubicBezTo>
                      <a:pt x="13" y="39"/>
                      <a:pt x="22" y="26"/>
                      <a:pt x="36" y="18"/>
                    </a:cubicBezTo>
                    <a:cubicBezTo>
                      <a:pt x="47" y="12"/>
                      <a:pt x="60" y="10"/>
                      <a:pt x="72" y="6"/>
                    </a:cubicBezTo>
                    <a:cubicBezTo>
                      <a:pt x="78" y="4"/>
                      <a:pt x="90" y="0"/>
                      <a:pt x="90" y="0"/>
                    </a:cubicBezTo>
                    <a:cubicBezTo>
                      <a:pt x="161" y="8"/>
                      <a:pt x="134" y="3"/>
                      <a:pt x="168" y="48"/>
                    </a:cubicBezTo>
                    <a:cubicBezTo>
                      <a:pt x="164" y="97"/>
                      <a:pt x="175" y="125"/>
                      <a:pt x="138" y="150"/>
                    </a:cubicBezTo>
                    <a:cubicBezTo>
                      <a:pt x="102" y="144"/>
                      <a:pt x="90" y="143"/>
                      <a:pt x="78" y="108"/>
                    </a:cubicBezTo>
                    <a:cubicBezTo>
                      <a:pt x="86" y="85"/>
                      <a:pt x="102" y="42"/>
                      <a:pt x="132" y="4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9" name="Freeform 44"/>
            <p:cNvSpPr>
              <a:spLocks/>
            </p:cNvSpPr>
            <p:nvPr/>
          </p:nvSpPr>
          <p:spPr bwMode="auto">
            <a:xfrm>
              <a:off x="933" y="1980"/>
              <a:ext cx="78" cy="195"/>
            </a:xfrm>
            <a:custGeom>
              <a:avLst/>
              <a:gdLst>
                <a:gd name="T0" fmla="*/ 71 w 63"/>
                <a:gd name="T1" fmla="*/ 0 h 255"/>
                <a:gd name="T2" fmla="*/ 0 w 63"/>
                <a:gd name="T3" fmla="*/ 0 h 255"/>
                <a:gd name="T4" fmla="*/ 111 w 63"/>
                <a:gd name="T5" fmla="*/ 28 h 255"/>
                <a:gd name="T6" fmla="*/ 149 w 63"/>
                <a:gd name="T7" fmla="*/ 71 h 255"/>
                <a:gd name="T8" fmla="*/ 149 w 63"/>
                <a:gd name="T9" fmla="*/ 87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255"/>
                <a:gd name="T17" fmla="*/ 63 w 6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255">
                  <a:moveTo>
                    <a:pt x="30" y="0"/>
                  </a:moveTo>
                  <a:lnTo>
                    <a:pt x="0" y="0"/>
                  </a:lnTo>
                  <a:lnTo>
                    <a:pt x="48" y="83"/>
                  </a:lnTo>
                  <a:lnTo>
                    <a:pt x="63" y="207"/>
                  </a:lnTo>
                  <a:lnTo>
                    <a:pt x="63" y="25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100" name="Group 45"/>
            <p:cNvGrpSpPr>
              <a:grpSpLocks/>
            </p:cNvGrpSpPr>
            <p:nvPr/>
          </p:nvGrpSpPr>
          <p:grpSpPr bwMode="auto">
            <a:xfrm>
              <a:off x="1138" y="1980"/>
              <a:ext cx="71" cy="195"/>
              <a:chOff x="1126" y="1980"/>
              <a:chExt cx="71" cy="195"/>
            </a:xfrm>
          </p:grpSpPr>
          <p:sp>
            <p:nvSpPr>
              <p:cNvPr id="101" name="Freeform 46"/>
              <p:cNvSpPr>
                <a:spLocks/>
              </p:cNvSpPr>
              <p:nvPr/>
            </p:nvSpPr>
            <p:spPr bwMode="auto">
              <a:xfrm flipH="1">
                <a:off x="1126" y="1980"/>
                <a:ext cx="71" cy="195"/>
              </a:xfrm>
              <a:custGeom>
                <a:avLst/>
                <a:gdLst>
                  <a:gd name="T0" fmla="*/ 48 w 63"/>
                  <a:gd name="T1" fmla="*/ 0 h 255"/>
                  <a:gd name="T2" fmla="*/ 0 w 63"/>
                  <a:gd name="T3" fmla="*/ 0 h 255"/>
                  <a:gd name="T4" fmla="*/ 78 w 63"/>
                  <a:gd name="T5" fmla="*/ 28 h 255"/>
                  <a:gd name="T6" fmla="*/ 101 w 63"/>
                  <a:gd name="T7" fmla="*/ 71 h 255"/>
                  <a:gd name="T8" fmla="*/ 101 w 63"/>
                  <a:gd name="T9" fmla="*/ 87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55"/>
                  <a:gd name="T17" fmla="*/ 63 w 63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55">
                    <a:moveTo>
                      <a:pt x="30" y="0"/>
                    </a:moveTo>
                    <a:lnTo>
                      <a:pt x="0" y="0"/>
                    </a:lnTo>
                    <a:lnTo>
                      <a:pt x="48" y="83"/>
                    </a:lnTo>
                    <a:lnTo>
                      <a:pt x="63" y="207"/>
                    </a:lnTo>
                    <a:lnTo>
                      <a:pt x="63" y="25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2" name="Line 47"/>
              <p:cNvSpPr>
                <a:spLocks noChangeShapeType="1"/>
              </p:cNvSpPr>
              <p:nvPr/>
            </p:nvSpPr>
            <p:spPr bwMode="auto">
              <a:xfrm flipH="1">
                <a:off x="1150" y="1980"/>
                <a:ext cx="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3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107" name="Gruppieren 106"/>
          <p:cNvGrpSpPr/>
          <p:nvPr/>
        </p:nvGrpSpPr>
        <p:grpSpPr>
          <a:xfrm>
            <a:off x="875765" y="2308111"/>
            <a:ext cx="1782874" cy="1338378"/>
            <a:chOff x="875765" y="2308111"/>
            <a:chExt cx="1782874" cy="13383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DCF0DD"/>
            </a:solidFill>
            <a:ln>
              <a:noFill/>
            </a:ln>
            <a:effectLst/>
          </p:spPr>
        </p:pic>
        <p:sp>
          <p:nvSpPr>
            <p:cNvPr id="4" name="Rechteck 3"/>
            <p:cNvSpPr/>
            <p:nvPr/>
          </p:nvSpPr>
          <p:spPr>
            <a:xfrm>
              <a:off x="875765" y="2308111"/>
              <a:ext cx="1782874" cy="1338378"/>
            </a:xfrm>
            <a:prstGeom prst="rect">
              <a:avLst/>
            </a:prstGeom>
            <a:solidFill>
              <a:srgbClr val="DCF0DD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1"/>
            <p:cNvGrpSpPr>
              <a:grpSpLocks/>
            </p:cNvGrpSpPr>
            <p:nvPr/>
          </p:nvGrpSpPr>
          <p:grpSpPr bwMode="auto">
            <a:xfrm>
              <a:off x="1664332" y="3079601"/>
              <a:ext cx="646113" cy="303937"/>
              <a:chOff x="5182" y="2363"/>
              <a:chExt cx="407" cy="274"/>
            </a:xfrm>
          </p:grpSpPr>
          <p:grpSp>
            <p:nvGrpSpPr>
              <p:cNvPr id="55" name="Group 42"/>
              <p:cNvGrpSpPr>
                <a:grpSpLocks/>
              </p:cNvGrpSpPr>
              <p:nvPr/>
            </p:nvGrpSpPr>
            <p:grpSpPr bwMode="auto">
              <a:xfrm>
                <a:off x="5182" y="2363"/>
                <a:ext cx="203" cy="274"/>
                <a:chOff x="4518" y="1650"/>
                <a:chExt cx="203" cy="274"/>
              </a:xfrm>
            </p:grpSpPr>
            <p:sp>
              <p:nvSpPr>
                <p:cNvPr id="59" name="Freeform 43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0" name="Freeform 44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56" name="Group 45"/>
              <p:cNvGrpSpPr>
                <a:grpSpLocks/>
              </p:cNvGrpSpPr>
              <p:nvPr/>
            </p:nvGrpSpPr>
            <p:grpSpPr bwMode="auto">
              <a:xfrm>
                <a:off x="5386" y="2363"/>
                <a:ext cx="203" cy="274"/>
                <a:chOff x="4518" y="1650"/>
                <a:chExt cx="203" cy="274"/>
              </a:xfrm>
            </p:grpSpPr>
            <p:sp>
              <p:nvSpPr>
                <p:cNvPr id="57" name="Freeform 46"/>
                <p:cNvSpPr>
                  <a:spLocks/>
                </p:cNvSpPr>
                <p:nvPr/>
              </p:nvSpPr>
              <p:spPr bwMode="auto">
                <a:xfrm>
                  <a:off x="4518" y="1650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Freeform 47"/>
                <p:cNvSpPr>
                  <a:spLocks/>
                </p:cNvSpPr>
                <p:nvPr/>
              </p:nvSpPr>
              <p:spPr bwMode="auto">
                <a:xfrm rot="10800000">
                  <a:off x="4619" y="1786"/>
                  <a:ext cx="102" cy="138"/>
                </a:xfrm>
                <a:custGeom>
                  <a:avLst/>
                  <a:gdLst>
                    <a:gd name="T0" fmla="*/ 0 w 102"/>
                    <a:gd name="T1" fmla="*/ 138 h 138"/>
                    <a:gd name="T2" fmla="*/ 48 w 102"/>
                    <a:gd name="T3" fmla="*/ 0 h 138"/>
                    <a:gd name="T4" fmla="*/ 102 w 102"/>
                    <a:gd name="T5" fmla="*/ 138 h 138"/>
                    <a:gd name="T6" fmla="*/ 0 60000 65536"/>
                    <a:gd name="T7" fmla="*/ 0 60000 65536"/>
                    <a:gd name="T8" fmla="*/ 0 60000 65536"/>
                    <a:gd name="T9" fmla="*/ 0 w 102"/>
                    <a:gd name="T10" fmla="*/ 0 h 138"/>
                    <a:gd name="T11" fmla="*/ 102 w 10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" h="138">
                      <a:moveTo>
                        <a:pt x="0" y="138"/>
                      </a:moveTo>
                      <a:cubicBezTo>
                        <a:pt x="15" y="69"/>
                        <a:pt x="31" y="0"/>
                        <a:pt x="48" y="0"/>
                      </a:cubicBezTo>
                      <a:cubicBezTo>
                        <a:pt x="65" y="0"/>
                        <a:pt x="83" y="69"/>
                        <a:pt x="102" y="138"/>
                      </a:cubicBezTo>
                    </a:path>
                  </a:pathLst>
                </a:custGeom>
                <a:noFill/>
                <a:ln w="5715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33" name="Gruppieren 32"/>
          <p:cNvGrpSpPr/>
          <p:nvPr/>
        </p:nvGrpSpPr>
        <p:grpSpPr>
          <a:xfrm>
            <a:off x="1534514" y="2437811"/>
            <a:ext cx="873117" cy="366278"/>
            <a:chOff x="3734693" y="2876418"/>
            <a:chExt cx="873117" cy="366278"/>
          </a:xfrm>
        </p:grpSpPr>
        <p:grpSp>
          <p:nvGrpSpPr>
            <p:cNvPr id="54" name="Gruppieren 53"/>
            <p:cNvGrpSpPr/>
            <p:nvPr/>
          </p:nvGrpSpPr>
          <p:grpSpPr>
            <a:xfrm>
              <a:off x="3734693" y="2982058"/>
              <a:ext cx="873117" cy="260638"/>
              <a:chOff x="4077732" y="4669820"/>
              <a:chExt cx="1038196" cy="260638"/>
            </a:xfrm>
          </p:grpSpPr>
          <p:sp>
            <p:nvSpPr>
              <p:cNvPr id="62" name="Zylinder 61"/>
              <p:cNvSpPr/>
              <p:nvPr/>
            </p:nvSpPr>
            <p:spPr bwMode="auto">
              <a:xfrm rot="16200000">
                <a:off x="4702868" y="4468099"/>
                <a:ext cx="162716" cy="663405"/>
              </a:xfrm>
              <a:prstGeom prst="can">
                <a:avLst/>
              </a:prstGeom>
              <a:solidFill>
                <a:srgbClr val="777777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Zylinder 62"/>
              <p:cNvSpPr/>
              <p:nvPr/>
            </p:nvSpPr>
            <p:spPr bwMode="auto">
              <a:xfrm rot="16200000">
                <a:off x="4300660" y="4446892"/>
                <a:ext cx="260638" cy="706493"/>
              </a:xfrm>
              <a:prstGeom prst="can">
                <a:avLst/>
              </a:prstGeom>
              <a:gradFill flip="none" rotWithShape="1">
                <a:gsLst>
                  <a:gs pos="17000">
                    <a:srgbClr val="336699"/>
                  </a:gs>
                  <a:gs pos="50000">
                    <a:srgbClr val="7BA4E1"/>
                  </a:gs>
                  <a:gs pos="87000">
                    <a:srgbClr val="336699"/>
                  </a:gs>
                </a:gsLst>
                <a:lin ang="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61" name="Gerade Verbindung mit Pfeil 60"/>
            <p:cNvCxnSpPr/>
            <p:nvPr/>
          </p:nvCxnSpPr>
          <p:spPr>
            <a:xfrm>
              <a:off x="3876004" y="2876418"/>
              <a:ext cx="692957" cy="0"/>
            </a:xfrm>
            <a:prstGeom prst="straightConnector1">
              <a:avLst/>
            </a:prstGeom>
            <a:ln w="28575">
              <a:solidFill>
                <a:srgbClr val="A5002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4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875765" y="2308111"/>
            <a:ext cx="1782874" cy="1338378"/>
            <a:chOff x="3352748" y="2308111"/>
            <a:chExt cx="1782874" cy="133837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48" y="2308111"/>
              <a:ext cx="1782874" cy="1338378"/>
            </a:xfrm>
            <a:prstGeom prst="rect">
              <a:avLst/>
            </a:prstGeom>
            <a:solidFill>
              <a:srgbClr val="F5E7F5"/>
            </a:solidFill>
            <a:ln>
              <a:noFill/>
            </a:ln>
            <a:effectLst/>
          </p:spPr>
        </p:pic>
        <p:sp>
          <p:nvSpPr>
            <p:cNvPr id="5" name="Rechteck 4"/>
            <p:cNvSpPr/>
            <p:nvPr/>
          </p:nvSpPr>
          <p:spPr>
            <a:xfrm>
              <a:off x="3352748" y="2308111"/>
              <a:ext cx="1782874" cy="1338378"/>
            </a:xfrm>
            <a:prstGeom prst="rect">
              <a:avLst/>
            </a:prstGeom>
            <a:solidFill>
              <a:srgbClr val="F5E7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4244185" y="3037147"/>
              <a:ext cx="675287" cy="329699"/>
              <a:chOff x="1635449" y="3079601"/>
              <a:chExt cx="594033" cy="227398"/>
            </a:xfrm>
          </p:grpSpPr>
          <p:cxnSp>
            <p:nvCxnSpPr>
              <p:cNvPr id="8" name="Gerade Verbindung mit Pfeil 7"/>
              <p:cNvCxnSpPr/>
              <p:nvPr/>
            </p:nvCxnSpPr>
            <p:spPr>
              <a:xfrm flipV="1">
                <a:off x="1635449" y="3079601"/>
                <a:ext cx="594033" cy="227398"/>
              </a:xfrm>
              <a:prstGeom prst="straightConnector1">
                <a:avLst/>
              </a:prstGeom>
              <a:ln w="508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/>
              <p:cNvCxnSpPr/>
              <p:nvPr/>
            </p:nvCxnSpPr>
            <p:spPr>
              <a:xfrm>
                <a:off x="1635449" y="3306999"/>
                <a:ext cx="594033" cy="0"/>
              </a:xfrm>
              <a:prstGeom prst="straightConnector1">
                <a:avLst/>
              </a:prstGeom>
              <a:ln w="50800">
                <a:solidFill>
                  <a:srgbClr val="77777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feld 9"/>
            <p:cNvSpPr txBox="1"/>
            <p:nvPr/>
          </p:nvSpPr>
          <p:spPr>
            <a:xfrm>
              <a:off x="3911113" y="2804089"/>
              <a:ext cx="5309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l-GR" sz="3600" b="1" dirty="0" smtClean="0">
                  <a:solidFill>
                    <a:srgbClr val="777777"/>
                  </a:solidFill>
                  <a:latin typeface="Arial" pitchFamily="34" charset="0"/>
                  <a:cs typeface="Arial" pitchFamily="34" charset="0"/>
                </a:rPr>
                <a:t>ϕ</a:t>
              </a:r>
              <a:endParaRPr lang="en-US" sz="36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1534514" y="2437811"/>
            <a:ext cx="873117" cy="366278"/>
            <a:chOff x="3734693" y="2876418"/>
            <a:chExt cx="873117" cy="366278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3734693" y="2982058"/>
              <a:ext cx="873117" cy="260638"/>
              <a:chOff x="4077732" y="4669820"/>
              <a:chExt cx="1038196" cy="260638"/>
            </a:xfrm>
          </p:grpSpPr>
          <p:sp>
            <p:nvSpPr>
              <p:cNvPr id="40" name="Zylinder 39"/>
              <p:cNvSpPr/>
              <p:nvPr/>
            </p:nvSpPr>
            <p:spPr bwMode="auto">
              <a:xfrm rot="16200000">
                <a:off x="4702868" y="4468099"/>
                <a:ext cx="162716" cy="663405"/>
              </a:xfrm>
              <a:prstGeom prst="can">
                <a:avLst/>
              </a:prstGeom>
              <a:solidFill>
                <a:srgbClr val="777777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Zylinder 40"/>
              <p:cNvSpPr/>
              <p:nvPr/>
            </p:nvSpPr>
            <p:spPr bwMode="auto">
              <a:xfrm rot="16200000">
                <a:off x="4300660" y="4446892"/>
                <a:ext cx="260638" cy="706493"/>
              </a:xfrm>
              <a:prstGeom prst="can">
                <a:avLst/>
              </a:prstGeom>
              <a:gradFill flip="none" rotWithShape="1">
                <a:gsLst>
                  <a:gs pos="17000">
                    <a:srgbClr val="336699"/>
                  </a:gs>
                  <a:gs pos="50000">
                    <a:srgbClr val="7BA4E1"/>
                  </a:gs>
                  <a:gs pos="87000">
                    <a:srgbClr val="336699"/>
                  </a:gs>
                </a:gsLst>
                <a:lin ang="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39" name="Gerade Verbindung mit Pfeil 38"/>
            <p:cNvCxnSpPr/>
            <p:nvPr/>
          </p:nvCxnSpPr>
          <p:spPr>
            <a:xfrm>
              <a:off x="3876004" y="2876418"/>
              <a:ext cx="692957" cy="0"/>
            </a:xfrm>
            <a:prstGeom prst="straightConnector1">
              <a:avLst/>
            </a:prstGeom>
            <a:ln w="28575">
              <a:solidFill>
                <a:srgbClr val="A5002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7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e7c50fe4-4c86-4d33-a0d3-ad29cfb7378a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5B94EEF47D42499A62120CC90E0AB3" ma:contentTypeVersion="14" ma:contentTypeDescription="Create a new document." ma:contentTypeScope="" ma:versionID="e706cd362d7e41030bb8c72a7c62a9d5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55e2521e7df4d5c11309cefaa7c01562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85acdc-a394-4ae0-8c72-fb4a95b3d573">FV3TYEPWNNQC-24-56559</_dlc_DocId>
    <_dlc_DocIdUrl xmlns="5c85acdc-a394-4ae0-8c72-fb4a95b3d573">
      <Url>http://sharepoint/marketing/product/da/physmod/ecl/_layouts/15/DocIdRedir.aspx?ID=FV3TYEPWNNQC-24-56559</Url>
      <Description>FV3TYEPWNNQC-24-56559</Description>
    </_dlc_DocIdUrl>
  </documentManagement>
</p:properties>
</file>

<file path=customXml/itemProps1.xml><?xml version="1.0" encoding="utf-8"?>
<ds:datastoreItem xmlns:ds="http://schemas.openxmlformats.org/officeDocument/2006/customXml" ds:itemID="{DFCA440A-F679-41FA-936F-869C34F5E426}"/>
</file>

<file path=customXml/itemProps2.xml><?xml version="1.0" encoding="utf-8"?>
<ds:datastoreItem xmlns:ds="http://schemas.openxmlformats.org/officeDocument/2006/customXml" ds:itemID="{326C915E-A02B-473F-B300-50F97515BA7E}"/>
</file>

<file path=customXml/itemProps3.xml><?xml version="1.0" encoding="utf-8"?>
<ds:datastoreItem xmlns:ds="http://schemas.openxmlformats.org/officeDocument/2006/customXml" ds:itemID="{EB4F31DE-50A9-4954-B9CB-82EDF3DD242E}"/>
</file>

<file path=customXml/itemProps4.xml><?xml version="1.0" encoding="utf-8"?>
<ds:datastoreItem xmlns:ds="http://schemas.openxmlformats.org/officeDocument/2006/customXml" ds:itemID="{4B497612-234B-42E0-9D95-9B20E855FE01}"/>
</file>

<file path=customXml/itemProps5.xml><?xml version="1.0" encoding="utf-8"?>
<ds:datastoreItem xmlns:ds="http://schemas.openxmlformats.org/officeDocument/2006/customXml" ds:itemID="{28F77378-2B86-4397-96C0-FCD74D11EDF1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49</Words>
  <Application>Microsoft Office PowerPoint</Application>
  <PresentationFormat>Bildschirmpräsentation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Blank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Images</vt:lpstr>
      <vt:lpstr>PowerPoint-Präsentation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 Miller</dc:creator>
  <cp:keywords>Version 12.0</cp:keywords>
  <cp:lastModifiedBy>Steve Miller</cp:lastModifiedBy>
  <cp:revision>54</cp:revision>
  <dcterms:created xsi:type="dcterms:W3CDTF">2012-11-08T09:22:15Z</dcterms:created>
  <dcterms:modified xsi:type="dcterms:W3CDTF">2013-04-30T12:21:03Z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_dlc_DocIdItemGuid">
    <vt:lpwstr>abf63935-1605-47bf-a0af-7d075a3889e0</vt:lpwstr>
  </property>
  <property fmtid="{D5CDD505-2E9C-101B-9397-08002B2CF9AE}" pid="8" name="ContentTypeId">
    <vt:lpwstr>0x010100525B94EEF47D42499A62120CC90E0AB3</vt:lpwstr>
  </property>
</Properties>
</file>