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4" r:id="rId3"/>
    <p:sldId id="273" r:id="rId4"/>
    <p:sldId id="282" r:id="rId5"/>
    <p:sldId id="281" r:id="rId6"/>
    <p:sldId id="283" r:id="rId7"/>
    <p:sldId id="276" r:id="rId8"/>
    <p:sldId id="275" r:id="rId9"/>
    <p:sldId id="274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4" autoAdjust="0"/>
    <p:restoredTop sz="94660"/>
  </p:normalViewPr>
  <p:slideViewPr>
    <p:cSldViewPr>
      <p:cViewPr varScale="1">
        <p:scale>
          <a:sx n="61" d="100"/>
          <a:sy n="61" d="100"/>
        </p:scale>
        <p:origin x="1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The MathWorks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1F671-3948-41F4-8D69-D5898FD7917C}" type="slidenum">
              <a:rPr lang="en-US"/>
              <a:pPr/>
              <a:t>7</a:t>
            </a:fld>
            <a:endParaRPr lang="en-US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896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The MathWorks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E6E53-7316-4930-B77D-C159BBCE7F1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7887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7"/>
            <a:ext cx="5029200" cy="4117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8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arrow from “Component Design” to “System Level Design” includes:</a:t>
            </a:r>
          </a:p>
          <a:p>
            <a:pPr marL="228600" indent="-228600">
              <a:buAutoNum type="arabicPeriod"/>
            </a:pPr>
            <a:r>
              <a:rPr lang="en-US" dirty="0" smtClean="0"/>
              <a:t>Parameter</a:t>
            </a:r>
            <a:r>
              <a:rPr lang="en-US" baseline="0" dirty="0" smtClean="0"/>
              <a:t> estimation based on simulation results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Mode export from FEA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Reduced order modeling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5.wdp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microsoft.com/office/2007/relationships/hdphoto" Target="../media/hdphoto3.wdp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024" t="27810" r="9702" b="28378"/>
          <a:stretch/>
        </p:blipFill>
        <p:spPr>
          <a:xfrm>
            <a:off x="685800" y="1828800"/>
            <a:ext cx="7315200" cy="234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1828800"/>
          </a:xfrm>
        </p:spPr>
        <p:txBody>
          <a:bodyPr/>
          <a:lstStyle/>
          <a:p>
            <a:r>
              <a:rPr lang="en-US" dirty="0" smtClean="0"/>
              <a:t>SimPowerSystems </a:t>
            </a:r>
            <a:r>
              <a:rPr lang="en-US" dirty="0" smtClean="0"/>
              <a:t>Hands-on Workshop:</a:t>
            </a:r>
            <a:br>
              <a:rPr lang="en-US" dirty="0" smtClean="0"/>
            </a:br>
            <a:r>
              <a:rPr lang="en-US" sz="2800" dirty="0" smtClean="0"/>
              <a:t>Modeling and </a:t>
            </a:r>
            <a:r>
              <a:rPr lang="en-US" sz="2800" dirty="0"/>
              <a:t>Simulation of Electrical Power Systems </a:t>
            </a:r>
            <a:r>
              <a:rPr lang="en-US" sz="2800" dirty="0" smtClean="0"/>
              <a:t>with SimPowerSystems</a:t>
            </a:r>
            <a:r>
              <a:rPr lang="en-US" sz="2000" baseline="50000" dirty="0" smtClean="0"/>
              <a:t>TM</a:t>
            </a:r>
            <a:endParaRPr lang="en-US" sz="2000" baseline="50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94568" y="4805671"/>
            <a:ext cx="4068032" cy="9417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Carlos Osorio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20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Principal Application </a:t>
            </a: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Engineer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MathWorks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Natick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MA</a:t>
            </a:r>
          </a:p>
        </p:txBody>
      </p:sp>
      <p:pic>
        <p:nvPicPr>
          <p:cNvPr id="6" name="Picture 5" descr="cosorio"/>
          <p:cNvPicPr>
            <a:picLocks noChangeAspect="1" noChangeArrowheads="1"/>
          </p:cNvPicPr>
          <p:nvPr/>
        </p:nvPicPr>
        <p:blipFill>
          <a:blip r:embed="rId4" cstate="print"/>
          <a:srcRect l="27150" r="18300" b="8400"/>
          <a:stretch>
            <a:fillRect/>
          </a:stretch>
        </p:blipFill>
        <p:spPr bwMode="auto">
          <a:xfrm>
            <a:off x="631826" y="4808846"/>
            <a:ext cx="725054" cy="9144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31826" y="3453825"/>
            <a:ext cx="3705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Workshop Outline</a:t>
            </a:r>
            <a:endParaRPr lang="en-US" sz="3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9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6482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Copy the ZIP file: </a:t>
            </a:r>
            <a:r>
              <a:rPr lang="en-US" b="1" dirty="0" smtClean="0">
                <a:solidFill>
                  <a:schemeClr val="accent4"/>
                </a:solidFill>
              </a:rPr>
              <a:t>SPSHandsOnWorkshop.zip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Unzip the file: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At the MATLAB command prompt type: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start_SPSHandsOnWorkshop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smtClean="0"/>
              <a:t>Setup Instructions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3090238"/>
            <a:ext cx="2194560" cy="1461378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218928" y="2572272"/>
            <a:ext cx="5086872" cy="2228328"/>
            <a:chOff x="3752328" y="4020072"/>
            <a:chExt cx="5086872" cy="222832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960" y="5029200"/>
              <a:ext cx="516467" cy="4790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459" y="4693920"/>
              <a:ext cx="516467" cy="4790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4267201"/>
              <a:ext cx="523875" cy="5238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328" y="4020072"/>
              <a:ext cx="438672" cy="4386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6240" y="4078224"/>
              <a:ext cx="13099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Computer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5476" y="4389120"/>
              <a:ext cx="1866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Local Disk (C:)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79720" y="4721352"/>
              <a:ext cx="2593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AnyWorkingDirectory</a:t>
              </a:r>
              <a:endParaRPr lang="en-US" sz="2000" i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06794" y="5047488"/>
              <a:ext cx="2932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SPSHandsOnWorkshop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48" y="5769345"/>
              <a:ext cx="516467" cy="47905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479600" y="5391672"/>
              <a:ext cx="641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files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9600" y="5779008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print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4803359"/>
              <a:ext cx="228600" cy="2286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36419" y="5155185"/>
              <a:ext cx="228600" cy="2286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41264" y="5501400"/>
              <a:ext cx="228600" cy="2286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41264" y="5888736"/>
              <a:ext cx="228600" cy="2286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3980688" y="4917659"/>
              <a:ext cx="51206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1"/>
            </p:cNvCxnSpPr>
            <p:nvPr/>
          </p:nvCxnSpPr>
          <p:spPr>
            <a:xfrm flipH="1" flipV="1">
              <a:off x="4605337" y="5268727"/>
              <a:ext cx="431082" cy="75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151120" y="5611128"/>
              <a:ext cx="393192" cy="16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2"/>
            </p:cNvCxnSpPr>
            <p:nvPr/>
          </p:nvCxnSpPr>
          <p:spPr>
            <a:xfrm>
              <a:off x="5150719" y="5383785"/>
              <a:ext cx="0" cy="625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151120" y="5998464"/>
              <a:ext cx="393192" cy="16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611995" y="5032248"/>
              <a:ext cx="0" cy="2377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980688" y="4754880"/>
              <a:ext cx="0" cy="17373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857364" y="4520506"/>
              <a:ext cx="228600" cy="2286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48" y="5373384"/>
              <a:ext cx="516467" cy="479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SimPowerSystems component libraries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How does SimPowerSystems work?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Three-Phase Systems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easurements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State initialization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ransformers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Star vs. delta connections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Floating vs. neutral connections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Reference frame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dirty="0" smtClean="0"/>
              <a:t>Electrical Machines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achine measurements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Machine initialization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Load flow calculation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Mechanical connections to loads and prime movers</a:t>
            </a:r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dirty="0" smtClean="0"/>
              <a:t>Simulation Performance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Model fidelity vs. simulation speed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SimPowerSystems simulation modes</a:t>
            </a:r>
          </a:p>
        </p:txBody>
      </p:sp>
    </p:spTree>
    <p:extLst>
      <p:ext uri="{BB962C8B-B14F-4D97-AF65-F5344CB8AC3E}">
        <p14:creationId xmlns:p14="http://schemas.microsoft.com/office/powerpoint/2010/main" val="13795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5"/>
            </a:pPr>
            <a:r>
              <a:rPr lang="en-US" dirty="0" smtClean="0"/>
              <a:t>Control of Electrical Machines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lectrical disturbances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Control of synchronous generators</a:t>
            </a:r>
            <a:endParaRPr lang="en-US" dirty="0"/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Electric motor drives</a:t>
            </a:r>
          </a:p>
          <a:p>
            <a:pPr marL="457200" indent="-457200">
              <a:buSzPct val="100000"/>
              <a:buFont typeface="+mj-lt"/>
              <a:buAutoNum type="arabicPeriod" startAt="5"/>
            </a:pPr>
            <a:r>
              <a:rPr lang="en-US" dirty="0" smtClean="0"/>
              <a:t>Custom </a:t>
            </a:r>
            <a:r>
              <a:rPr lang="en-US" dirty="0"/>
              <a:t>Electrical </a:t>
            </a:r>
            <a:r>
              <a:rPr lang="en-US" dirty="0" smtClean="0"/>
              <a:t>Components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Simulink-based electrical components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Modifying Specialized Technology library components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Simscape </a:t>
            </a:r>
            <a:r>
              <a:rPr lang="en-US" dirty="0"/>
              <a:t>l</a:t>
            </a:r>
            <a:r>
              <a:rPr lang="en-US" dirty="0" smtClean="0"/>
              <a:t>anguage </a:t>
            </a:r>
            <a:r>
              <a:rPr lang="en-US" dirty="0"/>
              <a:t>and </a:t>
            </a:r>
            <a:r>
              <a:rPr lang="en-US" dirty="0" smtClean="0"/>
              <a:t>Simscape </a:t>
            </a:r>
            <a:r>
              <a:rPr lang="en-US" dirty="0"/>
              <a:t>Components </a:t>
            </a:r>
            <a:r>
              <a:rPr lang="en-US" dirty="0" smtClean="0"/>
              <a:t>library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Simscape </a:t>
            </a:r>
            <a:r>
              <a:rPr lang="en-US" dirty="0"/>
              <a:t>and SimPowerSystems </a:t>
            </a:r>
            <a:r>
              <a:rPr lang="en-US" dirty="0" smtClean="0"/>
              <a:t>interfaces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odel sharing and IP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 startAt="7"/>
            </a:pPr>
            <a:r>
              <a:rPr lang="en-US" dirty="0" smtClean="0"/>
              <a:t>Power Electronics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SimElectronics or SimPowerSystems?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Ideal </a:t>
            </a:r>
            <a:r>
              <a:rPr lang="en-US" dirty="0"/>
              <a:t>switching algorithm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Power </a:t>
            </a:r>
            <a:r>
              <a:rPr lang="en-US" dirty="0"/>
              <a:t>quality and harmonic analysis</a:t>
            </a:r>
          </a:p>
          <a:p>
            <a:pPr marL="857250" lvl="1" indent="-457200"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Control design and linearization</a:t>
            </a:r>
          </a:p>
          <a:p>
            <a:pPr marL="457200" indent="-457200">
              <a:buSzPct val="100000"/>
              <a:buFont typeface="+mj-lt"/>
              <a:buAutoNum type="arabicPeriod" startAt="7"/>
            </a:pPr>
            <a:r>
              <a:rPr lang="en-US" dirty="0" smtClean="0"/>
              <a:t>Discussion and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MathWorks Product Overview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56" y="1470626"/>
            <a:ext cx="6694488" cy="437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84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AutoShape 4"/>
          <p:cNvSpPr>
            <a:spLocks noChangeArrowheads="1"/>
          </p:cNvSpPr>
          <p:nvPr/>
        </p:nvSpPr>
        <p:spPr bwMode="auto">
          <a:xfrm rot="16200000" flipV="1">
            <a:off x="1805115" y="3465196"/>
            <a:ext cx="438151" cy="158496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de-DE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SimMechanics</a:t>
            </a:r>
            <a:r>
              <a:rPr lang="de-DE" sz="12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™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698310" y="5695952"/>
            <a:ext cx="26447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0"/>
              </a:spcBef>
              <a:buClr>
                <a:srgbClr val="215083"/>
              </a:buClr>
              <a:buFont typeface="Wingdings" pitchFamily="2" charset="2"/>
              <a:buNone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Mechanical dynamics (3-D)</a:t>
            </a:r>
          </a:p>
        </p:txBody>
      </p:sp>
      <p:sp>
        <p:nvSpPr>
          <p:cNvPr id="237574" name="AutoShape 6"/>
          <p:cNvSpPr>
            <a:spLocks noChangeArrowheads="1"/>
          </p:cNvSpPr>
          <p:nvPr/>
        </p:nvSpPr>
        <p:spPr bwMode="auto">
          <a:xfrm rot="16200000" flipV="1">
            <a:off x="4440619" y="3466720"/>
            <a:ext cx="438151" cy="158191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de-DE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SimDriveline</a:t>
            </a:r>
            <a:r>
              <a:rPr lang="de-DE" sz="12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™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517899" y="5695952"/>
            <a:ext cx="240823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0"/>
              </a:spcBef>
              <a:buClr>
                <a:srgbClr val="215083"/>
              </a:buClr>
              <a:buFont typeface="Wingdings" pitchFamily="2" charset="2"/>
              <a:buNone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Drivetrain systems (1-D)</a:t>
            </a:r>
          </a:p>
        </p:txBody>
      </p:sp>
      <p:sp>
        <p:nvSpPr>
          <p:cNvPr id="237576" name="AutoShape 8"/>
          <p:cNvSpPr>
            <a:spLocks noChangeArrowheads="1"/>
          </p:cNvSpPr>
          <p:nvPr/>
        </p:nvSpPr>
        <p:spPr bwMode="auto">
          <a:xfrm rot="16200000" flipV="1">
            <a:off x="6992829" y="1045420"/>
            <a:ext cx="400903" cy="158496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FF9900">
                  <a:gamma/>
                  <a:shade val="4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de-DE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SimHydraulics</a:t>
            </a:r>
            <a:r>
              <a:rPr lang="de-DE" sz="12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6173787" y="3533001"/>
            <a:ext cx="236061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0"/>
              </a:spcBef>
              <a:buClr>
                <a:srgbClr val="215083"/>
              </a:buClr>
              <a:buFont typeface="Wingdings" pitchFamily="2" charset="2"/>
              <a:buNone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Fluid power </a:t>
            </a:r>
            <a:r>
              <a:rPr lang="de-DE" sz="1600" i="1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control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3038475" y="3276600"/>
            <a:ext cx="33559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>
                <a:srgbClr val="215083"/>
              </a:buClr>
              <a:buFont typeface="Wingdings" pitchFamily="2" charset="2"/>
              <a:buNone/>
            </a:pP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Multi-domain 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physical systems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609600" y="3533001"/>
            <a:ext cx="267493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>
                <a:srgbClr val="215083"/>
              </a:buClr>
              <a:buFont typeface="Wingdings" pitchFamily="2" charset="2"/>
              <a:buNone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Electrical power systems</a:t>
            </a:r>
          </a:p>
        </p:txBody>
      </p:sp>
      <p:sp>
        <p:nvSpPr>
          <p:cNvPr id="237580" name="AutoShape 12"/>
          <p:cNvSpPr>
            <a:spLocks noChangeArrowheads="1"/>
          </p:cNvSpPr>
          <p:nvPr/>
        </p:nvSpPr>
        <p:spPr bwMode="auto">
          <a:xfrm rot="16200000" flipV="1">
            <a:off x="1787063" y="859290"/>
            <a:ext cx="438151" cy="1975575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de-DE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SimPowerSystems</a:t>
            </a:r>
            <a:r>
              <a:rPr lang="de-DE" sz="1200" b="1" baseline="30000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237590" name="AutoShape 22"/>
          <p:cNvSpPr>
            <a:spLocks noChangeArrowheads="1"/>
          </p:cNvSpPr>
          <p:nvPr/>
        </p:nvSpPr>
        <p:spPr bwMode="auto">
          <a:xfrm rot="16200000" flipV="1">
            <a:off x="7050406" y="3465196"/>
            <a:ext cx="438151" cy="158496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00FF">
                  <a:gamma/>
                  <a:shade val="1372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1372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de-DE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SimElectronics</a:t>
            </a:r>
            <a:r>
              <a:rPr lang="de-DE" sz="1200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™</a:t>
            </a:r>
          </a:p>
        </p:txBody>
      </p:sp>
      <p:sp>
        <p:nvSpPr>
          <p:cNvPr id="237591" name="Rectangle 23"/>
          <p:cNvSpPr>
            <a:spLocks noChangeArrowheads="1"/>
          </p:cNvSpPr>
          <p:nvPr/>
        </p:nvSpPr>
        <p:spPr bwMode="auto">
          <a:xfrm>
            <a:off x="6078537" y="5695952"/>
            <a:ext cx="230346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0"/>
              </a:spcBef>
              <a:buClr>
                <a:srgbClr val="215083"/>
              </a:buClr>
              <a:buFont typeface="Wingdings" pitchFamily="2" charset="2"/>
              <a:buNone/>
            </a:pP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Electromechanical and </a:t>
            </a:r>
            <a:b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electronic systems</a:t>
            </a:r>
          </a:p>
        </p:txBody>
      </p:sp>
      <p:pic>
        <p:nvPicPr>
          <p:cNvPr id="237592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338" y="2112223"/>
            <a:ext cx="1168572" cy="88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37593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7069" y="2618602"/>
            <a:ext cx="872879" cy="81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37594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0794" y="5086352"/>
            <a:ext cx="907143" cy="47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37595" name="Picture 2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49404" y="4572396"/>
            <a:ext cx="1151429" cy="505848"/>
          </a:xfrm>
          <a:prstGeom prst="rect">
            <a:avLst/>
          </a:prstGeom>
          <a:noFill/>
        </p:spPr>
      </p:pic>
      <p:pic>
        <p:nvPicPr>
          <p:cNvPr id="237596" name="Picture 2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81910" y="4572095"/>
            <a:ext cx="1450000" cy="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37597" name="Picture 2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7747" y="4476752"/>
            <a:ext cx="480499" cy="1264843"/>
          </a:xfrm>
          <a:prstGeom prst="rect">
            <a:avLst/>
          </a:prstGeom>
          <a:noFill/>
          <a:ln w="9525" algn="ctr">
            <a:miter lim="800000"/>
            <a:headEnd/>
            <a:tailEnd/>
          </a:ln>
        </p:spPr>
      </p:pic>
      <p:pic>
        <p:nvPicPr>
          <p:cNvPr id="237598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3071" y="4705352"/>
            <a:ext cx="1150329" cy="80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2" name="Group 31"/>
          <p:cNvGrpSpPr>
            <a:grpSpLocks noChangeAspect="1"/>
          </p:cNvGrpSpPr>
          <p:nvPr/>
        </p:nvGrpSpPr>
        <p:grpSpPr bwMode="auto">
          <a:xfrm>
            <a:off x="6248400" y="4572000"/>
            <a:ext cx="1029624" cy="609600"/>
            <a:chOff x="3591" y="3056"/>
            <a:chExt cx="1184" cy="701"/>
          </a:xfrm>
        </p:grpSpPr>
        <p:sp>
          <p:nvSpPr>
            <p:cNvPr id="237600" name="Freeform 32"/>
            <p:cNvSpPr>
              <a:spLocks/>
            </p:cNvSpPr>
            <p:nvPr/>
          </p:nvSpPr>
          <p:spPr bwMode="auto">
            <a:xfrm>
              <a:off x="3802" y="3148"/>
              <a:ext cx="281" cy="147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36"/>
                </a:cxn>
                <a:cxn ang="0">
                  <a:pos x="456" y="24"/>
                </a:cxn>
              </a:cxnLst>
              <a:rect l="0" t="0" r="r" b="b"/>
              <a:pathLst>
                <a:path w="456" h="240">
                  <a:moveTo>
                    <a:pt x="0" y="240"/>
                  </a:moveTo>
                  <a:cubicBezTo>
                    <a:pt x="34" y="156"/>
                    <a:pt x="68" y="72"/>
                    <a:pt x="144" y="36"/>
                  </a:cubicBezTo>
                  <a:cubicBezTo>
                    <a:pt x="220" y="0"/>
                    <a:pt x="338" y="12"/>
                    <a:pt x="456" y="24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601" name="Freeform 33"/>
            <p:cNvSpPr>
              <a:spLocks/>
            </p:cNvSpPr>
            <p:nvPr/>
          </p:nvSpPr>
          <p:spPr bwMode="auto">
            <a:xfrm>
              <a:off x="3795" y="3321"/>
              <a:ext cx="280" cy="147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44" y="36"/>
                </a:cxn>
                <a:cxn ang="0">
                  <a:pos x="456" y="24"/>
                </a:cxn>
              </a:cxnLst>
              <a:rect l="0" t="0" r="r" b="b"/>
              <a:pathLst>
                <a:path w="456" h="240">
                  <a:moveTo>
                    <a:pt x="0" y="240"/>
                  </a:moveTo>
                  <a:cubicBezTo>
                    <a:pt x="34" y="156"/>
                    <a:pt x="68" y="72"/>
                    <a:pt x="144" y="36"/>
                  </a:cubicBezTo>
                  <a:cubicBezTo>
                    <a:pt x="220" y="0"/>
                    <a:pt x="338" y="12"/>
                    <a:pt x="456" y="24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591" y="3129"/>
              <a:ext cx="290" cy="628"/>
              <a:chOff x="1731" y="964"/>
              <a:chExt cx="473" cy="1026"/>
            </a:xfrm>
          </p:grpSpPr>
          <p:sp>
            <p:nvSpPr>
              <p:cNvPr id="237603" name="AutoShape 35"/>
              <p:cNvSpPr>
                <a:spLocks noChangeArrowheads="1"/>
              </p:cNvSpPr>
              <p:nvPr/>
            </p:nvSpPr>
            <p:spPr bwMode="auto">
              <a:xfrm rot="16200000" flipH="1">
                <a:off x="1340" y="1357"/>
                <a:ext cx="1026" cy="240"/>
              </a:xfrm>
              <a:prstGeom prst="parallelogram">
                <a:avLst>
                  <a:gd name="adj" fmla="val 100403"/>
                </a:avLst>
              </a:prstGeom>
              <a:solidFill>
                <a:srgbClr val="FFCC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4" name="Group 36"/>
              <p:cNvGrpSpPr>
                <a:grpSpLocks/>
              </p:cNvGrpSpPr>
              <p:nvPr/>
            </p:nvGrpSpPr>
            <p:grpSpPr bwMode="auto">
              <a:xfrm>
                <a:off x="1731" y="1059"/>
                <a:ext cx="473" cy="797"/>
                <a:chOff x="3609" y="3237"/>
                <a:chExt cx="473" cy="797"/>
              </a:xfrm>
            </p:grpSpPr>
            <p:sp>
              <p:nvSpPr>
                <p:cNvPr id="237605" name="AutoShape 37"/>
                <p:cNvSpPr>
                  <a:spLocks noChangeArrowheads="1"/>
                </p:cNvSpPr>
                <p:nvPr/>
              </p:nvSpPr>
              <p:spPr bwMode="auto">
                <a:xfrm>
                  <a:off x="3610" y="3237"/>
                  <a:ext cx="376" cy="797"/>
                </a:xfrm>
                <a:prstGeom prst="cube">
                  <a:avLst>
                    <a:gd name="adj" fmla="val 64968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06" name="AutoShape 38"/>
                <p:cNvSpPr>
                  <a:spLocks noChangeArrowheads="1"/>
                </p:cNvSpPr>
                <p:nvPr/>
              </p:nvSpPr>
              <p:spPr bwMode="auto">
                <a:xfrm>
                  <a:off x="3742" y="3776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07" name="AutoShape 39"/>
                <p:cNvSpPr>
                  <a:spLocks noChangeArrowheads="1"/>
                </p:cNvSpPr>
                <p:nvPr/>
              </p:nvSpPr>
              <p:spPr bwMode="auto">
                <a:xfrm>
                  <a:off x="3742" y="3748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08" name="AutoShape 40"/>
                <p:cNvSpPr>
                  <a:spLocks noChangeArrowheads="1"/>
                </p:cNvSpPr>
                <p:nvPr/>
              </p:nvSpPr>
              <p:spPr bwMode="auto">
                <a:xfrm>
                  <a:off x="3742" y="3719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09" name="AutoShape 41"/>
                <p:cNvSpPr>
                  <a:spLocks noChangeArrowheads="1"/>
                </p:cNvSpPr>
                <p:nvPr/>
              </p:nvSpPr>
              <p:spPr bwMode="auto">
                <a:xfrm>
                  <a:off x="3742" y="3691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0" name="AutoShape 42"/>
                <p:cNvSpPr>
                  <a:spLocks noChangeArrowheads="1"/>
                </p:cNvSpPr>
                <p:nvPr/>
              </p:nvSpPr>
              <p:spPr bwMode="auto">
                <a:xfrm>
                  <a:off x="3742" y="3663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1" name="AutoShape 43"/>
                <p:cNvSpPr>
                  <a:spLocks noChangeArrowheads="1"/>
                </p:cNvSpPr>
                <p:nvPr/>
              </p:nvSpPr>
              <p:spPr bwMode="auto">
                <a:xfrm>
                  <a:off x="3742" y="3634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2" name="AutoShape 44"/>
                <p:cNvSpPr>
                  <a:spLocks noChangeArrowheads="1"/>
                </p:cNvSpPr>
                <p:nvPr/>
              </p:nvSpPr>
              <p:spPr bwMode="auto">
                <a:xfrm>
                  <a:off x="3742" y="3606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3" name="AutoShape 45"/>
                <p:cNvSpPr>
                  <a:spLocks noChangeArrowheads="1"/>
                </p:cNvSpPr>
                <p:nvPr/>
              </p:nvSpPr>
              <p:spPr bwMode="auto">
                <a:xfrm>
                  <a:off x="3742" y="3577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4" name="AutoShape 46"/>
                <p:cNvSpPr>
                  <a:spLocks noChangeArrowheads="1"/>
                </p:cNvSpPr>
                <p:nvPr/>
              </p:nvSpPr>
              <p:spPr bwMode="auto">
                <a:xfrm>
                  <a:off x="3742" y="3549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5" name="AutoShape 47"/>
                <p:cNvSpPr>
                  <a:spLocks noChangeArrowheads="1"/>
                </p:cNvSpPr>
                <p:nvPr/>
              </p:nvSpPr>
              <p:spPr bwMode="auto">
                <a:xfrm>
                  <a:off x="3742" y="3521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6" name="AutoShape 48"/>
                <p:cNvSpPr>
                  <a:spLocks noChangeArrowheads="1"/>
                </p:cNvSpPr>
                <p:nvPr/>
              </p:nvSpPr>
              <p:spPr bwMode="auto">
                <a:xfrm>
                  <a:off x="3742" y="3492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7" name="AutoShape 49"/>
                <p:cNvSpPr>
                  <a:spLocks noChangeArrowheads="1"/>
                </p:cNvSpPr>
                <p:nvPr/>
              </p:nvSpPr>
              <p:spPr bwMode="auto">
                <a:xfrm>
                  <a:off x="3742" y="3464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8" name="AutoShape 50"/>
                <p:cNvSpPr>
                  <a:spLocks noChangeArrowheads="1"/>
                </p:cNvSpPr>
                <p:nvPr/>
              </p:nvSpPr>
              <p:spPr bwMode="auto">
                <a:xfrm>
                  <a:off x="3742" y="3436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19" name="AutoShape 51"/>
                <p:cNvSpPr>
                  <a:spLocks noChangeArrowheads="1"/>
                </p:cNvSpPr>
                <p:nvPr/>
              </p:nvSpPr>
              <p:spPr bwMode="auto">
                <a:xfrm>
                  <a:off x="3742" y="3407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20" name="AutoShape 52"/>
                <p:cNvSpPr>
                  <a:spLocks noChangeArrowheads="1"/>
                </p:cNvSpPr>
                <p:nvPr/>
              </p:nvSpPr>
              <p:spPr bwMode="auto">
                <a:xfrm>
                  <a:off x="3742" y="3379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21" name="AutoShape 53"/>
                <p:cNvSpPr>
                  <a:spLocks noChangeArrowheads="1"/>
                </p:cNvSpPr>
                <p:nvPr/>
              </p:nvSpPr>
              <p:spPr bwMode="auto">
                <a:xfrm>
                  <a:off x="3742" y="3351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22" name="AutoShape 54"/>
                <p:cNvSpPr>
                  <a:spLocks noChangeArrowheads="1"/>
                </p:cNvSpPr>
                <p:nvPr/>
              </p:nvSpPr>
              <p:spPr bwMode="auto">
                <a:xfrm>
                  <a:off x="3742" y="3322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23" name="AutoShape 55"/>
                <p:cNvSpPr>
                  <a:spLocks noChangeArrowheads="1"/>
                </p:cNvSpPr>
                <p:nvPr/>
              </p:nvSpPr>
              <p:spPr bwMode="auto">
                <a:xfrm>
                  <a:off x="3742" y="3294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24" name="AutoShape 56"/>
                <p:cNvSpPr>
                  <a:spLocks noChangeArrowheads="1"/>
                </p:cNvSpPr>
                <p:nvPr/>
              </p:nvSpPr>
              <p:spPr bwMode="auto">
                <a:xfrm>
                  <a:off x="3742" y="3266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25" name="AutoShape 57"/>
                <p:cNvSpPr>
                  <a:spLocks noChangeArrowheads="1"/>
                </p:cNvSpPr>
                <p:nvPr/>
              </p:nvSpPr>
              <p:spPr bwMode="auto">
                <a:xfrm>
                  <a:off x="3742" y="3237"/>
                  <a:ext cx="340" cy="258"/>
                </a:xfrm>
                <a:prstGeom prst="cube">
                  <a:avLst>
                    <a:gd name="adj" fmla="val 95046"/>
                  </a:avLst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26" name="AutoShape 58"/>
                <p:cNvSpPr>
                  <a:spLocks noChangeArrowheads="1"/>
                </p:cNvSpPr>
                <p:nvPr/>
              </p:nvSpPr>
              <p:spPr bwMode="auto">
                <a:xfrm>
                  <a:off x="3609" y="3237"/>
                  <a:ext cx="469" cy="245"/>
                </a:xfrm>
                <a:prstGeom prst="parallelogram">
                  <a:avLst>
                    <a:gd name="adj" fmla="val 100216"/>
                  </a:avLst>
                </a:prstGeom>
                <a:solidFill>
                  <a:srgbClr val="FFCC99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37627" name="Oval 59"/>
              <p:cNvSpPr>
                <a:spLocks noChangeArrowheads="1"/>
              </p:cNvSpPr>
              <p:nvPr/>
            </p:nvSpPr>
            <p:spPr bwMode="auto">
              <a:xfrm>
                <a:off x="1774" y="1163"/>
                <a:ext cx="30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628" name="Oval 60"/>
              <p:cNvSpPr>
                <a:spLocks noChangeArrowheads="1"/>
              </p:cNvSpPr>
              <p:nvPr/>
            </p:nvSpPr>
            <p:spPr bwMode="auto">
              <a:xfrm>
                <a:off x="1888" y="1049"/>
                <a:ext cx="30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629" name="Oval 61"/>
              <p:cNvSpPr>
                <a:spLocks noChangeArrowheads="1"/>
              </p:cNvSpPr>
              <p:nvPr/>
            </p:nvSpPr>
            <p:spPr bwMode="auto">
              <a:xfrm>
                <a:off x="2001" y="1674"/>
                <a:ext cx="30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630" name="Oval 62"/>
              <p:cNvSpPr>
                <a:spLocks noChangeArrowheads="1"/>
              </p:cNvSpPr>
              <p:nvPr/>
            </p:nvSpPr>
            <p:spPr bwMode="auto">
              <a:xfrm>
                <a:off x="2115" y="1560"/>
                <a:ext cx="30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3987" y="3056"/>
              <a:ext cx="788" cy="510"/>
              <a:chOff x="4105" y="1911"/>
              <a:chExt cx="1025" cy="663"/>
            </a:xfrm>
          </p:grpSpPr>
          <p:sp>
            <p:nvSpPr>
              <p:cNvPr id="237632" name="AutoShape 64"/>
              <p:cNvSpPr>
                <a:spLocks noChangeArrowheads="1"/>
              </p:cNvSpPr>
              <p:nvPr/>
            </p:nvSpPr>
            <p:spPr bwMode="auto">
              <a:xfrm>
                <a:off x="4105" y="2525"/>
                <a:ext cx="537" cy="49"/>
              </a:xfrm>
              <a:prstGeom prst="parallelogram">
                <a:avLst>
                  <a:gd name="adj" fmla="val 273980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633" name="AutoShape 65"/>
              <p:cNvSpPr>
                <a:spLocks noChangeArrowheads="1"/>
              </p:cNvSpPr>
              <p:nvPr/>
            </p:nvSpPr>
            <p:spPr bwMode="auto">
              <a:xfrm>
                <a:off x="4231" y="2416"/>
                <a:ext cx="449" cy="109"/>
              </a:xfrm>
              <a:prstGeom prst="parallelogram">
                <a:avLst>
                  <a:gd name="adj" fmla="val 41460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634" name="AutoShape 66"/>
              <p:cNvSpPr>
                <a:spLocks noChangeArrowheads="1"/>
              </p:cNvSpPr>
              <p:nvPr/>
            </p:nvSpPr>
            <p:spPr bwMode="auto">
              <a:xfrm>
                <a:off x="4277" y="2366"/>
                <a:ext cx="537" cy="50"/>
              </a:xfrm>
              <a:prstGeom prst="parallelogram">
                <a:avLst>
                  <a:gd name="adj" fmla="val 268500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635" name="Oval 67"/>
              <p:cNvSpPr>
                <a:spLocks noChangeArrowheads="1"/>
              </p:cNvSpPr>
              <p:nvPr/>
            </p:nvSpPr>
            <p:spPr bwMode="auto">
              <a:xfrm rot="19800000" flipH="1">
                <a:off x="4451" y="2539"/>
                <a:ext cx="86" cy="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dirty="0"/>
              </a:p>
            </p:txBody>
          </p:sp>
          <p:sp>
            <p:nvSpPr>
              <p:cNvPr id="237636" name="Oval 68"/>
              <p:cNvSpPr>
                <a:spLocks noChangeArrowheads="1"/>
              </p:cNvSpPr>
              <p:nvPr/>
            </p:nvSpPr>
            <p:spPr bwMode="auto">
              <a:xfrm rot="19800000" flipH="1">
                <a:off x="4232" y="2539"/>
                <a:ext cx="86" cy="1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dirty="0"/>
              </a:p>
            </p:txBody>
          </p:sp>
          <p:sp>
            <p:nvSpPr>
              <p:cNvPr id="237637" name="AutoShape 69"/>
              <p:cNvSpPr>
                <a:spLocks noChangeArrowheads="1"/>
              </p:cNvSpPr>
              <p:nvPr/>
            </p:nvSpPr>
            <p:spPr bwMode="auto">
              <a:xfrm rot="5400000">
                <a:off x="4398" y="1794"/>
                <a:ext cx="382" cy="796"/>
              </a:xfrm>
              <a:prstGeom prst="can">
                <a:avLst>
                  <a:gd name="adj" fmla="val 44097"/>
                </a:avLst>
              </a:prstGeom>
              <a:gradFill rotWithShape="1">
                <a:gsLst>
                  <a:gs pos="0">
                    <a:srgbClr val="EAEAEA">
                      <a:gamma/>
                      <a:shade val="46275"/>
                      <a:invGamma/>
                    </a:srgbClr>
                  </a:gs>
                  <a:gs pos="50000">
                    <a:srgbClr val="EAEAEA"/>
                  </a:gs>
                  <a:gs pos="100000">
                    <a:srgbClr val="EAEAEA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sz="600" dirty="0">
                  <a:latin typeface="Times New Roman" pitchFamily="18" charset="0"/>
                </a:endParaRPr>
              </a:p>
            </p:txBody>
          </p:sp>
          <p:grpSp>
            <p:nvGrpSpPr>
              <p:cNvPr id="6" name="Group 70"/>
              <p:cNvGrpSpPr>
                <a:grpSpLocks/>
              </p:cNvGrpSpPr>
              <p:nvPr/>
            </p:nvGrpSpPr>
            <p:grpSpPr bwMode="auto">
              <a:xfrm>
                <a:off x="4776" y="1911"/>
                <a:ext cx="354" cy="572"/>
                <a:chOff x="1858" y="1669"/>
                <a:chExt cx="638" cy="1143"/>
              </a:xfrm>
            </p:grpSpPr>
            <p:sp>
              <p:nvSpPr>
                <p:cNvPr id="237639" name="Oval 71"/>
                <p:cNvSpPr>
                  <a:spLocks noChangeArrowheads="1"/>
                </p:cNvSpPr>
                <p:nvPr/>
              </p:nvSpPr>
              <p:spPr bwMode="auto">
                <a:xfrm>
                  <a:off x="1858" y="1671"/>
                  <a:ext cx="463" cy="1135"/>
                </a:xfrm>
                <a:prstGeom prst="ellipse">
                  <a:avLst/>
                </a:prstGeom>
                <a:solidFill>
                  <a:srgbClr val="969696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40" name="Oval 72"/>
                <p:cNvSpPr>
                  <a:spLocks noChangeArrowheads="1"/>
                </p:cNvSpPr>
                <p:nvPr/>
              </p:nvSpPr>
              <p:spPr bwMode="auto">
                <a:xfrm>
                  <a:off x="1933" y="1671"/>
                  <a:ext cx="464" cy="1135"/>
                </a:xfrm>
                <a:prstGeom prst="ellipse">
                  <a:avLst/>
                </a:prstGeom>
                <a:solidFill>
                  <a:srgbClr val="969696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41" name="Oval 73"/>
                <p:cNvSpPr>
                  <a:spLocks noChangeArrowheads="1"/>
                </p:cNvSpPr>
                <p:nvPr/>
              </p:nvSpPr>
              <p:spPr bwMode="auto">
                <a:xfrm flipH="1">
                  <a:off x="2166" y="2117"/>
                  <a:ext cx="88" cy="21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dirty="0"/>
                </a:p>
              </p:txBody>
            </p:sp>
            <p:sp>
              <p:nvSpPr>
                <p:cNvPr id="237642" name="Oval 74"/>
                <p:cNvSpPr>
                  <a:spLocks noChangeArrowheads="1"/>
                </p:cNvSpPr>
                <p:nvPr/>
              </p:nvSpPr>
              <p:spPr bwMode="auto">
                <a:xfrm flipH="1">
                  <a:off x="2073" y="2524"/>
                  <a:ext cx="63" cy="15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dirty="0"/>
                </a:p>
              </p:txBody>
            </p:sp>
            <p:sp>
              <p:nvSpPr>
                <p:cNvPr id="237643" name="AutoShape 75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2254" y="2072"/>
                  <a:ext cx="169" cy="315"/>
                </a:xfrm>
                <a:prstGeom prst="can">
                  <a:avLst>
                    <a:gd name="adj" fmla="val 39444"/>
                  </a:avLst>
                </a:prstGeom>
                <a:gradFill rotWithShape="1">
                  <a:gsLst>
                    <a:gs pos="0">
                      <a:srgbClr val="EAEAEA">
                        <a:gamma/>
                        <a:shade val="46275"/>
                        <a:invGamma/>
                      </a:srgbClr>
                    </a:gs>
                    <a:gs pos="50000">
                      <a:srgbClr val="EAEAEA"/>
                    </a:gs>
                    <a:gs pos="100000">
                      <a:srgbClr val="EAEAEA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rot="10800000" vert="eaVert" wrap="none" anchor="ctr"/>
                <a:lstStyle/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dirty="0"/>
                </a:p>
              </p:txBody>
            </p:sp>
            <p:sp>
              <p:nvSpPr>
                <p:cNvPr id="237644" name="Oval 76"/>
                <p:cNvSpPr>
                  <a:spLocks noChangeArrowheads="1"/>
                </p:cNvSpPr>
                <p:nvPr/>
              </p:nvSpPr>
              <p:spPr bwMode="auto">
                <a:xfrm flipH="1">
                  <a:off x="2269" y="2373"/>
                  <a:ext cx="63" cy="15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dirty="0"/>
                </a:p>
              </p:txBody>
            </p:sp>
            <p:sp>
              <p:nvSpPr>
                <p:cNvPr id="237645" name="Freeform 77"/>
                <p:cNvSpPr>
                  <a:spLocks/>
                </p:cNvSpPr>
                <p:nvPr/>
              </p:nvSpPr>
              <p:spPr bwMode="auto">
                <a:xfrm>
                  <a:off x="1859" y="1669"/>
                  <a:ext cx="321" cy="1143"/>
                </a:xfrm>
                <a:custGeom>
                  <a:avLst/>
                  <a:gdLst/>
                  <a:ahLst/>
                  <a:cxnLst>
                    <a:cxn ang="0">
                      <a:pos x="237" y="0"/>
                    </a:cxn>
                    <a:cxn ang="0">
                      <a:pos x="168" y="0"/>
                    </a:cxn>
                    <a:cxn ang="0">
                      <a:pos x="135" y="21"/>
                    </a:cxn>
                    <a:cxn ang="0">
                      <a:pos x="87" y="69"/>
                    </a:cxn>
                    <a:cxn ang="0">
                      <a:pos x="48" y="138"/>
                    </a:cxn>
                    <a:cxn ang="0">
                      <a:pos x="36" y="192"/>
                    </a:cxn>
                    <a:cxn ang="0">
                      <a:pos x="21" y="258"/>
                    </a:cxn>
                    <a:cxn ang="0">
                      <a:pos x="6" y="351"/>
                    </a:cxn>
                    <a:cxn ang="0">
                      <a:pos x="0" y="420"/>
                    </a:cxn>
                    <a:cxn ang="0">
                      <a:pos x="3" y="504"/>
                    </a:cxn>
                    <a:cxn ang="0">
                      <a:pos x="15" y="615"/>
                    </a:cxn>
                    <a:cxn ang="0">
                      <a:pos x="30" y="714"/>
                    </a:cxn>
                    <a:cxn ang="0">
                      <a:pos x="57" y="789"/>
                    </a:cxn>
                    <a:cxn ang="0">
                      <a:pos x="84" y="846"/>
                    </a:cxn>
                    <a:cxn ang="0">
                      <a:pos x="129" y="888"/>
                    </a:cxn>
                    <a:cxn ang="0">
                      <a:pos x="180" y="909"/>
                    </a:cxn>
                    <a:cxn ang="0">
                      <a:pos x="255" y="909"/>
                    </a:cxn>
                    <a:cxn ang="0">
                      <a:pos x="189" y="891"/>
                    </a:cxn>
                    <a:cxn ang="0">
                      <a:pos x="141" y="834"/>
                    </a:cxn>
                    <a:cxn ang="0">
                      <a:pos x="108" y="756"/>
                    </a:cxn>
                    <a:cxn ang="0">
                      <a:pos x="72" y="633"/>
                    </a:cxn>
                    <a:cxn ang="0">
                      <a:pos x="60" y="531"/>
                    </a:cxn>
                    <a:cxn ang="0">
                      <a:pos x="60" y="426"/>
                    </a:cxn>
                    <a:cxn ang="0">
                      <a:pos x="63" y="318"/>
                    </a:cxn>
                    <a:cxn ang="0">
                      <a:pos x="87" y="225"/>
                    </a:cxn>
                    <a:cxn ang="0">
                      <a:pos x="114" y="123"/>
                    </a:cxn>
                    <a:cxn ang="0">
                      <a:pos x="153" y="66"/>
                    </a:cxn>
                    <a:cxn ang="0">
                      <a:pos x="180" y="24"/>
                    </a:cxn>
                    <a:cxn ang="0">
                      <a:pos x="237" y="0"/>
                    </a:cxn>
                  </a:cxnLst>
                  <a:rect l="0" t="0" r="r" b="b"/>
                  <a:pathLst>
                    <a:path w="255" h="909">
                      <a:moveTo>
                        <a:pt x="237" y="0"/>
                      </a:moveTo>
                      <a:lnTo>
                        <a:pt x="168" y="0"/>
                      </a:lnTo>
                      <a:lnTo>
                        <a:pt x="135" y="21"/>
                      </a:lnTo>
                      <a:lnTo>
                        <a:pt x="87" y="69"/>
                      </a:lnTo>
                      <a:lnTo>
                        <a:pt x="48" y="138"/>
                      </a:lnTo>
                      <a:lnTo>
                        <a:pt x="36" y="192"/>
                      </a:lnTo>
                      <a:lnTo>
                        <a:pt x="21" y="258"/>
                      </a:lnTo>
                      <a:lnTo>
                        <a:pt x="6" y="351"/>
                      </a:lnTo>
                      <a:lnTo>
                        <a:pt x="0" y="420"/>
                      </a:lnTo>
                      <a:lnTo>
                        <a:pt x="3" y="504"/>
                      </a:lnTo>
                      <a:lnTo>
                        <a:pt x="15" y="615"/>
                      </a:lnTo>
                      <a:lnTo>
                        <a:pt x="30" y="714"/>
                      </a:lnTo>
                      <a:lnTo>
                        <a:pt x="57" y="789"/>
                      </a:lnTo>
                      <a:lnTo>
                        <a:pt x="84" y="846"/>
                      </a:lnTo>
                      <a:lnTo>
                        <a:pt x="129" y="888"/>
                      </a:lnTo>
                      <a:lnTo>
                        <a:pt x="180" y="909"/>
                      </a:lnTo>
                      <a:lnTo>
                        <a:pt x="255" y="909"/>
                      </a:lnTo>
                      <a:lnTo>
                        <a:pt x="189" y="891"/>
                      </a:lnTo>
                      <a:lnTo>
                        <a:pt x="141" y="834"/>
                      </a:lnTo>
                      <a:lnTo>
                        <a:pt x="108" y="756"/>
                      </a:lnTo>
                      <a:lnTo>
                        <a:pt x="72" y="633"/>
                      </a:lnTo>
                      <a:lnTo>
                        <a:pt x="60" y="531"/>
                      </a:lnTo>
                      <a:lnTo>
                        <a:pt x="60" y="426"/>
                      </a:lnTo>
                      <a:lnTo>
                        <a:pt x="63" y="318"/>
                      </a:lnTo>
                      <a:lnTo>
                        <a:pt x="87" y="225"/>
                      </a:lnTo>
                      <a:lnTo>
                        <a:pt x="114" y="123"/>
                      </a:lnTo>
                      <a:lnTo>
                        <a:pt x="153" y="66"/>
                      </a:lnTo>
                      <a:lnTo>
                        <a:pt x="180" y="24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shade val="19608"/>
                        <a:invGamma/>
                      </a:srgbClr>
                    </a:gs>
                    <a:gs pos="50000">
                      <a:srgbClr val="C0C0C0"/>
                    </a:gs>
                    <a:gs pos="100000">
                      <a:srgbClr val="C0C0C0">
                        <a:gamma/>
                        <a:shade val="19608"/>
                        <a:invGamma/>
                      </a:srgbClr>
                    </a:gs>
                  </a:gsLst>
                  <a:lin ang="5400000" scaled="1"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46" name="Oval 78"/>
                <p:cNvSpPr>
                  <a:spLocks noChangeArrowheads="1"/>
                </p:cNvSpPr>
                <p:nvPr/>
              </p:nvSpPr>
              <p:spPr bwMode="auto">
                <a:xfrm flipH="1">
                  <a:off x="2020" y="1966"/>
                  <a:ext cx="63" cy="15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dirty="0"/>
                </a:p>
              </p:txBody>
            </p:sp>
            <p:sp>
              <p:nvSpPr>
                <p:cNvPr id="237647" name="Oval 79"/>
                <p:cNvSpPr>
                  <a:spLocks noChangeArrowheads="1"/>
                </p:cNvSpPr>
                <p:nvPr/>
              </p:nvSpPr>
              <p:spPr bwMode="auto">
                <a:xfrm flipH="1">
                  <a:off x="2217" y="1815"/>
                  <a:ext cx="63" cy="15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dirty="0"/>
                </a:p>
              </p:txBody>
            </p:sp>
          </p:grpSp>
        </p:grpSp>
      </p:grpSp>
      <p:pic>
        <p:nvPicPr>
          <p:cNvPr id="237649" name="Picture 8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83262" y="2503073"/>
            <a:ext cx="940953" cy="66246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37650" name="Picture 8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689785" y="2525797"/>
            <a:ext cx="940952" cy="6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7" name="Group 83"/>
          <p:cNvGrpSpPr>
            <a:grpSpLocks noChangeAspect="1"/>
          </p:cNvGrpSpPr>
          <p:nvPr/>
        </p:nvGrpSpPr>
        <p:grpSpPr bwMode="auto">
          <a:xfrm>
            <a:off x="3965575" y="1905000"/>
            <a:ext cx="1503362" cy="673330"/>
            <a:chOff x="2330" y="1346"/>
            <a:chExt cx="1014" cy="454"/>
          </a:xfrm>
        </p:grpSpPr>
        <p:sp>
          <p:nvSpPr>
            <p:cNvPr id="237652" name="Rectangle 84" descr="Diagonal weit nach oben"/>
            <p:cNvSpPr>
              <a:spLocks noChangeArrowheads="1"/>
            </p:cNvSpPr>
            <p:nvPr/>
          </p:nvSpPr>
          <p:spPr bwMode="auto">
            <a:xfrm flipV="1">
              <a:off x="2409" y="1451"/>
              <a:ext cx="859" cy="341"/>
            </a:xfrm>
            <a:prstGeom prst="rect">
              <a:avLst/>
            </a:prstGeom>
            <a:pattFill prst="wdUpDiag">
              <a:fgClr>
                <a:srgbClr val="4D4D4D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2546" y="1722"/>
              <a:ext cx="42" cy="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2821" y="1722"/>
              <a:ext cx="42" cy="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3096" y="1722"/>
              <a:ext cx="42" cy="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2653" y="1447"/>
              <a:ext cx="54" cy="78"/>
            </a:xfrm>
            <a:prstGeom prst="rect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2972" y="1447"/>
              <a:ext cx="54" cy="78"/>
            </a:xfrm>
            <a:prstGeom prst="rect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37658" name="Freeform 90"/>
            <p:cNvSpPr>
              <a:spLocks/>
            </p:cNvSpPr>
            <p:nvPr/>
          </p:nvSpPr>
          <p:spPr bwMode="auto">
            <a:xfrm>
              <a:off x="2730" y="1506"/>
              <a:ext cx="216" cy="294"/>
            </a:xfrm>
            <a:custGeom>
              <a:avLst/>
              <a:gdLst/>
              <a:ahLst/>
              <a:cxnLst>
                <a:cxn ang="0">
                  <a:pos x="113" y="425"/>
                </a:cxn>
                <a:cxn ang="0">
                  <a:pos x="113" y="340"/>
                </a:cxn>
                <a:cxn ang="0">
                  <a:pos x="0" y="340"/>
                </a:cxn>
                <a:cxn ang="0">
                  <a:pos x="0" y="0"/>
                </a:cxn>
                <a:cxn ang="0">
                  <a:pos x="312" y="0"/>
                </a:cxn>
                <a:cxn ang="0">
                  <a:pos x="312" y="340"/>
                </a:cxn>
                <a:cxn ang="0">
                  <a:pos x="198" y="340"/>
                </a:cxn>
                <a:cxn ang="0">
                  <a:pos x="198" y="425"/>
                </a:cxn>
                <a:cxn ang="0">
                  <a:pos x="113" y="425"/>
                </a:cxn>
              </a:cxnLst>
              <a:rect l="0" t="0" r="r" b="b"/>
              <a:pathLst>
                <a:path w="312" h="425">
                  <a:moveTo>
                    <a:pt x="113" y="425"/>
                  </a:moveTo>
                  <a:lnTo>
                    <a:pt x="113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340"/>
                  </a:lnTo>
                  <a:lnTo>
                    <a:pt x="198" y="340"/>
                  </a:lnTo>
                  <a:lnTo>
                    <a:pt x="198" y="425"/>
                  </a:lnTo>
                  <a:lnTo>
                    <a:pt x="113" y="42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659" name="Freeform 91"/>
            <p:cNvSpPr>
              <a:spLocks/>
            </p:cNvSpPr>
            <p:nvPr/>
          </p:nvSpPr>
          <p:spPr bwMode="auto">
            <a:xfrm>
              <a:off x="2455" y="1506"/>
              <a:ext cx="216" cy="294"/>
            </a:xfrm>
            <a:custGeom>
              <a:avLst/>
              <a:gdLst/>
              <a:ahLst/>
              <a:cxnLst>
                <a:cxn ang="0">
                  <a:pos x="113" y="425"/>
                </a:cxn>
                <a:cxn ang="0">
                  <a:pos x="113" y="340"/>
                </a:cxn>
                <a:cxn ang="0">
                  <a:pos x="0" y="340"/>
                </a:cxn>
                <a:cxn ang="0">
                  <a:pos x="0" y="0"/>
                </a:cxn>
                <a:cxn ang="0">
                  <a:pos x="312" y="0"/>
                </a:cxn>
                <a:cxn ang="0">
                  <a:pos x="312" y="340"/>
                </a:cxn>
                <a:cxn ang="0">
                  <a:pos x="198" y="340"/>
                </a:cxn>
                <a:cxn ang="0">
                  <a:pos x="198" y="425"/>
                </a:cxn>
                <a:cxn ang="0">
                  <a:pos x="113" y="425"/>
                </a:cxn>
              </a:cxnLst>
              <a:rect l="0" t="0" r="r" b="b"/>
              <a:pathLst>
                <a:path w="312" h="425">
                  <a:moveTo>
                    <a:pt x="113" y="425"/>
                  </a:moveTo>
                  <a:lnTo>
                    <a:pt x="113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340"/>
                  </a:lnTo>
                  <a:lnTo>
                    <a:pt x="198" y="340"/>
                  </a:lnTo>
                  <a:lnTo>
                    <a:pt x="198" y="425"/>
                  </a:lnTo>
                  <a:lnTo>
                    <a:pt x="113" y="425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660" name="Freeform 92"/>
            <p:cNvSpPr>
              <a:spLocks/>
            </p:cNvSpPr>
            <p:nvPr/>
          </p:nvSpPr>
          <p:spPr bwMode="auto">
            <a:xfrm>
              <a:off x="3005" y="1506"/>
              <a:ext cx="216" cy="294"/>
            </a:xfrm>
            <a:custGeom>
              <a:avLst/>
              <a:gdLst/>
              <a:ahLst/>
              <a:cxnLst>
                <a:cxn ang="0">
                  <a:pos x="113" y="425"/>
                </a:cxn>
                <a:cxn ang="0">
                  <a:pos x="113" y="340"/>
                </a:cxn>
                <a:cxn ang="0">
                  <a:pos x="0" y="340"/>
                </a:cxn>
                <a:cxn ang="0">
                  <a:pos x="0" y="0"/>
                </a:cxn>
                <a:cxn ang="0">
                  <a:pos x="312" y="0"/>
                </a:cxn>
                <a:cxn ang="0">
                  <a:pos x="312" y="340"/>
                </a:cxn>
                <a:cxn ang="0">
                  <a:pos x="198" y="340"/>
                </a:cxn>
                <a:cxn ang="0">
                  <a:pos x="198" y="425"/>
                </a:cxn>
                <a:cxn ang="0">
                  <a:pos x="113" y="425"/>
                </a:cxn>
              </a:cxnLst>
              <a:rect l="0" t="0" r="r" b="b"/>
              <a:pathLst>
                <a:path w="312" h="425">
                  <a:moveTo>
                    <a:pt x="113" y="425"/>
                  </a:moveTo>
                  <a:lnTo>
                    <a:pt x="113" y="340"/>
                  </a:lnTo>
                  <a:lnTo>
                    <a:pt x="0" y="340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340"/>
                  </a:lnTo>
                  <a:lnTo>
                    <a:pt x="198" y="340"/>
                  </a:lnTo>
                  <a:lnTo>
                    <a:pt x="198" y="425"/>
                  </a:lnTo>
                  <a:lnTo>
                    <a:pt x="113" y="425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 flipV="1">
              <a:off x="2330" y="1588"/>
              <a:ext cx="1014" cy="6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 flipV="1">
              <a:off x="2628" y="1504"/>
              <a:ext cx="100" cy="23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5294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 flipV="1">
              <a:off x="2946" y="1504"/>
              <a:ext cx="100" cy="23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5294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237664" name="Freeform 96"/>
            <p:cNvSpPr>
              <a:spLocks/>
            </p:cNvSpPr>
            <p:nvPr/>
          </p:nvSpPr>
          <p:spPr bwMode="auto">
            <a:xfrm flipH="1">
              <a:off x="2572" y="1346"/>
              <a:ext cx="101" cy="235"/>
            </a:xfrm>
            <a:custGeom>
              <a:avLst/>
              <a:gdLst/>
              <a:ahLst/>
              <a:cxnLst>
                <a:cxn ang="0">
                  <a:pos x="146" y="284"/>
                </a:cxn>
                <a:cxn ang="0">
                  <a:pos x="118" y="227"/>
                </a:cxn>
                <a:cxn ang="0">
                  <a:pos x="33" y="199"/>
                </a:cxn>
                <a:cxn ang="0">
                  <a:pos x="5" y="170"/>
                </a:cxn>
                <a:cxn ang="0">
                  <a:pos x="5" y="142"/>
                </a:cxn>
                <a:cxn ang="0">
                  <a:pos x="5" y="29"/>
                </a:cxn>
                <a:cxn ang="0">
                  <a:pos x="5" y="0"/>
                </a:cxn>
              </a:cxnLst>
              <a:rect l="0" t="0" r="r" b="b"/>
              <a:pathLst>
                <a:path w="146" h="284">
                  <a:moveTo>
                    <a:pt x="146" y="284"/>
                  </a:moveTo>
                  <a:cubicBezTo>
                    <a:pt x="141" y="262"/>
                    <a:pt x="137" y="241"/>
                    <a:pt x="118" y="227"/>
                  </a:cubicBezTo>
                  <a:cubicBezTo>
                    <a:pt x="99" y="213"/>
                    <a:pt x="52" y="208"/>
                    <a:pt x="33" y="199"/>
                  </a:cubicBezTo>
                  <a:cubicBezTo>
                    <a:pt x="14" y="190"/>
                    <a:pt x="10" y="179"/>
                    <a:pt x="5" y="170"/>
                  </a:cubicBezTo>
                  <a:cubicBezTo>
                    <a:pt x="0" y="161"/>
                    <a:pt x="5" y="165"/>
                    <a:pt x="5" y="142"/>
                  </a:cubicBezTo>
                  <a:cubicBezTo>
                    <a:pt x="5" y="119"/>
                    <a:pt x="5" y="53"/>
                    <a:pt x="5" y="29"/>
                  </a:cubicBezTo>
                  <a:cubicBezTo>
                    <a:pt x="5" y="5"/>
                    <a:pt x="5" y="2"/>
                    <a:pt x="5" y="0"/>
                  </a:cubicBezTo>
                </a:path>
              </a:pathLst>
            </a:custGeom>
            <a:noFill/>
            <a:ln w="28575" cmpd="sng">
              <a:solidFill>
                <a:srgbClr val="33CCCC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2649" y="1346"/>
              <a:ext cx="36" cy="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666" name="Freeform 98"/>
            <p:cNvSpPr>
              <a:spLocks/>
            </p:cNvSpPr>
            <p:nvPr/>
          </p:nvSpPr>
          <p:spPr bwMode="auto">
            <a:xfrm>
              <a:off x="2690" y="1346"/>
              <a:ext cx="101" cy="235"/>
            </a:xfrm>
            <a:custGeom>
              <a:avLst/>
              <a:gdLst/>
              <a:ahLst/>
              <a:cxnLst>
                <a:cxn ang="0">
                  <a:pos x="146" y="284"/>
                </a:cxn>
                <a:cxn ang="0">
                  <a:pos x="118" y="227"/>
                </a:cxn>
                <a:cxn ang="0">
                  <a:pos x="33" y="199"/>
                </a:cxn>
                <a:cxn ang="0">
                  <a:pos x="5" y="170"/>
                </a:cxn>
                <a:cxn ang="0">
                  <a:pos x="5" y="142"/>
                </a:cxn>
                <a:cxn ang="0">
                  <a:pos x="5" y="29"/>
                </a:cxn>
                <a:cxn ang="0">
                  <a:pos x="5" y="0"/>
                </a:cxn>
              </a:cxnLst>
              <a:rect l="0" t="0" r="r" b="b"/>
              <a:pathLst>
                <a:path w="146" h="284">
                  <a:moveTo>
                    <a:pt x="146" y="284"/>
                  </a:moveTo>
                  <a:cubicBezTo>
                    <a:pt x="141" y="262"/>
                    <a:pt x="137" y="241"/>
                    <a:pt x="118" y="227"/>
                  </a:cubicBezTo>
                  <a:cubicBezTo>
                    <a:pt x="99" y="213"/>
                    <a:pt x="52" y="208"/>
                    <a:pt x="33" y="199"/>
                  </a:cubicBezTo>
                  <a:cubicBezTo>
                    <a:pt x="14" y="190"/>
                    <a:pt x="10" y="179"/>
                    <a:pt x="5" y="170"/>
                  </a:cubicBezTo>
                  <a:cubicBezTo>
                    <a:pt x="0" y="161"/>
                    <a:pt x="5" y="165"/>
                    <a:pt x="5" y="142"/>
                  </a:cubicBezTo>
                  <a:cubicBezTo>
                    <a:pt x="5" y="119"/>
                    <a:pt x="5" y="53"/>
                    <a:pt x="5" y="29"/>
                  </a:cubicBezTo>
                  <a:cubicBezTo>
                    <a:pt x="5" y="5"/>
                    <a:pt x="5" y="2"/>
                    <a:pt x="5" y="0"/>
                  </a:cubicBezTo>
                </a:path>
              </a:pathLst>
            </a:custGeom>
            <a:noFill/>
            <a:ln w="28575" cmpd="sng">
              <a:solidFill>
                <a:srgbClr val="33CC33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667" name="Freeform 99"/>
            <p:cNvSpPr>
              <a:spLocks/>
            </p:cNvSpPr>
            <p:nvPr/>
          </p:nvSpPr>
          <p:spPr bwMode="auto">
            <a:xfrm>
              <a:off x="3008" y="1346"/>
              <a:ext cx="101" cy="235"/>
            </a:xfrm>
            <a:custGeom>
              <a:avLst/>
              <a:gdLst/>
              <a:ahLst/>
              <a:cxnLst>
                <a:cxn ang="0">
                  <a:pos x="146" y="284"/>
                </a:cxn>
                <a:cxn ang="0">
                  <a:pos x="118" y="227"/>
                </a:cxn>
                <a:cxn ang="0">
                  <a:pos x="33" y="199"/>
                </a:cxn>
                <a:cxn ang="0">
                  <a:pos x="5" y="170"/>
                </a:cxn>
                <a:cxn ang="0">
                  <a:pos x="5" y="142"/>
                </a:cxn>
                <a:cxn ang="0">
                  <a:pos x="5" y="29"/>
                </a:cxn>
                <a:cxn ang="0">
                  <a:pos x="5" y="0"/>
                </a:cxn>
              </a:cxnLst>
              <a:rect l="0" t="0" r="r" b="b"/>
              <a:pathLst>
                <a:path w="146" h="284">
                  <a:moveTo>
                    <a:pt x="146" y="284"/>
                  </a:moveTo>
                  <a:cubicBezTo>
                    <a:pt x="141" y="262"/>
                    <a:pt x="137" y="241"/>
                    <a:pt x="118" y="227"/>
                  </a:cubicBezTo>
                  <a:cubicBezTo>
                    <a:pt x="99" y="213"/>
                    <a:pt x="52" y="208"/>
                    <a:pt x="33" y="199"/>
                  </a:cubicBezTo>
                  <a:cubicBezTo>
                    <a:pt x="14" y="190"/>
                    <a:pt x="10" y="179"/>
                    <a:pt x="5" y="170"/>
                  </a:cubicBezTo>
                  <a:cubicBezTo>
                    <a:pt x="0" y="161"/>
                    <a:pt x="5" y="165"/>
                    <a:pt x="5" y="142"/>
                  </a:cubicBezTo>
                  <a:cubicBezTo>
                    <a:pt x="5" y="119"/>
                    <a:pt x="5" y="53"/>
                    <a:pt x="5" y="29"/>
                  </a:cubicBezTo>
                  <a:cubicBezTo>
                    <a:pt x="5" y="5"/>
                    <a:pt x="5" y="2"/>
                    <a:pt x="5" y="0"/>
                  </a:cubicBezTo>
                </a:path>
              </a:pathLst>
            </a:custGeom>
            <a:noFill/>
            <a:ln w="28575" cmpd="sng">
              <a:solidFill>
                <a:srgbClr val="E8D15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2994" y="1346"/>
              <a:ext cx="36" cy="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669" name="Freeform 101"/>
            <p:cNvSpPr>
              <a:spLocks/>
            </p:cNvSpPr>
            <p:nvPr/>
          </p:nvSpPr>
          <p:spPr bwMode="auto">
            <a:xfrm flipH="1">
              <a:off x="2890" y="1346"/>
              <a:ext cx="101" cy="235"/>
            </a:xfrm>
            <a:custGeom>
              <a:avLst/>
              <a:gdLst/>
              <a:ahLst/>
              <a:cxnLst>
                <a:cxn ang="0">
                  <a:pos x="146" y="284"/>
                </a:cxn>
                <a:cxn ang="0">
                  <a:pos x="118" y="227"/>
                </a:cxn>
                <a:cxn ang="0">
                  <a:pos x="33" y="199"/>
                </a:cxn>
                <a:cxn ang="0">
                  <a:pos x="5" y="170"/>
                </a:cxn>
                <a:cxn ang="0">
                  <a:pos x="5" y="142"/>
                </a:cxn>
                <a:cxn ang="0">
                  <a:pos x="5" y="29"/>
                </a:cxn>
                <a:cxn ang="0">
                  <a:pos x="5" y="0"/>
                </a:cxn>
              </a:cxnLst>
              <a:rect l="0" t="0" r="r" b="b"/>
              <a:pathLst>
                <a:path w="146" h="284">
                  <a:moveTo>
                    <a:pt x="146" y="284"/>
                  </a:moveTo>
                  <a:cubicBezTo>
                    <a:pt x="141" y="262"/>
                    <a:pt x="137" y="241"/>
                    <a:pt x="118" y="227"/>
                  </a:cubicBezTo>
                  <a:cubicBezTo>
                    <a:pt x="99" y="213"/>
                    <a:pt x="52" y="208"/>
                    <a:pt x="33" y="199"/>
                  </a:cubicBezTo>
                  <a:cubicBezTo>
                    <a:pt x="14" y="190"/>
                    <a:pt x="10" y="179"/>
                    <a:pt x="5" y="170"/>
                  </a:cubicBezTo>
                  <a:cubicBezTo>
                    <a:pt x="0" y="161"/>
                    <a:pt x="5" y="165"/>
                    <a:pt x="5" y="142"/>
                  </a:cubicBezTo>
                  <a:cubicBezTo>
                    <a:pt x="5" y="119"/>
                    <a:pt x="5" y="53"/>
                    <a:pt x="5" y="29"/>
                  </a:cubicBezTo>
                  <a:cubicBezTo>
                    <a:pt x="5" y="5"/>
                    <a:pt x="5" y="2"/>
                    <a:pt x="5" y="0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37670" name="AutoShape 102"/>
          <p:cNvSpPr>
            <a:spLocks noChangeAspect="1" noChangeArrowheads="1"/>
          </p:cNvSpPr>
          <p:nvPr/>
        </p:nvSpPr>
        <p:spPr bwMode="auto">
          <a:xfrm>
            <a:off x="3487737" y="1371600"/>
            <a:ext cx="2483307" cy="531698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9933FF">
                  <a:gamma/>
                  <a:shade val="46275"/>
                  <a:invGamma/>
                </a:srgbClr>
              </a:gs>
              <a:gs pos="50000">
                <a:srgbClr val="9933FF"/>
              </a:gs>
              <a:gs pos="100000">
                <a:srgbClr val="9933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Simscape</a:t>
            </a:r>
            <a:r>
              <a:rPr lang="de-DE" b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™</a:t>
            </a:r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6501550" y="2133600"/>
            <a:ext cx="870861" cy="685801"/>
            <a:chOff x="1062" y="1722"/>
            <a:chExt cx="1068" cy="822"/>
          </a:xfrm>
        </p:grpSpPr>
        <p:grpSp>
          <p:nvGrpSpPr>
            <p:cNvPr id="9" name="Group 104"/>
            <p:cNvGrpSpPr>
              <a:grpSpLocks/>
            </p:cNvGrpSpPr>
            <p:nvPr/>
          </p:nvGrpSpPr>
          <p:grpSpPr bwMode="auto">
            <a:xfrm>
              <a:off x="1113" y="2244"/>
              <a:ext cx="159" cy="192"/>
              <a:chOff x="1065" y="1626"/>
              <a:chExt cx="159" cy="192"/>
            </a:xfrm>
          </p:grpSpPr>
          <p:sp>
            <p:nvSpPr>
              <p:cNvPr id="237673" name="Line 105"/>
              <p:cNvSpPr>
                <a:spLocks noChangeShapeType="1"/>
              </p:cNvSpPr>
              <p:nvPr/>
            </p:nvSpPr>
            <p:spPr bwMode="auto">
              <a:xfrm flipH="1">
                <a:off x="1086" y="1725"/>
                <a:ext cx="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674" name="Line 106"/>
              <p:cNvSpPr>
                <a:spLocks noChangeShapeType="1"/>
              </p:cNvSpPr>
              <p:nvPr/>
            </p:nvSpPr>
            <p:spPr bwMode="auto">
              <a:xfrm flipH="1">
                <a:off x="1086" y="1761"/>
                <a:ext cx="1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675" name="Line 107"/>
              <p:cNvSpPr>
                <a:spLocks noChangeShapeType="1"/>
              </p:cNvSpPr>
              <p:nvPr/>
            </p:nvSpPr>
            <p:spPr bwMode="auto">
              <a:xfrm flipV="1">
                <a:off x="1086" y="1668"/>
                <a:ext cx="0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676" name="Oval 108"/>
              <p:cNvSpPr>
                <a:spLocks noChangeArrowheads="1"/>
              </p:cNvSpPr>
              <p:nvPr/>
            </p:nvSpPr>
            <p:spPr bwMode="auto">
              <a:xfrm flipH="1">
                <a:off x="1065" y="1626"/>
                <a:ext cx="42" cy="4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oup 109"/>
            <p:cNvGrpSpPr>
              <a:grpSpLocks/>
            </p:cNvGrpSpPr>
            <p:nvPr/>
          </p:nvGrpSpPr>
          <p:grpSpPr bwMode="auto">
            <a:xfrm>
              <a:off x="1275" y="2262"/>
              <a:ext cx="576" cy="202"/>
              <a:chOff x="1227" y="1644"/>
              <a:chExt cx="576" cy="202"/>
            </a:xfrm>
          </p:grpSpPr>
          <p:grpSp>
            <p:nvGrpSpPr>
              <p:cNvPr id="11" name="Group 110"/>
              <p:cNvGrpSpPr>
                <a:grpSpLocks/>
              </p:cNvGrpSpPr>
              <p:nvPr/>
            </p:nvGrpSpPr>
            <p:grpSpPr bwMode="auto">
              <a:xfrm>
                <a:off x="1227" y="1647"/>
                <a:ext cx="576" cy="197"/>
                <a:chOff x="1227" y="1647"/>
                <a:chExt cx="576" cy="197"/>
              </a:xfrm>
            </p:grpSpPr>
            <p:sp>
              <p:nvSpPr>
                <p:cNvPr id="2376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227" y="1647"/>
                  <a:ext cx="576" cy="196"/>
                </a:xfrm>
                <a:prstGeom prst="rect">
                  <a:avLst/>
                </a:prstGeom>
                <a:solidFill>
                  <a:srgbClr val="E8D152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37680" name="Line 112"/>
                <p:cNvSpPr>
                  <a:spLocks noChangeShapeType="1"/>
                </p:cNvSpPr>
                <p:nvPr/>
              </p:nvSpPr>
              <p:spPr bwMode="auto">
                <a:xfrm>
                  <a:off x="1420" y="1647"/>
                  <a:ext cx="0" cy="1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81" name="Line 113"/>
                <p:cNvSpPr>
                  <a:spLocks noChangeShapeType="1"/>
                </p:cNvSpPr>
                <p:nvPr/>
              </p:nvSpPr>
              <p:spPr bwMode="auto">
                <a:xfrm>
                  <a:off x="1609" y="1647"/>
                  <a:ext cx="0" cy="19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2" name="Group 114"/>
              <p:cNvGrpSpPr>
                <a:grpSpLocks/>
              </p:cNvGrpSpPr>
              <p:nvPr/>
            </p:nvGrpSpPr>
            <p:grpSpPr bwMode="auto">
              <a:xfrm>
                <a:off x="1259" y="1648"/>
                <a:ext cx="127" cy="188"/>
                <a:chOff x="1259" y="1648"/>
                <a:chExt cx="127" cy="188"/>
              </a:xfrm>
            </p:grpSpPr>
            <p:grpSp>
              <p:nvGrpSpPr>
                <p:cNvPr id="13" name="Group 115"/>
                <p:cNvGrpSpPr>
                  <a:grpSpLocks/>
                </p:cNvGrpSpPr>
                <p:nvPr/>
              </p:nvGrpSpPr>
              <p:grpSpPr bwMode="auto">
                <a:xfrm>
                  <a:off x="1352" y="1648"/>
                  <a:ext cx="34" cy="188"/>
                  <a:chOff x="1352" y="1648"/>
                  <a:chExt cx="34" cy="188"/>
                </a:xfrm>
              </p:grpSpPr>
              <p:sp>
                <p:nvSpPr>
                  <p:cNvPr id="237684" name="AutoShape 116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352" y="1768"/>
                    <a:ext cx="34" cy="6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dirty="0"/>
                  </a:p>
                </p:txBody>
              </p:sp>
              <p:sp>
                <p:nvSpPr>
                  <p:cNvPr id="237685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1648"/>
                    <a:ext cx="0" cy="1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4" name="Group 118"/>
                <p:cNvGrpSpPr>
                  <a:grpSpLocks/>
                </p:cNvGrpSpPr>
                <p:nvPr/>
              </p:nvGrpSpPr>
              <p:grpSpPr bwMode="auto">
                <a:xfrm flipV="1">
                  <a:off x="1259" y="1648"/>
                  <a:ext cx="34" cy="188"/>
                  <a:chOff x="1352" y="1648"/>
                  <a:chExt cx="34" cy="188"/>
                </a:xfrm>
              </p:grpSpPr>
              <p:sp>
                <p:nvSpPr>
                  <p:cNvPr id="237687" name="AutoShape 119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1352" y="1768"/>
                    <a:ext cx="34" cy="6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dirty="0"/>
                  </a:p>
                </p:txBody>
              </p:sp>
              <p:sp>
                <p:nvSpPr>
                  <p:cNvPr id="237688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70" y="1648"/>
                    <a:ext cx="0" cy="1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5" name="Group 121"/>
              <p:cNvGrpSpPr>
                <a:grpSpLocks/>
              </p:cNvGrpSpPr>
              <p:nvPr/>
            </p:nvGrpSpPr>
            <p:grpSpPr bwMode="auto">
              <a:xfrm>
                <a:off x="1687" y="1644"/>
                <a:ext cx="65" cy="202"/>
                <a:chOff x="1687" y="1644"/>
                <a:chExt cx="65" cy="202"/>
              </a:xfrm>
            </p:grpSpPr>
            <p:grpSp>
              <p:nvGrpSpPr>
                <p:cNvPr id="16" name="Group 122"/>
                <p:cNvGrpSpPr>
                  <a:grpSpLocks/>
                </p:cNvGrpSpPr>
                <p:nvPr/>
              </p:nvGrpSpPr>
              <p:grpSpPr bwMode="auto">
                <a:xfrm>
                  <a:off x="1688" y="1654"/>
                  <a:ext cx="64" cy="192"/>
                  <a:chOff x="1688" y="1654"/>
                  <a:chExt cx="64" cy="192"/>
                </a:xfrm>
              </p:grpSpPr>
              <p:sp>
                <p:nvSpPr>
                  <p:cNvPr id="237691" name="AutoShape 123"/>
                  <p:cNvSpPr>
                    <a:spLocks noChangeArrowheads="1"/>
                  </p:cNvSpPr>
                  <p:nvPr/>
                </p:nvSpPr>
                <p:spPr bwMode="auto">
                  <a:xfrm rot="1663454">
                    <a:off x="1718" y="1654"/>
                    <a:ext cx="34" cy="6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dirty="0"/>
                  </a:p>
                </p:txBody>
              </p:sp>
              <p:sp>
                <p:nvSpPr>
                  <p:cNvPr id="237692" name="Line 124"/>
                  <p:cNvSpPr>
                    <a:spLocks noChangeShapeType="1"/>
                  </p:cNvSpPr>
                  <p:nvPr/>
                </p:nvSpPr>
                <p:spPr bwMode="auto">
                  <a:xfrm rot="1663454">
                    <a:off x="1688" y="1715"/>
                    <a:ext cx="0" cy="13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7" name="Group 125"/>
                <p:cNvGrpSpPr>
                  <a:grpSpLocks/>
                </p:cNvGrpSpPr>
                <p:nvPr/>
              </p:nvGrpSpPr>
              <p:grpSpPr bwMode="auto">
                <a:xfrm>
                  <a:off x="1687" y="1644"/>
                  <a:ext cx="64" cy="192"/>
                  <a:chOff x="1687" y="1644"/>
                  <a:chExt cx="64" cy="192"/>
                </a:xfrm>
              </p:grpSpPr>
              <p:sp>
                <p:nvSpPr>
                  <p:cNvPr id="237694" name="AutoShape 126"/>
                  <p:cNvSpPr>
                    <a:spLocks noChangeArrowheads="1"/>
                  </p:cNvSpPr>
                  <p:nvPr/>
                </p:nvSpPr>
                <p:spPr bwMode="auto">
                  <a:xfrm rot="19936546" flipV="1">
                    <a:off x="1717" y="1768"/>
                    <a:ext cx="34" cy="6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rot="10800000" wrap="none" anchor="ctr"/>
                  <a:lstStyle/>
                  <a:p>
                    <a:pPr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dirty="0"/>
                  </a:p>
                </p:txBody>
              </p:sp>
              <p:sp>
                <p:nvSpPr>
                  <p:cNvPr id="237695" name="Line 127"/>
                  <p:cNvSpPr>
                    <a:spLocks noChangeShapeType="1"/>
                  </p:cNvSpPr>
                  <p:nvPr/>
                </p:nvSpPr>
                <p:spPr bwMode="auto">
                  <a:xfrm rot="19936546" flipV="1">
                    <a:off x="1687" y="1644"/>
                    <a:ext cx="0" cy="13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8" name="Group 128"/>
              <p:cNvGrpSpPr>
                <a:grpSpLocks/>
              </p:cNvGrpSpPr>
              <p:nvPr/>
            </p:nvGrpSpPr>
            <p:grpSpPr bwMode="auto">
              <a:xfrm>
                <a:off x="1437" y="1647"/>
                <a:ext cx="156" cy="195"/>
                <a:chOff x="1437" y="1647"/>
                <a:chExt cx="156" cy="195"/>
              </a:xfrm>
            </p:grpSpPr>
            <p:grpSp>
              <p:nvGrpSpPr>
                <p:cNvPr id="19" name="Group 129"/>
                <p:cNvGrpSpPr>
                  <a:grpSpLocks/>
                </p:cNvGrpSpPr>
                <p:nvPr/>
              </p:nvGrpSpPr>
              <p:grpSpPr bwMode="auto">
                <a:xfrm>
                  <a:off x="1437" y="1647"/>
                  <a:ext cx="156" cy="51"/>
                  <a:chOff x="1437" y="1647"/>
                  <a:chExt cx="156" cy="51"/>
                </a:xfrm>
              </p:grpSpPr>
              <p:grpSp>
                <p:nvGrpSpPr>
                  <p:cNvPr id="20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1437" y="1647"/>
                    <a:ext cx="60" cy="51"/>
                    <a:chOff x="1437" y="1647"/>
                    <a:chExt cx="60" cy="51"/>
                  </a:xfrm>
                </p:grpSpPr>
                <p:sp>
                  <p:nvSpPr>
                    <p:cNvPr id="23769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7" y="1647"/>
                      <a:ext cx="0" cy="5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37700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698"/>
                      <a:ext cx="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2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533" y="1647"/>
                    <a:ext cx="60" cy="51"/>
                    <a:chOff x="1437" y="1647"/>
                    <a:chExt cx="60" cy="51"/>
                  </a:xfrm>
                </p:grpSpPr>
                <p:sp>
                  <p:nvSpPr>
                    <p:cNvPr id="237702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7" y="1647"/>
                      <a:ext cx="0" cy="5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37703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698"/>
                      <a:ext cx="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</p:grpSp>
            <p:grpSp>
              <p:nvGrpSpPr>
                <p:cNvPr id="22" name="Group 136"/>
                <p:cNvGrpSpPr>
                  <a:grpSpLocks/>
                </p:cNvGrpSpPr>
                <p:nvPr/>
              </p:nvGrpSpPr>
              <p:grpSpPr bwMode="auto">
                <a:xfrm flipV="1">
                  <a:off x="1437" y="1791"/>
                  <a:ext cx="156" cy="51"/>
                  <a:chOff x="1437" y="1788"/>
                  <a:chExt cx="156" cy="51"/>
                </a:xfrm>
              </p:grpSpPr>
              <p:grpSp>
                <p:nvGrpSpPr>
                  <p:cNvPr id="23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1437" y="1788"/>
                    <a:ext cx="60" cy="51"/>
                    <a:chOff x="1437" y="1647"/>
                    <a:chExt cx="60" cy="51"/>
                  </a:xfrm>
                </p:grpSpPr>
                <p:sp>
                  <p:nvSpPr>
                    <p:cNvPr id="237706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7" y="1647"/>
                      <a:ext cx="0" cy="5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37707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698"/>
                      <a:ext cx="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24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1533" y="1788"/>
                    <a:ext cx="60" cy="51"/>
                    <a:chOff x="1437" y="1647"/>
                    <a:chExt cx="60" cy="51"/>
                  </a:xfrm>
                </p:grpSpPr>
                <p:sp>
                  <p:nvSpPr>
                    <p:cNvPr id="237709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67" y="1647"/>
                      <a:ext cx="0" cy="5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37710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698"/>
                      <a:ext cx="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</p:grpSp>
        <p:sp>
          <p:nvSpPr>
            <p:cNvPr id="237711" name="Freeform 143"/>
            <p:cNvSpPr>
              <a:spLocks/>
            </p:cNvSpPr>
            <p:nvPr/>
          </p:nvSpPr>
          <p:spPr bwMode="auto">
            <a:xfrm>
              <a:off x="1611" y="1984"/>
              <a:ext cx="167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0" y="142"/>
                </a:cxn>
                <a:cxn ang="0">
                  <a:pos x="311" y="142"/>
                </a:cxn>
                <a:cxn ang="0">
                  <a:pos x="311" y="0"/>
                </a:cxn>
              </a:cxnLst>
              <a:rect l="0" t="0" r="r" b="b"/>
              <a:pathLst>
                <a:path w="311" h="284">
                  <a:moveTo>
                    <a:pt x="0" y="284"/>
                  </a:moveTo>
                  <a:lnTo>
                    <a:pt x="0" y="142"/>
                  </a:lnTo>
                  <a:lnTo>
                    <a:pt x="311" y="142"/>
                  </a:lnTo>
                  <a:lnTo>
                    <a:pt x="311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12" name="Freeform 144"/>
            <p:cNvSpPr>
              <a:spLocks/>
            </p:cNvSpPr>
            <p:nvPr/>
          </p:nvSpPr>
          <p:spPr bwMode="auto">
            <a:xfrm flipH="1">
              <a:off x="1375" y="1984"/>
              <a:ext cx="141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0" y="142"/>
                </a:cxn>
                <a:cxn ang="0">
                  <a:pos x="311" y="142"/>
                </a:cxn>
                <a:cxn ang="0">
                  <a:pos x="311" y="0"/>
                </a:cxn>
              </a:cxnLst>
              <a:rect l="0" t="0" r="r" b="b"/>
              <a:pathLst>
                <a:path w="311" h="284">
                  <a:moveTo>
                    <a:pt x="0" y="284"/>
                  </a:moveTo>
                  <a:lnTo>
                    <a:pt x="0" y="142"/>
                  </a:lnTo>
                  <a:lnTo>
                    <a:pt x="311" y="142"/>
                  </a:lnTo>
                  <a:lnTo>
                    <a:pt x="311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13" name="Line 145"/>
            <p:cNvSpPr>
              <a:spLocks noChangeShapeType="1"/>
            </p:cNvSpPr>
            <p:nvPr/>
          </p:nvSpPr>
          <p:spPr bwMode="auto">
            <a:xfrm>
              <a:off x="1516" y="2460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" name="Group 146"/>
            <p:cNvGrpSpPr>
              <a:grpSpLocks/>
            </p:cNvGrpSpPr>
            <p:nvPr/>
          </p:nvGrpSpPr>
          <p:grpSpPr bwMode="auto">
            <a:xfrm>
              <a:off x="1220" y="1794"/>
              <a:ext cx="832" cy="204"/>
              <a:chOff x="1148" y="1176"/>
              <a:chExt cx="1036" cy="204"/>
            </a:xfrm>
          </p:grpSpPr>
          <p:sp>
            <p:nvSpPr>
              <p:cNvPr id="237715" name="Rectangle 147"/>
              <p:cNvSpPr>
                <a:spLocks noChangeArrowheads="1"/>
              </p:cNvSpPr>
              <p:nvPr/>
            </p:nvSpPr>
            <p:spPr bwMode="auto">
              <a:xfrm>
                <a:off x="1280" y="1180"/>
                <a:ext cx="664" cy="198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716" name="Rectangle 148"/>
              <p:cNvSpPr>
                <a:spLocks noChangeArrowheads="1"/>
              </p:cNvSpPr>
              <p:nvPr/>
            </p:nvSpPr>
            <p:spPr bwMode="auto">
              <a:xfrm>
                <a:off x="1668" y="1232"/>
                <a:ext cx="516" cy="94"/>
              </a:xfrm>
              <a:prstGeom prst="rect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717" name="Rectangle 149"/>
              <p:cNvSpPr>
                <a:spLocks noChangeArrowheads="1"/>
              </p:cNvSpPr>
              <p:nvPr/>
            </p:nvSpPr>
            <p:spPr bwMode="auto">
              <a:xfrm>
                <a:off x="1572" y="1184"/>
                <a:ext cx="96" cy="192"/>
              </a:xfrm>
              <a:prstGeom prst="rect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718" name="Freeform 150"/>
              <p:cNvSpPr>
                <a:spLocks/>
              </p:cNvSpPr>
              <p:nvPr/>
            </p:nvSpPr>
            <p:spPr bwMode="auto">
              <a:xfrm>
                <a:off x="1176" y="1176"/>
                <a:ext cx="110" cy="204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10" y="0"/>
                  </a:cxn>
                  <a:cxn ang="0">
                    <a:pos x="110" y="208"/>
                  </a:cxn>
                  <a:cxn ang="0">
                    <a:pos x="4" y="146"/>
                  </a:cxn>
                  <a:cxn ang="0">
                    <a:pos x="0" y="72"/>
                  </a:cxn>
                </a:cxnLst>
                <a:rect l="0" t="0" r="r" b="b"/>
                <a:pathLst>
                  <a:path w="110" h="208">
                    <a:moveTo>
                      <a:pt x="0" y="72"/>
                    </a:moveTo>
                    <a:lnTo>
                      <a:pt x="110" y="0"/>
                    </a:lnTo>
                    <a:lnTo>
                      <a:pt x="110" y="208"/>
                    </a:lnTo>
                    <a:lnTo>
                      <a:pt x="4" y="14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719" name="Oval 151"/>
              <p:cNvSpPr>
                <a:spLocks noChangeArrowheads="1"/>
              </p:cNvSpPr>
              <p:nvPr/>
            </p:nvSpPr>
            <p:spPr bwMode="auto">
              <a:xfrm flipH="1">
                <a:off x="1148" y="1250"/>
                <a:ext cx="64" cy="6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dirty="0"/>
              </a:p>
            </p:txBody>
          </p:sp>
        </p:grpSp>
        <p:sp>
          <p:nvSpPr>
            <p:cNvPr id="237720" name="Rectangle 152"/>
            <p:cNvSpPr>
              <a:spLocks noChangeArrowheads="1"/>
            </p:cNvSpPr>
            <p:nvPr/>
          </p:nvSpPr>
          <p:spPr bwMode="auto">
            <a:xfrm>
              <a:off x="1062" y="1722"/>
              <a:ext cx="1068" cy="8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721" name="Line 153"/>
            <p:cNvSpPr>
              <a:spLocks noChangeShapeType="1"/>
            </p:cNvSpPr>
            <p:nvPr/>
          </p:nvSpPr>
          <p:spPr bwMode="auto">
            <a:xfrm>
              <a:off x="1610" y="2460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37723" name="Picture 15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21856" y="2542401"/>
            <a:ext cx="695238" cy="91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37724" name="Freeform 156"/>
          <p:cNvSpPr>
            <a:spLocks/>
          </p:cNvSpPr>
          <p:nvPr/>
        </p:nvSpPr>
        <p:spPr bwMode="auto">
          <a:xfrm>
            <a:off x="7372411" y="2142298"/>
            <a:ext cx="644683" cy="43425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8"/>
              </a:cxn>
              <a:cxn ang="0">
                <a:pos x="912" y="1008"/>
              </a:cxn>
              <a:cxn ang="0">
                <a:pos x="0" y="0"/>
              </a:cxn>
            </a:cxnLst>
            <a:rect l="0" t="0" r="r" b="b"/>
            <a:pathLst>
              <a:path w="912" h="1008">
                <a:moveTo>
                  <a:pt x="0" y="0"/>
                </a:moveTo>
                <a:lnTo>
                  <a:pt x="0" y="1008"/>
                </a:lnTo>
                <a:lnTo>
                  <a:pt x="912" y="100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3399">
                  <a:alpha val="11000"/>
                </a:srgbClr>
              </a:gs>
              <a:gs pos="100000">
                <a:srgbClr val="003399">
                  <a:gamma/>
                  <a:shade val="84314"/>
                  <a:invGamma/>
                  <a:alpha val="75999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725" name="Freeform 157"/>
          <p:cNvSpPr>
            <a:spLocks/>
          </p:cNvSpPr>
          <p:nvPr/>
        </p:nvSpPr>
        <p:spPr bwMode="auto">
          <a:xfrm>
            <a:off x="6492025" y="2816899"/>
            <a:ext cx="825500" cy="63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0"/>
              </a:cxn>
              <a:cxn ang="0">
                <a:pos x="384" y="1392"/>
              </a:cxn>
              <a:cxn ang="0">
                <a:pos x="0" y="0"/>
              </a:cxn>
            </a:cxnLst>
            <a:rect l="0" t="0" r="r" b="b"/>
            <a:pathLst>
              <a:path w="384" h="1392">
                <a:moveTo>
                  <a:pt x="0" y="0"/>
                </a:moveTo>
                <a:lnTo>
                  <a:pt x="384" y="0"/>
                </a:lnTo>
                <a:lnTo>
                  <a:pt x="384" y="139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3399">
                  <a:alpha val="11000"/>
                </a:srgbClr>
              </a:gs>
              <a:gs pos="100000">
                <a:srgbClr val="003399">
                  <a:gamma/>
                  <a:shade val="84314"/>
                  <a:invGamma/>
                  <a:alpha val="75999"/>
                </a:srgb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6" name="Group 158"/>
          <p:cNvGrpSpPr>
            <a:grpSpLocks noChangeAspect="1"/>
          </p:cNvGrpSpPr>
          <p:nvPr/>
        </p:nvGrpSpPr>
        <p:grpSpPr bwMode="auto">
          <a:xfrm>
            <a:off x="6728736" y="5162552"/>
            <a:ext cx="392430" cy="472440"/>
            <a:chOff x="991" y="500"/>
            <a:chExt cx="528" cy="635"/>
          </a:xfrm>
        </p:grpSpPr>
        <p:sp>
          <p:nvSpPr>
            <p:cNvPr id="237727" name="Oval 159"/>
            <p:cNvSpPr>
              <a:spLocks noChangeArrowheads="1"/>
            </p:cNvSpPr>
            <p:nvPr/>
          </p:nvSpPr>
          <p:spPr bwMode="auto">
            <a:xfrm>
              <a:off x="991" y="592"/>
              <a:ext cx="437" cy="43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728" name="Line 160"/>
            <p:cNvSpPr>
              <a:spLocks noChangeShapeType="1"/>
            </p:cNvSpPr>
            <p:nvPr/>
          </p:nvSpPr>
          <p:spPr bwMode="auto">
            <a:xfrm flipH="1">
              <a:off x="1338" y="81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29" name="Line 161"/>
            <p:cNvSpPr>
              <a:spLocks noChangeShapeType="1"/>
            </p:cNvSpPr>
            <p:nvPr/>
          </p:nvSpPr>
          <p:spPr bwMode="auto">
            <a:xfrm flipV="1">
              <a:off x="1338" y="727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30" name="Line 162"/>
            <p:cNvSpPr>
              <a:spLocks noChangeShapeType="1"/>
            </p:cNvSpPr>
            <p:nvPr/>
          </p:nvSpPr>
          <p:spPr bwMode="auto">
            <a:xfrm flipH="1">
              <a:off x="1112" y="818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31" name="Freeform 163"/>
            <p:cNvSpPr>
              <a:spLocks/>
            </p:cNvSpPr>
            <p:nvPr/>
          </p:nvSpPr>
          <p:spPr bwMode="auto">
            <a:xfrm>
              <a:off x="1128" y="500"/>
              <a:ext cx="136" cy="6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7"/>
                </a:cxn>
                <a:cxn ang="0">
                  <a:pos x="90" y="227"/>
                </a:cxn>
                <a:cxn ang="0">
                  <a:pos x="90" y="409"/>
                </a:cxn>
                <a:cxn ang="0">
                  <a:pos x="0" y="409"/>
                </a:cxn>
                <a:cxn ang="0">
                  <a:pos x="0" y="635"/>
                </a:cxn>
              </a:cxnLst>
              <a:rect l="0" t="0" r="r" b="b"/>
              <a:pathLst>
                <a:path w="90" h="635">
                  <a:moveTo>
                    <a:pt x="0" y="0"/>
                  </a:moveTo>
                  <a:lnTo>
                    <a:pt x="0" y="227"/>
                  </a:lnTo>
                  <a:lnTo>
                    <a:pt x="90" y="227"/>
                  </a:lnTo>
                  <a:lnTo>
                    <a:pt x="90" y="409"/>
                  </a:lnTo>
                  <a:lnTo>
                    <a:pt x="0" y="409"/>
                  </a:lnTo>
                  <a:lnTo>
                    <a:pt x="0" y="63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32" name="Line 164"/>
            <p:cNvSpPr>
              <a:spLocks noChangeShapeType="1"/>
            </p:cNvSpPr>
            <p:nvPr/>
          </p:nvSpPr>
          <p:spPr bwMode="auto">
            <a:xfrm>
              <a:off x="1128" y="597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Modeling in Simulink</a:t>
            </a:r>
            <a:r>
              <a:rPr lang="de-DE" baseline="30000" dirty="0"/>
              <a:t>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78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3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3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377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3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77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3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377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3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/>
      <p:bldP spid="237574" grpId="0" animBg="1"/>
      <p:bldP spid="237575" grpId="0"/>
      <p:bldP spid="237576" grpId="0" animBg="1"/>
      <p:bldP spid="237577" grpId="0"/>
      <p:bldP spid="237724" grpId="0" animBg="1"/>
      <p:bldP spid="2377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eft-Right Arrow 143"/>
          <p:cNvSpPr/>
          <p:nvPr/>
        </p:nvSpPr>
        <p:spPr>
          <a:xfrm rot="2301430">
            <a:off x="3405070" y="2144596"/>
            <a:ext cx="1412396" cy="304800"/>
          </a:xfrm>
          <a:prstGeom prst="leftRightArrow">
            <a:avLst>
              <a:gd name="adj1" fmla="val 61374"/>
              <a:gd name="adj2" fmla="val 79760"/>
            </a:avLst>
          </a:prstGeom>
          <a:gradFill flip="none" rotWithShape="1">
            <a:gsLst>
              <a:gs pos="82000">
                <a:srgbClr val="609EC8"/>
              </a:gs>
              <a:gs pos="60000">
                <a:srgbClr val="9CBACC"/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AutoShape 19"/>
          <p:cNvSpPr>
            <a:spLocks noChangeArrowheads="1"/>
          </p:cNvSpPr>
          <p:nvPr/>
        </p:nvSpPr>
        <p:spPr bwMode="auto">
          <a:xfrm>
            <a:off x="957580" y="6103620"/>
            <a:ext cx="3108233" cy="274320"/>
          </a:xfrm>
          <a:prstGeom prst="roundRect">
            <a:avLst>
              <a:gd name="adj" fmla="val 8662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smtClean="0">
                <a:latin typeface="Arial" pitchFamily="34" charset="0"/>
                <a:cs typeface="Arial" pitchFamily="34" charset="0"/>
              </a:rPr>
              <a:t>INTEGRATION AND TEST</a:t>
            </a:r>
          </a:p>
        </p:txBody>
      </p:sp>
      <p:sp>
        <p:nvSpPr>
          <p:cNvPr id="111" name="Left-Right Arrow 143"/>
          <p:cNvSpPr/>
          <p:nvPr/>
        </p:nvSpPr>
        <p:spPr>
          <a:xfrm rot="5400000">
            <a:off x="2066798" y="5574904"/>
            <a:ext cx="889797" cy="304800"/>
          </a:xfrm>
          <a:prstGeom prst="leftRightArrow">
            <a:avLst>
              <a:gd name="adj1" fmla="val 66732"/>
              <a:gd name="adj2" fmla="val 58331"/>
            </a:avLst>
          </a:prstGeom>
          <a:gradFill flip="none" rotWithShape="1">
            <a:gsLst>
              <a:gs pos="82000">
                <a:srgbClr val="609EC8"/>
              </a:gs>
              <a:gs pos="60000">
                <a:srgbClr val="9CBACC"/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2" name="Gruppieren 111"/>
          <p:cNvGrpSpPr/>
          <p:nvPr/>
        </p:nvGrpSpPr>
        <p:grpSpPr>
          <a:xfrm>
            <a:off x="957581" y="4570718"/>
            <a:ext cx="3108232" cy="1373532"/>
            <a:chOff x="957581" y="4570718"/>
            <a:chExt cx="3108232" cy="1373532"/>
          </a:xfrm>
        </p:grpSpPr>
        <p:sp>
          <p:nvSpPr>
            <p:cNvPr id="113" name="Rounded Rectangle 66"/>
            <p:cNvSpPr/>
            <p:nvPr/>
          </p:nvSpPr>
          <p:spPr bwMode="auto">
            <a:xfrm>
              <a:off x="957581" y="4572650"/>
              <a:ext cx="3108232" cy="1371600"/>
            </a:xfrm>
            <a:prstGeom prst="roundRect">
              <a:avLst>
                <a:gd name="adj" fmla="val 8311"/>
              </a:avLst>
            </a:prstGeom>
            <a:solidFill>
              <a:srgbClr val="E0DCDA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342900">
                <a:schemeClr val="tx1">
                  <a:alpha val="37000"/>
                </a:scheme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b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ounded Rectangle 80"/>
            <p:cNvSpPr/>
            <p:nvPr/>
          </p:nvSpPr>
          <p:spPr bwMode="auto">
            <a:xfrm>
              <a:off x="1014926" y="4833888"/>
              <a:ext cx="2978152" cy="1038017"/>
            </a:xfrm>
            <a:prstGeom prst="roundRect">
              <a:avLst>
                <a:gd name="adj" fmla="val 5468"/>
              </a:avLst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18288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400" b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Box 47"/>
            <p:cNvSpPr txBox="1"/>
            <p:nvPr/>
          </p:nvSpPr>
          <p:spPr>
            <a:xfrm>
              <a:off x="957581" y="4570718"/>
              <a:ext cx="31082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IMPLEMENTATION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067195" y="4893362"/>
            <a:ext cx="925200" cy="896400"/>
            <a:chOff x="978258" y="4826670"/>
            <a:chExt cx="925200" cy="896400"/>
          </a:xfrm>
        </p:grpSpPr>
        <p:sp>
          <p:nvSpPr>
            <p:cNvPr id="109" name="Rectangle 66"/>
            <p:cNvSpPr/>
            <p:nvPr/>
          </p:nvSpPr>
          <p:spPr bwMode="auto">
            <a:xfrm>
              <a:off x="978258" y="4826670"/>
              <a:ext cx="925200" cy="896400"/>
            </a:xfrm>
            <a:prstGeom prst="rect">
              <a:avLst/>
            </a:prstGeom>
            <a:solidFill>
              <a:srgbClr val="B2B2B2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Embedded</a:t>
              </a:r>
              <a:b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</a:b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Software</a:t>
              </a:r>
            </a:p>
          </p:txBody>
        </p:sp>
        <p:pic>
          <p:nvPicPr>
            <p:cNvPr id="1028" name="Picture 4" descr="29303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8" t="13342" r="12251" b="13027"/>
            <a:stretch/>
          </p:blipFill>
          <p:spPr bwMode="auto">
            <a:xfrm>
              <a:off x="1115161" y="4887784"/>
              <a:ext cx="654234" cy="41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Gruppieren 133"/>
          <p:cNvGrpSpPr/>
          <p:nvPr/>
        </p:nvGrpSpPr>
        <p:grpSpPr>
          <a:xfrm>
            <a:off x="2625385" y="4907441"/>
            <a:ext cx="925200" cy="896400"/>
            <a:chOff x="2434453" y="4977182"/>
            <a:chExt cx="925200" cy="896400"/>
          </a:xfrm>
        </p:grpSpPr>
        <p:sp>
          <p:nvSpPr>
            <p:cNvPr id="137" name="Rectangle 66"/>
            <p:cNvSpPr/>
            <p:nvPr/>
          </p:nvSpPr>
          <p:spPr bwMode="auto">
            <a:xfrm>
              <a:off x="2434453" y="4977182"/>
              <a:ext cx="925200" cy="896400"/>
            </a:xfrm>
            <a:prstGeom prst="rect">
              <a:avLst/>
            </a:prstGeom>
            <a:solidFill>
              <a:srgbClr val="B2B2B2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HIL System</a:t>
              </a:r>
            </a:p>
          </p:txBody>
        </p:sp>
        <p:pic>
          <p:nvPicPr>
            <p:cNvPr id="139" name="Picture 3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951" y="5075905"/>
              <a:ext cx="800204" cy="493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5" name="Left-Right Arrow 143"/>
          <p:cNvSpPr/>
          <p:nvPr/>
        </p:nvSpPr>
        <p:spPr>
          <a:xfrm rot="5400000">
            <a:off x="2643087" y="4041228"/>
            <a:ext cx="889797" cy="304800"/>
          </a:xfrm>
          <a:prstGeom prst="leftRightArrow">
            <a:avLst>
              <a:gd name="adj1" fmla="val 61374"/>
              <a:gd name="adj2" fmla="val 79760"/>
            </a:avLst>
          </a:prstGeom>
          <a:gradFill flip="none" rotWithShape="1">
            <a:gsLst>
              <a:gs pos="82000">
                <a:srgbClr val="609EC8"/>
              </a:gs>
              <a:gs pos="60000">
                <a:srgbClr val="9CBACC"/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Straight Arrow Connector 57"/>
          <p:cNvCxnSpPr/>
          <p:nvPr/>
        </p:nvCxnSpPr>
        <p:spPr>
          <a:xfrm flipH="1">
            <a:off x="1529795" y="3875487"/>
            <a:ext cx="0" cy="766904"/>
          </a:xfrm>
          <a:prstGeom prst="straightConnector1">
            <a:avLst/>
          </a:prstGeom>
          <a:ln w="50800" cap="rnd" cmpd="sng">
            <a:solidFill>
              <a:schemeClr val="accent5">
                <a:lumMod val="75000"/>
              </a:schemeClr>
            </a:solidFill>
            <a:prstDash val="solid"/>
            <a:round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eft-Right Arrow 143"/>
          <p:cNvSpPr/>
          <p:nvPr/>
        </p:nvSpPr>
        <p:spPr>
          <a:xfrm rot="5400000">
            <a:off x="1084896" y="4041227"/>
            <a:ext cx="889797" cy="304800"/>
          </a:xfrm>
          <a:prstGeom prst="leftRightArrow">
            <a:avLst>
              <a:gd name="adj1" fmla="val 61374"/>
              <a:gd name="adj2" fmla="val 79760"/>
            </a:avLst>
          </a:prstGeom>
          <a:gradFill flip="none" rotWithShape="1">
            <a:gsLst>
              <a:gs pos="82000">
                <a:srgbClr val="609EC8"/>
              </a:gs>
              <a:gs pos="60000">
                <a:srgbClr val="9CBACC"/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AutoShape 19"/>
          <p:cNvSpPr>
            <a:spLocks noChangeArrowheads="1"/>
          </p:cNvSpPr>
          <p:nvPr/>
        </p:nvSpPr>
        <p:spPr bwMode="auto">
          <a:xfrm>
            <a:off x="957580" y="1458392"/>
            <a:ext cx="3108233" cy="752108"/>
          </a:xfrm>
          <a:prstGeom prst="roundRect">
            <a:avLst>
              <a:gd name="adj" fmla="val 13489"/>
            </a:avLst>
          </a:prstGeom>
          <a:solidFill>
            <a:srgbClr val="E0DCDA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342900">
              <a:schemeClr val="tx1">
                <a:alpha val="37000"/>
              </a:scheme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69"/>
          <p:cNvSpPr txBox="1"/>
          <p:nvPr/>
        </p:nvSpPr>
        <p:spPr>
          <a:xfrm>
            <a:off x="957581" y="2662557"/>
            <a:ext cx="31082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DESIGN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957580" y="2662557"/>
            <a:ext cx="3108233" cy="1360525"/>
            <a:chOff x="957580" y="2662557"/>
            <a:chExt cx="3108233" cy="1360525"/>
          </a:xfrm>
        </p:grpSpPr>
        <p:sp>
          <p:nvSpPr>
            <p:cNvPr id="64" name="Rounded Rectangle 79"/>
            <p:cNvSpPr/>
            <p:nvPr/>
          </p:nvSpPr>
          <p:spPr bwMode="auto">
            <a:xfrm>
              <a:off x="957580" y="2691082"/>
              <a:ext cx="3108233" cy="1332000"/>
            </a:xfrm>
            <a:prstGeom prst="roundRect">
              <a:avLst>
                <a:gd name="adj" fmla="val 4281"/>
              </a:avLst>
            </a:prstGeom>
            <a:solidFill>
              <a:srgbClr val="E0DCDA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342900">
                <a:schemeClr val="tx1">
                  <a:alpha val="37000"/>
                </a:scheme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b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ounded Rectangle 80"/>
            <p:cNvSpPr/>
            <p:nvPr/>
          </p:nvSpPr>
          <p:spPr bwMode="auto">
            <a:xfrm>
              <a:off x="1014926" y="2927472"/>
              <a:ext cx="2978152" cy="1038017"/>
            </a:xfrm>
            <a:prstGeom prst="roundRect">
              <a:avLst>
                <a:gd name="adj" fmla="val 5468"/>
              </a:avLst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18288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400" b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9"/>
            <p:cNvSpPr txBox="1"/>
            <p:nvPr/>
          </p:nvSpPr>
          <p:spPr>
            <a:xfrm>
              <a:off x="957581" y="2662557"/>
              <a:ext cx="31082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SYSTEM LEVEL DESIGN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1070678" y="2974615"/>
            <a:ext cx="2875695" cy="900872"/>
            <a:chOff x="1070678" y="2974615"/>
            <a:chExt cx="2875695" cy="900872"/>
          </a:xfrm>
        </p:grpSpPr>
        <p:grpSp>
          <p:nvGrpSpPr>
            <p:cNvPr id="61" name="Gruppieren 91"/>
            <p:cNvGrpSpPr/>
            <p:nvPr/>
          </p:nvGrpSpPr>
          <p:grpSpPr>
            <a:xfrm>
              <a:off x="1070678" y="2980259"/>
              <a:ext cx="924864" cy="895228"/>
              <a:chOff x="4166646" y="3185785"/>
              <a:chExt cx="1111737" cy="1076114"/>
            </a:xfrm>
          </p:grpSpPr>
          <p:sp>
            <p:nvSpPr>
              <p:cNvPr id="63" name="Rectangle 65"/>
              <p:cNvSpPr/>
              <p:nvPr/>
            </p:nvSpPr>
            <p:spPr bwMode="auto">
              <a:xfrm>
                <a:off x="4166646" y="3185785"/>
                <a:ext cx="1111737" cy="1076114"/>
              </a:xfrm>
              <a:prstGeom prst="rect">
                <a:avLst/>
              </a:prstGeom>
              <a:solidFill>
                <a:srgbClr val="B2B2B2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Control</a:t>
                </a:r>
              </a:p>
            </p:txBody>
          </p:sp>
          <p:grpSp>
            <p:nvGrpSpPr>
              <p:cNvPr id="69" name="Gruppieren 75"/>
              <p:cNvGrpSpPr/>
              <p:nvPr/>
            </p:nvGrpSpPr>
            <p:grpSpPr>
              <a:xfrm>
                <a:off x="4247182" y="3496079"/>
                <a:ext cx="952863" cy="323445"/>
                <a:chOff x="-210741" y="5570873"/>
                <a:chExt cx="3549965" cy="1205020"/>
              </a:xfrm>
            </p:grpSpPr>
            <p:sp>
              <p:nvSpPr>
                <p:cNvPr id="75" name="Abgerundetes Rechteck 74"/>
                <p:cNvSpPr/>
                <p:nvPr/>
              </p:nvSpPr>
              <p:spPr>
                <a:xfrm>
                  <a:off x="1753442" y="5570873"/>
                  <a:ext cx="616968" cy="457517"/>
                </a:xfrm>
                <a:prstGeom prst="roundRect">
                  <a:avLst/>
                </a:prstGeom>
                <a:solidFill>
                  <a:srgbClr val="777777"/>
                </a:solidFill>
                <a:ln w="38100">
                  <a:solidFill>
                    <a:srgbClr val="7777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  <p:cxnSp>
              <p:nvCxnSpPr>
                <p:cNvPr id="79" name="Gerade Verbindung mit Pfeil 78"/>
                <p:cNvCxnSpPr>
                  <a:stCxn id="75" idx="1"/>
                </p:cNvCxnSpPr>
                <p:nvPr/>
              </p:nvCxnSpPr>
              <p:spPr>
                <a:xfrm rot="10800000">
                  <a:off x="1078579" y="5799410"/>
                  <a:ext cx="674862" cy="222"/>
                </a:xfrm>
                <a:prstGeom prst="straightConnector1">
                  <a:avLst/>
                </a:prstGeom>
                <a:ln w="28575">
                  <a:solidFill>
                    <a:srgbClr val="777777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Abgerundetes Rechteck 80"/>
                <p:cNvSpPr/>
                <p:nvPr/>
              </p:nvSpPr>
              <p:spPr>
                <a:xfrm>
                  <a:off x="477202" y="5570877"/>
                  <a:ext cx="616967" cy="457516"/>
                </a:xfrm>
                <a:prstGeom prst="roundRect">
                  <a:avLst/>
                </a:prstGeom>
                <a:solidFill>
                  <a:srgbClr val="333333"/>
                </a:solidFill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  <p:cxnSp>
              <p:nvCxnSpPr>
                <p:cNvPr id="83" name="Gerade Verbindung mit Pfeil 82"/>
                <p:cNvCxnSpPr/>
                <p:nvPr/>
              </p:nvCxnSpPr>
              <p:spPr>
                <a:xfrm rot="10800000">
                  <a:off x="-210741" y="5799329"/>
                  <a:ext cx="652449" cy="309"/>
                </a:xfrm>
                <a:prstGeom prst="straightConnector1">
                  <a:avLst/>
                </a:prstGeom>
                <a:ln w="28575">
                  <a:solidFill>
                    <a:srgbClr val="33333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Freihandform 83"/>
                <p:cNvSpPr/>
                <p:nvPr/>
              </p:nvSpPr>
              <p:spPr>
                <a:xfrm>
                  <a:off x="1409700" y="5792864"/>
                  <a:ext cx="1133476" cy="738347"/>
                </a:xfrm>
                <a:custGeom>
                  <a:avLst/>
                  <a:gdLst>
                    <a:gd name="connsiteX0" fmla="*/ 1123950 w 1133475"/>
                    <a:gd name="connsiteY0" fmla="*/ 0 h 485775"/>
                    <a:gd name="connsiteX1" fmla="*/ 1133475 w 1133475"/>
                    <a:gd name="connsiteY1" fmla="*/ 485775 h 485775"/>
                    <a:gd name="connsiteX2" fmla="*/ 0 w 1133475"/>
                    <a:gd name="connsiteY2" fmla="*/ 485775 h 485775"/>
                    <a:gd name="connsiteX3" fmla="*/ 0 w 1133475"/>
                    <a:gd name="connsiteY3" fmla="*/ 114300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3475" h="485775">
                      <a:moveTo>
                        <a:pt x="1123950" y="0"/>
                      </a:moveTo>
                      <a:lnTo>
                        <a:pt x="1133475" y="485775"/>
                      </a:lnTo>
                      <a:lnTo>
                        <a:pt x="0" y="485775"/>
                      </a:lnTo>
                      <a:lnTo>
                        <a:pt x="0" y="114300"/>
                      </a:lnTo>
                    </a:path>
                  </a:pathLst>
                </a:custGeom>
                <a:ln w="28575">
                  <a:solidFill>
                    <a:srgbClr val="777777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  <p:sp>
              <p:nvSpPr>
                <p:cNvPr id="85" name="Freihandform 84"/>
                <p:cNvSpPr/>
                <p:nvPr/>
              </p:nvSpPr>
              <p:spPr>
                <a:xfrm>
                  <a:off x="58991" y="5802392"/>
                  <a:ext cx="2655637" cy="973501"/>
                </a:xfrm>
                <a:custGeom>
                  <a:avLst/>
                  <a:gdLst>
                    <a:gd name="connsiteX0" fmla="*/ 2419350 w 2419350"/>
                    <a:gd name="connsiteY0" fmla="*/ 0 h 638175"/>
                    <a:gd name="connsiteX1" fmla="*/ 2419350 w 2419350"/>
                    <a:gd name="connsiteY1" fmla="*/ 638175 h 638175"/>
                    <a:gd name="connsiteX2" fmla="*/ 0 w 2419350"/>
                    <a:gd name="connsiteY2" fmla="*/ 638175 h 638175"/>
                    <a:gd name="connsiteX3" fmla="*/ 0 w 2419350"/>
                    <a:gd name="connsiteY3" fmla="*/ 142875 h 63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19350" h="638175">
                      <a:moveTo>
                        <a:pt x="2419350" y="0"/>
                      </a:moveTo>
                      <a:lnTo>
                        <a:pt x="2419350" y="638175"/>
                      </a:lnTo>
                      <a:lnTo>
                        <a:pt x="0" y="638175"/>
                      </a:lnTo>
                      <a:lnTo>
                        <a:pt x="0" y="142875"/>
                      </a:lnTo>
                    </a:path>
                  </a:pathLst>
                </a:custGeom>
                <a:ln w="28575">
                  <a:solidFill>
                    <a:srgbClr val="33333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 b="1"/>
                </a:p>
              </p:txBody>
            </p:sp>
            <p:cxnSp>
              <p:nvCxnSpPr>
                <p:cNvPr id="98" name="Gerade Verbindung mit Pfeil 97"/>
                <p:cNvCxnSpPr>
                  <a:endCxn id="75" idx="3"/>
                </p:cNvCxnSpPr>
                <p:nvPr/>
              </p:nvCxnSpPr>
              <p:spPr>
                <a:xfrm rot="10800000" flipV="1">
                  <a:off x="2370414" y="5794832"/>
                  <a:ext cx="968810" cy="4795"/>
                </a:xfrm>
                <a:prstGeom prst="straightConnector1">
                  <a:avLst/>
                </a:prstGeom>
                <a:ln w="28575">
                  <a:solidFill>
                    <a:srgbClr val="777777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uppieren 90"/>
            <p:cNvGrpSpPr/>
            <p:nvPr/>
          </p:nvGrpSpPr>
          <p:grpSpPr>
            <a:xfrm>
              <a:off x="3021511" y="2974615"/>
              <a:ext cx="924862" cy="900000"/>
              <a:chOff x="1976507" y="3185784"/>
              <a:chExt cx="1111736" cy="1081851"/>
            </a:xfrm>
          </p:grpSpPr>
          <p:sp>
            <p:nvSpPr>
              <p:cNvPr id="103" name="Rectangle 41"/>
              <p:cNvSpPr/>
              <p:nvPr/>
            </p:nvSpPr>
            <p:spPr bwMode="auto">
              <a:xfrm>
                <a:off x="1976507" y="3185784"/>
                <a:ext cx="1111736" cy="1081851"/>
              </a:xfrm>
              <a:prstGeom prst="rect">
                <a:avLst/>
              </a:prstGeom>
              <a:solidFill>
                <a:srgbClr val="B2B2B2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Electrical</a:t>
                </a:r>
              </a:p>
            </p:txBody>
          </p:sp>
          <p:grpSp>
            <p:nvGrpSpPr>
              <p:cNvPr id="104" name="Gruppieren 62"/>
              <p:cNvGrpSpPr/>
              <p:nvPr/>
            </p:nvGrpSpPr>
            <p:grpSpPr>
              <a:xfrm>
                <a:off x="2057400" y="3439144"/>
                <a:ext cx="946891" cy="457133"/>
                <a:chOff x="1441643" y="6160477"/>
                <a:chExt cx="1189857" cy="574430"/>
              </a:xfrm>
            </p:grpSpPr>
            <p:sp>
              <p:nvSpPr>
                <p:cNvPr id="105" name="Rechteck 104"/>
                <p:cNvSpPr/>
                <p:nvPr/>
              </p:nvSpPr>
              <p:spPr bwMode="auto">
                <a:xfrm rot="10800000">
                  <a:off x="1441643" y="6425343"/>
                  <a:ext cx="574430" cy="6814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9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de-DE" sz="1100" b="1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6" name="Rechteck 105"/>
                <p:cNvSpPr/>
                <p:nvPr/>
              </p:nvSpPr>
              <p:spPr bwMode="auto">
                <a:xfrm rot="16200000">
                  <a:off x="1399949" y="6413620"/>
                  <a:ext cx="574430" cy="68144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  <a:alpha val="9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de-DE" sz="1100" b="1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" name="Pfeil nach links 106"/>
                <p:cNvSpPr/>
                <p:nvPr/>
              </p:nvSpPr>
              <p:spPr bwMode="auto">
                <a:xfrm>
                  <a:off x="1653092" y="6219930"/>
                  <a:ext cx="978408" cy="484632"/>
                </a:xfrm>
                <a:prstGeom prst="leftArrow">
                  <a:avLst>
                    <a:gd name="adj1" fmla="val 16135"/>
                    <a:gd name="adj2" fmla="val 95960"/>
                  </a:avLst>
                </a:prstGeom>
                <a:solidFill>
                  <a:schemeClr val="tx1">
                    <a:lumMod val="65000"/>
                    <a:lumOff val="35000"/>
                    <a:alpha val="9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de-DE" sz="1100" b="1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37" name="Gruppieren 1036"/>
            <p:cNvGrpSpPr/>
            <p:nvPr/>
          </p:nvGrpSpPr>
          <p:grpSpPr>
            <a:xfrm>
              <a:off x="2047319" y="2975849"/>
              <a:ext cx="924864" cy="899638"/>
              <a:chOff x="2496084" y="2975849"/>
              <a:chExt cx="924864" cy="899638"/>
            </a:xfrm>
          </p:grpSpPr>
          <p:sp>
            <p:nvSpPr>
              <p:cNvPr id="100" name="Rectangle 64"/>
              <p:cNvSpPr/>
              <p:nvPr/>
            </p:nvSpPr>
            <p:spPr bwMode="auto">
              <a:xfrm>
                <a:off x="2496084" y="2975849"/>
                <a:ext cx="924864" cy="899638"/>
              </a:xfrm>
              <a:prstGeom prst="rect">
                <a:avLst/>
              </a:prstGeom>
              <a:solidFill>
                <a:srgbClr val="B2B2B2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Mechanical</a:t>
                </a:r>
              </a:p>
            </p:txBody>
          </p:sp>
          <p:pic>
            <p:nvPicPr>
              <p:cNvPr id="1026" name="Picture 2" descr="57158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742285" y="2994084"/>
                <a:ext cx="467739" cy="6929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8" name="TextBox 67"/>
          <p:cNvSpPr txBox="1"/>
          <p:nvPr/>
        </p:nvSpPr>
        <p:spPr>
          <a:xfrm>
            <a:off x="957580" y="1427615"/>
            <a:ext cx="31082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318290" y="1712152"/>
            <a:ext cx="2348287" cy="452935"/>
            <a:chOff x="1318290" y="1712152"/>
            <a:chExt cx="2348287" cy="452935"/>
          </a:xfrm>
        </p:grpSpPr>
        <p:pic>
          <p:nvPicPr>
            <p:cNvPr id="77" name="Picture 76" descr="doc1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8290" y="1712152"/>
              <a:ext cx="365270" cy="4529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 descr="doc1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1307" y="1712152"/>
              <a:ext cx="365270" cy="4529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8" name="Picture 77" descr="doc1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4754" y="1712152"/>
              <a:ext cx="365270" cy="4529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</a:t>
            </a:r>
            <a:r>
              <a:rPr lang="en-US" dirty="0"/>
              <a:t>Design </a:t>
            </a:r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4"/>
                </a:solidFill>
              </a:rPr>
              <a:t>System and Component Level Design</a:t>
            </a:r>
            <a:endParaRPr lang="en-US" sz="2400" dirty="0">
              <a:solidFill>
                <a:schemeClr val="accent4"/>
              </a:solidFill>
            </a:endParaRPr>
          </a:p>
        </p:txBody>
      </p:sp>
      <p:grpSp>
        <p:nvGrpSpPr>
          <p:cNvPr id="72" name="Gruppieren 71"/>
          <p:cNvGrpSpPr/>
          <p:nvPr/>
        </p:nvGrpSpPr>
        <p:grpSpPr>
          <a:xfrm rot="467567">
            <a:off x="1923080" y="2043503"/>
            <a:ext cx="1140756" cy="812706"/>
            <a:chOff x="2262725" y="1968065"/>
            <a:chExt cx="1447610" cy="1031318"/>
          </a:xfrm>
        </p:grpSpPr>
        <p:sp>
          <p:nvSpPr>
            <p:cNvPr id="73" name="Gebogener Pfeil 72"/>
            <p:cNvSpPr/>
            <p:nvPr/>
          </p:nvSpPr>
          <p:spPr>
            <a:xfrm rot="2700000">
              <a:off x="2679017" y="1968065"/>
              <a:ext cx="1031318" cy="103131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974895"/>
                <a:gd name="adj5" fmla="val 12500"/>
              </a:avLst>
            </a:prstGeom>
            <a:gradFill flip="none" rotWithShape="1">
              <a:gsLst>
                <a:gs pos="82000">
                  <a:srgbClr val="609EC8"/>
                </a:gs>
                <a:gs pos="60000">
                  <a:srgbClr val="9CBACC"/>
                </a:gs>
              </a:gsLst>
              <a:lin ang="0" scaled="0"/>
              <a:tileRect/>
            </a:gra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Gebogener Pfeil 73"/>
            <p:cNvSpPr/>
            <p:nvPr/>
          </p:nvSpPr>
          <p:spPr>
            <a:xfrm rot="13500000">
              <a:off x="2262725" y="1968065"/>
              <a:ext cx="1031318" cy="103131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974895"/>
                <a:gd name="adj5" fmla="val 12500"/>
              </a:avLst>
            </a:prstGeom>
            <a:gradFill flip="none" rotWithShape="1">
              <a:gsLst>
                <a:gs pos="82000">
                  <a:srgbClr val="609EC8"/>
                </a:gs>
                <a:gs pos="60000">
                  <a:srgbClr val="9CBACC"/>
                </a:gs>
              </a:gsLst>
              <a:lin ang="0" scaled="0"/>
              <a:tileRect/>
            </a:gra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6" name="Gruppieren 145"/>
          <p:cNvGrpSpPr/>
          <p:nvPr/>
        </p:nvGrpSpPr>
        <p:grpSpPr>
          <a:xfrm flipH="1">
            <a:off x="100372" y="1538051"/>
            <a:ext cx="1000074" cy="4839889"/>
            <a:chOff x="3928747" y="1468310"/>
            <a:chExt cx="1000074" cy="4839889"/>
          </a:xfrm>
        </p:grpSpPr>
        <p:sp>
          <p:nvSpPr>
            <p:cNvPr id="147" name="Rounded Rectangle 70"/>
            <p:cNvSpPr/>
            <p:nvPr/>
          </p:nvSpPr>
          <p:spPr bwMode="auto">
            <a:xfrm>
              <a:off x="4267022" y="1468310"/>
              <a:ext cx="661506" cy="4839889"/>
            </a:xfrm>
            <a:prstGeom prst="roundRect">
              <a:avLst>
                <a:gd name="adj" fmla="val 12421"/>
              </a:avLst>
            </a:prstGeom>
            <a:solidFill>
              <a:srgbClr val="E0DCDA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342900">
                <a:schemeClr val="tx1">
                  <a:alpha val="37000"/>
                </a:schemeClr>
              </a:inn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TextBox 102"/>
            <p:cNvSpPr txBox="1"/>
            <p:nvPr/>
          </p:nvSpPr>
          <p:spPr>
            <a:xfrm rot="5400000">
              <a:off x="3559151" y="3669072"/>
              <a:ext cx="240078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TEST &amp; VERIFICATION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9" name="Group 42"/>
            <p:cNvGrpSpPr/>
            <p:nvPr/>
          </p:nvGrpSpPr>
          <p:grpSpPr>
            <a:xfrm>
              <a:off x="3928747" y="1720312"/>
              <a:ext cx="676550" cy="1712953"/>
              <a:chOff x="5181600" y="1720312"/>
              <a:chExt cx="676550" cy="1712953"/>
            </a:xfrm>
          </p:grpSpPr>
          <p:sp>
            <p:nvSpPr>
              <p:cNvPr id="157" name="Bent Arrow 43"/>
              <p:cNvSpPr/>
              <p:nvPr/>
            </p:nvSpPr>
            <p:spPr bwMode="auto">
              <a:xfrm flipH="1">
                <a:off x="5181600" y="1720312"/>
                <a:ext cx="676550" cy="1061289"/>
              </a:xfrm>
              <a:prstGeom prst="bentArrow">
                <a:avLst>
                  <a:gd name="adj1" fmla="val 28923"/>
                  <a:gd name="adj2" fmla="val 22812"/>
                  <a:gd name="adj3" fmla="val 36756"/>
                  <a:gd name="adj4" fmla="val 43750"/>
                </a:avLst>
              </a:prstGeom>
              <a:gradFill flip="none" rotWithShape="1">
                <a:gsLst>
                  <a:gs pos="0">
                    <a:srgbClr val="4E93C2"/>
                  </a:gs>
                  <a:gs pos="100000">
                    <a:srgbClr val="84B3CA"/>
                  </a:gs>
                </a:gsLst>
                <a:lin ang="1080000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Freeform 44"/>
              <p:cNvSpPr/>
              <p:nvPr/>
            </p:nvSpPr>
            <p:spPr bwMode="auto">
              <a:xfrm flipH="1" flipV="1">
                <a:off x="5181600" y="2158772"/>
                <a:ext cx="676550" cy="1274493"/>
              </a:xfrm>
              <a:custGeom>
                <a:avLst/>
                <a:gdLst>
                  <a:gd name="connsiteX0" fmla="*/ 0 w 676550"/>
                  <a:gd name="connsiteY0" fmla="*/ 1274493 h 1274493"/>
                  <a:gd name="connsiteX1" fmla="*/ 0 w 676550"/>
                  <a:gd name="connsiteY1" fmla="*/ 352486 h 1274493"/>
                  <a:gd name="connsiteX2" fmla="*/ 86694 w 676550"/>
                  <a:gd name="connsiteY2" fmla="*/ 143189 h 1274493"/>
                  <a:gd name="connsiteX3" fmla="*/ 295991 w 676550"/>
                  <a:gd name="connsiteY3" fmla="*/ 56496 h 1274493"/>
                  <a:gd name="connsiteX4" fmla="*/ 427877 w 676550"/>
                  <a:gd name="connsiteY4" fmla="*/ 56495 h 1274493"/>
                  <a:gd name="connsiteX5" fmla="*/ 427877 w 676550"/>
                  <a:gd name="connsiteY5" fmla="*/ 0 h 1274493"/>
                  <a:gd name="connsiteX6" fmla="*/ 676550 w 676550"/>
                  <a:gd name="connsiteY6" fmla="*/ 154335 h 1274493"/>
                  <a:gd name="connsiteX7" fmla="*/ 427877 w 676550"/>
                  <a:gd name="connsiteY7" fmla="*/ 308669 h 1274493"/>
                  <a:gd name="connsiteX8" fmla="*/ 427877 w 676550"/>
                  <a:gd name="connsiteY8" fmla="*/ 252174 h 1274493"/>
                  <a:gd name="connsiteX9" fmla="*/ 295991 w 676550"/>
                  <a:gd name="connsiteY9" fmla="*/ 252174 h 1274493"/>
                  <a:gd name="connsiteX10" fmla="*/ 195679 w 676550"/>
                  <a:gd name="connsiteY10" fmla="*/ 352486 h 1274493"/>
                  <a:gd name="connsiteX11" fmla="*/ 195679 w 676550"/>
                  <a:gd name="connsiteY11" fmla="*/ 1274493 h 1274493"/>
                  <a:gd name="connsiteX12" fmla="*/ 0 w 676550"/>
                  <a:gd name="connsiteY12" fmla="*/ 1274493 h 1274493"/>
                  <a:gd name="connsiteX0" fmla="*/ 0 w 676550"/>
                  <a:gd name="connsiteY0" fmla="*/ 1274493 h 1274493"/>
                  <a:gd name="connsiteX1" fmla="*/ 0 w 676550"/>
                  <a:gd name="connsiteY1" fmla="*/ 352486 h 1274493"/>
                  <a:gd name="connsiteX2" fmla="*/ 86694 w 676550"/>
                  <a:gd name="connsiteY2" fmla="*/ 143189 h 1274493"/>
                  <a:gd name="connsiteX3" fmla="*/ 295991 w 676550"/>
                  <a:gd name="connsiteY3" fmla="*/ 56496 h 1274493"/>
                  <a:gd name="connsiteX4" fmla="*/ 427877 w 676550"/>
                  <a:gd name="connsiteY4" fmla="*/ 56495 h 1274493"/>
                  <a:gd name="connsiteX5" fmla="*/ 427877 w 676550"/>
                  <a:gd name="connsiteY5" fmla="*/ 0 h 1274493"/>
                  <a:gd name="connsiteX6" fmla="*/ 676550 w 676550"/>
                  <a:gd name="connsiteY6" fmla="*/ 154335 h 1274493"/>
                  <a:gd name="connsiteX7" fmla="*/ 427877 w 676550"/>
                  <a:gd name="connsiteY7" fmla="*/ 308669 h 1274493"/>
                  <a:gd name="connsiteX8" fmla="*/ 427877 w 676550"/>
                  <a:gd name="connsiteY8" fmla="*/ 252174 h 1274493"/>
                  <a:gd name="connsiteX9" fmla="*/ 295991 w 676550"/>
                  <a:gd name="connsiteY9" fmla="*/ 252174 h 1274493"/>
                  <a:gd name="connsiteX10" fmla="*/ 195679 w 676550"/>
                  <a:gd name="connsiteY10" fmla="*/ 352486 h 1274493"/>
                  <a:gd name="connsiteX11" fmla="*/ 195679 w 676550"/>
                  <a:gd name="connsiteY11" fmla="*/ 1274493 h 1274493"/>
                  <a:gd name="connsiteX12" fmla="*/ 105050 w 676550"/>
                  <a:gd name="connsiteY12" fmla="*/ 1274265 h 1274493"/>
                  <a:gd name="connsiteX13" fmla="*/ 0 w 676550"/>
                  <a:gd name="connsiteY13" fmla="*/ 1274493 h 1274493"/>
                  <a:gd name="connsiteX0" fmla="*/ 105050 w 676550"/>
                  <a:gd name="connsiteY0" fmla="*/ 1274265 h 1365705"/>
                  <a:gd name="connsiteX1" fmla="*/ 0 w 676550"/>
                  <a:gd name="connsiteY1" fmla="*/ 1274493 h 1365705"/>
                  <a:gd name="connsiteX2" fmla="*/ 0 w 676550"/>
                  <a:gd name="connsiteY2" fmla="*/ 352486 h 1365705"/>
                  <a:gd name="connsiteX3" fmla="*/ 86694 w 676550"/>
                  <a:gd name="connsiteY3" fmla="*/ 143189 h 1365705"/>
                  <a:gd name="connsiteX4" fmla="*/ 295991 w 676550"/>
                  <a:gd name="connsiteY4" fmla="*/ 56496 h 1365705"/>
                  <a:gd name="connsiteX5" fmla="*/ 427877 w 676550"/>
                  <a:gd name="connsiteY5" fmla="*/ 56495 h 1365705"/>
                  <a:gd name="connsiteX6" fmla="*/ 427877 w 676550"/>
                  <a:gd name="connsiteY6" fmla="*/ 0 h 1365705"/>
                  <a:gd name="connsiteX7" fmla="*/ 676550 w 676550"/>
                  <a:gd name="connsiteY7" fmla="*/ 154335 h 1365705"/>
                  <a:gd name="connsiteX8" fmla="*/ 427877 w 676550"/>
                  <a:gd name="connsiteY8" fmla="*/ 308669 h 1365705"/>
                  <a:gd name="connsiteX9" fmla="*/ 427877 w 676550"/>
                  <a:gd name="connsiteY9" fmla="*/ 252174 h 1365705"/>
                  <a:gd name="connsiteX10" fmla="*/ 295991 w 676550"/>
                  <a:gd name="connsiteY10" fmla="*/ 252174 h 1365705"/>
                  <a:gd name="connsiteX11" fmla="*/ 195679 w 676550"/>
                  <a:gd name="connsiteY11" fmla="*/ 352486 h 1365705"/>
                  <a:gd name="connsiteX12" fmla="*/ 195679 w 676550"/>
                  <a:gd name="connsiteY12" fmla="*/ 1274493 h 1365705"/>
                  <a:gd name="connsiteX13" fmla="*/ 196490 w 676550"/>
                  <a:gd name="connsiteY13" fmla="*/ 1365705 h 1365705"/>
                  <a:gd name="connsiteX0" fmla="*/ 105050 w 676550"/>
                  <a:gd name="connsiteY0" fmla="*/ 1274265 h 1274493"/>
                  <a:gd name="connsiteX1" fmla="*/ 0 w 676550"/>
                  <a:gd name="connsiteY1" fmla="*/ 1274493 h 1274493"/>
                  <a:gd name="connsiteX2" fmla="*/ 0 w 676550"/>
                  <a:gd name="connsiteY2" fmla="*/ 352486 h 1274493"/>
                  <a:gd name="connsiteX3" fmla="*/ 86694 w 676550"/>
                  <a:gd name="connsiteY3" fmla="*/ 143189 h 1274493"/>
                  <a:gd name="connsiteX4" fmla="*/ 295991 w 676550"/>
                  <a:gd name="connsiteY4" fmla="*/ 56496 h 1274493"/>
                  <a:gd name="connsiteX5" fmla="*/ 427877 w 676550"/>
                  <a:gd name="connsiteY5" fmla="*/ 56495 h 1274493"/>
                  <a:gd name="connsiteX6" fmla="*/ 427877 w 676550"/>
                  <a:gd name="connsiteY6" fmla="*/ 0 h 1274493"/>
                  <a:gd name="connsiteX7" fmla="*/ 676550 w 676550"/>
                  <a:gd name="connsiteY7" fmla="*/ 154335 h 1274493"/>
                  <a:gd name="connsiteX8" fmla="*/ 427877 w 676550"/>
                  <a:gd name="connsiteY8" fmla="*/ 308669 h 1274493"/>
                  <a:gd name="connsiteX9" fmla="*/ 427877 w 676550"/>
                  <a:gd name="connsiteY9" fmla="*/ 252174 h 1274493"/>
                  <a:gd name="connsiteX10" fmla="*/ 295991 w 676550"/>
                  <a:gd name="connsiteY10" fmla="*/ 252174 h 1274493"/>
                  <a:gd name="connsiteX11" fmla="*/ 195679 w 676550"/>
                  <a:gd name="connsiteY11" fmla="*/ 352486 h 1274493"/>
                  <a:gd name="connsiteX12" fmla="*/ 195679 w 676550"/>
                  <a:gd name="connsiteY12" fmla="*/ 1274493 h 1274493"/>
                  <a:gd name="connsiteX0" fmla="*/ 0 w 676550"/>
                  <a:gd name="connsiteY0" fmla="*/ 1274493 h 1274493"/>
                  <a:gd name="connsiteX1" fmla="*/ 0 w 676550"/>
                  <a:gd name="connsiteY1" fmla="*/ 352486 h 1274493"/>
                  <a:gd name="connsiteX2" fmla="*/ 86694 w 676550"/>
                  <a:gd name="connsiteY2" fmla="*/ 143189 h 1274493"/>
                  <a:gd name="connsiteX3" fmla="*/ 295991 w 676550"/>
                  <a:gd name="connsiteY3" fmla="*/ 56496 h 1274493"/>
                  <a:gd name="connsiteX4" fmla="*/ 427877 w 676550"/>
                  <a:gd name="connsiteY4" fmla="*/ 56495 h 1274493"/>
                  <a:gd name="connsiteX5" fmla="*/ 427877 w 676550"/>
                  <a:gd name="connsiteY5" fmla="*/ 0 h 1274493"/>
                  <a:gd name="connsiteX6" fmla="*/ 676550 w 676550"/>
                  <a:gd name="connsiteY6" fmla="*/ 154335 h 1274493"/>
                  <a:gd name="connsiteX7" fmla="*/ 427877 w 676550"/>
                  <a:gd name="connsiteY7" fmla="*/ 308669 h 1274493"/>
                  <a:gd name="connsiteX8" fmla="*/ 427877 w 676550"/>
                  <a:gd name="connsiteY8" fmla="*/ 252174 h 1274493"/>
                  <a:gd name="connsiteX9" fmla="*/ 295991 w 676550"/>
                  <a:gd name="connsiteY9" fmla="*/ 252174 h 1274493"/>
                  <a:gd name="connsiteX10" fmla="*/ 195679 w 676550"/>
                  <a:gd name="connsiteY10" fmla="*/ 352486 h 1274493"/>
                  <a:gd name="connsiteX11" fmla="*/ 195679 w 676550"/>
                  <a:gd name="connsiteY11" fmla="*/ 1274493 h 127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550" h="1274493">
                    <a:moveTo>
                      <a:pt x="0" y="1274493"/>
                    </a:moveTo>
                    <a:lnTo>
                      <a:pt x="0" y="352486"/>
                    </a:lnTo>
                    <a:cubicBezTo>
                      <a:pt x="0" y="273984"/>
                      <a:pt x="31185" y="198698"/>
                      <a:pt x="86694" y="143189"/>
                    </a:cubicBezTo>
                    <a:cubicBezTo>
                      <a:pt x="142203" y="87680"/>
                      <a:pt x="217490" y="56495"/>
                      <a:pt x="295991" y="56496"/>
                    </a:cubicBezTo>
                    <a:lnTo>
                      <a:pt x="427877" y="56495"/>
                    </a:lnTo>
                    <a:lnTo>
                      <a:pt x="427877" y="0"/>
                    </a:lnTo>
                    <a:lnTo>
                      <a:pt x="676550" y="154335"/>
                    </a:lnTo>
                    <a:lnTo>
                      <a:pt x="427877" y="308669"/>
                    </a:lnTo>
                    <a:lnTo>
                      <a:pt x="427877" y="252174"/>
                    </a:lnTo>
                    <a:lnTo>
                      <a:pt x="295991" y="252174"/>
                    </a:lnTo>
                    <a:cubicBezTo>
                      <a:pt x="240590" y="252174"/>
                      <a:pt x="195679" y="297085"/>
                      <a:pt x="195679" y="352486"/>
                    </a:cubicBezTo>
                    <a:lnTo>
                      <a:pt x="195679" y="1274493"/>
                    </a:lnTo>
                  </a:path>
                </a:pathLst>
              </a:custGeom>
              <a:gradFill flip="none" rotWithShape="1">
                <a:gsLst>
                  <a:gs pos="0">
                    <a:srgbClr val="4E93C2"/>
                  </a:gs>
                  <a:gs pos="100000">
                    <a:srgbClr val="84B3CA"/>
                  </a:gs>
                </a:gsLst>
                <a:lin ang="1080000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0" name="Group 45"/>
            <p:cNvGrpSpPr/>
            <p:nvPr/>
          </p:nvGrpSpPr>
          <p:grpSpPr>
            <a:xfrm>
              <a:off x="3928747" y="3124200"/>
              <a:ext cx="676550" cy="2057400"/>
              <a:chOff x="3952600" y="3124200"/>
              <a:chExt cx="676550" cy="2057400"/>
            </a:xfrm>
          </p:grpSpPr>
          <p:sp>
            <p:nvSpPr>
              <p:cNvPr id="155" name="Bent Arrow 46"/>
              <p:cNvSpPr/>
              <p:nvPr/>
            </p:nvSpPr>
            <p:spPr bwMode="auto">
              <a:xfrm flipH="1">
                <a:off x="3952600" y="3124200"/>
                <a:ext cx="676550" cy="1274493"/>
              </a:xfrm>
              <a:prstGeom prst="bentArrow">
                <a:avLst>
                  <a:gd name="adj1" fmla="val 28923"/>
                  <a:gd name="adj2" fmla="val 22812"/>
                  <a:gd name="adj3" fmla="val 36756"/>
                  <a:gd name="adj4" fmla="val 43750"/>
                </a:avLst>
              </a:prstGeom>
              <a:gradFill flip="none" rotWithShape="1">
                <a:gsLst>
                  <a:gs pos="0">
                    <a:srgbClr val="4E93C2"/>
                  </a:gs>
                  <a:gs pos="100000">
                    <a:srgbClr val="84B3CA"/>
                  </a:gs>
                </a:gsLst>
                <a:lin ang="1080000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Freeform 47"/>
              <p:cNvSpPr/>
              <p:nvPr/>
            </p:nvSpPr>
            <p:spPr bwMode="auto">
              <a:xfrm flipH="1" flipV="1">
                <a:off x="3952600" y="3907107"/>
                <a:ext cx="676550" cy="1274493"/>
              </a:xfrm>
              <a:custGeom>
                <a:avLst/>
                <a:gdLst>
                  <a:gd name="connsiteX0" fmla="*/ 0 w 676550"/>
                  <a:gd name="connsiteY0" fmla="*/ 1274493 h 1274493"/>
                  <a:gd name="connsiteX1" fmla="*/ 0 w 676550"/>
                  <a:gd name="connsiteY1" fmla="*/ 352486 h 1274493"/>
                  <a:gd name="connsiteX2" fmla="*/ 86694 w 676550"/>
                  <a:gd name="connsiteY2" fmla="*/ 143189 h 1274493"/>
                  <a:gd name="connsiteX3" fmla="*/ 295991 w 676550"/>
                  <a:gd name="connsiteY3" fmla="*/ 56496 h 1274493"/>
                  <a:gd name="connsiteX4" fmla="*/ 427877 w 676550"/>
                  <a:gd name="connsiteY4" fmla="*/ 56495 h 1274493"/>
                  <a:gd name="connsiteX5" fmla="*/ 427877 w 676550"/>
                  <a:gd name="connsiteY5" fmla="*/ 0 h 1274493"/>
                  <a:gd name="connsiteX6" fmla="*/ 676550 w 676550"/>
                  <a:gd name="connsiteY6" fmla="*/ 154335 h 1274493"/>
                  <a:gd name="connsiteX7" fmla="*/ 427877 w 676550"/>
                  <a:gd name="connsiteY7" fmla="*/ 308669 h 1274493"/>
                  <a:gd name="connsiteX8" fmla="*/ 427877 w 676550"/>
                  <a:gd name="connsiteY8" fmla="*/ 252174 h 1274493"/>
                  <a:gd name="connsiteX9" fmla="*/ 295991 w 676550"/>
                  <a:gd name="connsiteY9" fmla="*/ 252174 h 1274493"/>
                  <a:gd name="connsiteX10" fmla="*/ 195679 w 676550"/>
                  <a:gd name="connsiteY10" fmla="*/ 352486 h 1274493"/>
                  <a:gd name="connsiteX11" fmla="*/ 195679 w 676550"/>
                  <a:gd name="connsiteY11" fmla="*/ 1274493 h 1274493"/>
                  <a:gd name="connsiteX12" fmla="*/ 0 w 676550"/>
                  <a:gd name="connsiteY12" fmla="*/ 1274493 h 1274493"/>
                  <a:gd name="connsiteX0" fmla="*/ 0 w 676550"/>
                  <a:gd name="connsiteY0" fmla="*/ 1274493 h 1274493"/>
                  <a:gd name="connsiteX1" fmla="*/ 0 w 676550"/>
                  <a:gd name="connsiteY1" fmla="*/ 352486 h 1274493"/>
                  <a:gd name="connsiteX2" fmla="*/ 86694 w 676550"/>
                  <a:gd name="connsiteY2" fmla="*/ 143189 h 1274493"/>
                  <a:gd name="connsiteX3" fmla="*/ 295991 w 676550"/>
                  <a:gd name="connsiteY3" fmla="*/ 56496 h 1274493"/>
                  <a:gd name="connsiteX4" fmla="*/ 427877 w 676550"/>
                  <a:gd name="connsiteY4" fmla="*/ 56495 h 1274493"/>
                  <a:gd name="connsiteX5" fmla="*/ 427877 w 676550"/>
                  <a:gd name="connsiteY5" fmla="*/ 0 h 1274493"/>
                  <a:gd name="connsiteX6" fmla="*/ 676550 w 676550"/>
                  <a:gd name="connsiteY6" fmla="*/ 154335 h 1274493"/>
                  <a:gd name="connsiteX7" fmla="*/ 427877 w 676550"/>
                  <a:gd name="connsiteY7" fmla="*/ 308669 h 1274493"/>
                  <a:gd name="connsiteX8" fmla="*/ 427877 w 676550"/>
                  <a:gd name="connsiteY8" fmla="*/ 252174 h 1274493"/>
                  <a:gd name="connsiteX9" fmla="*/ 295991 w 676550"/>
                  <a:gd name="connsiteY9" fmla="*/ 252174 h 1274493"/>
                  <a:gd name="connsiteX10" fmla="*/ 195679 w 676550"/>
                  <a:gd name="connsiteY10" fmla="*/ 352486 h 1274493"/>
                  <a:gd name="connsiteX11" fmla="*/ 195679 w 676550"/>
                  <a:gd name="connsiteY11" fmla="*/ 1274493 h 1274493"/>
                  <a:gd name="connsiteX12" fmla="*/ 105050 w 676550"/>
                  <a:gd name="connsiteY12" fmla="*/ 1274265 h 1274493"/>
                  <a:gd name="connsiteX13" fmla="*/ 0 w 676550"/>
                  <a:gd name="connsiteY13" fmla="*/ 1274493 h 1274493"/>
                  <a:gd name="connsiteX0" fmla="*/ 105050 w 676550"/>
                  <a:gd name="connsiteY0" fmla="*/ 1274265 h 1365705"/>
                  <a:gd name="connsiteX1" fmla="*/ 0 w 676550"/>
                  <a:gd name="connsiteY1" fmla="*/ 1274493 h 1365705"/>
                  <a:gd name="connsiteX2" fmla="*/ 0 w 676550"/>
                  <a:gd name="connsiteY2" fmla="*/ 352486 h 1365705"/>
                  <a:gd name="connsiteX3" fmla="*/ 86694 w 676550"/>
                  <a:gd name="connsiteY3" fmla="*/ 143189 h 1365705"/>
                  <a:gd name="connsiteX4" fmla="*/ 295991 w 676550"/>
                  <a:gd name="connsiteY4" fmla="*/ 56496 h 1365705"/>
                  <a:gd name="connsiteX5" fmla="*/ 427877 w 676550"/>
                  <a:gd name="connsiteY5" fmla="*/ 56495 h 1365705"/>
                  <a:gd name="connsiteX6" fmla="*/ 427877 w 676550"/>
                  <a:gd name="connsiteY6" fmla="*/ 0 h 1365705"/>
                  <a:gd name="connsiteX7" fmla="*/ 676550 w 676550"/>
                  <a:gd name="connsiteY7" fmla="*/ 154335 h 1365705"/>
                  <a:gd name="connsiteX8" fmla="*/ 427877 w 676550"/>
                  <a:gd name="connsiteY8" fmla="*/ 308669 h 1365705"/>
                  <a:gd name="connsiteX9" fmla="*/ 427877 w 676550"/>
                  <a:gd name="connsiteY9" fmla="*/ 252174 h 1365705"/>
                  <a:gd name="connsiteX10" fmla="*/ 295991 w 676550"/>
                  <a:gd name="connsiteY10" fmla="*/ 252174 h 1365705"/>
                  <a:gd name="connsiteX11" fmla="*/ 195679 w 676550"/>
                  <a:gd name="connsiteY11" fmla="*/ 352486 h 1365705"/>
                  <a:gd name="connsiteX12" fmla="*/ 195679 w 676550"/>
                  <a:gd name="connsiteY12" fmla="*/ 1274493 h 1365705"/>
                  <a:gd name="connsiteX13" fmla="*/ 196490 w 676550"/>
                  <a:gd name="connsiteY13" fmla="*/ 1365705 h 1365705"/>
                  <a:gd name="connsiteX0" fmla="*/ 105050 w 676550"/>
                  <a:gd name="connsiteY0" fmla="*/ 1274265 h 1274493"/>
                  <a:gd name="connsiteX1" fmla="*/ 0 w 676550"/>
                  <a:gd name="connsiteY1" fmla="*/ 1274493 h 1274493"/>
                  <a:gd name="connsiteX2" fmla="*/ 0 w 676550"/>
                  <a:gd name="connsiteY2" fmla="*/ 352486 h 1274493"/>
                  <a:gd name="connsiteX3" fmla="*/ 86694 w 676550"/>
                  <a:gd name="connsiteY3" fmla="*/ 143189 h 1274493"/>
                  <a:gd name="connsiteX4" fmla="*/ 295991 w 676550"/>
                  <a:gd name="connsiteY4" fmla="*/ 56496 h 1274493"/>
                  <a:gd name="connsiteX5" fmla="*/ 427877 w 676550"/>
                  <a:gd name="connsiteY5" fmla="*/ 56495 h 1274493"/>
                  <a:gd name="connsiteX6" fmla="*/ 427877 w 676550"/>
                  <a:gd name="connsiteY6" fmla="*/ 0 h 1274493"/>
                  <a:gd name="connsiteX7" fmla="*/ 676550 w 676550"/>
                  <a:gd name="connsiteY7" fmla="*/ 154335 h 1274493"/>
                  <a:gd name="connsiteX8" fmla="*/ 427877 w 676550"/>
                  <a:gd name="connsiteY8" fmla="*/ 308669 h 1274493"/>
                  <a:gd name="connsiteX9" fmla="*/ 427877 w 676550"/>
                  <a:gd name="connsiteY9" fmla="*/ 252174 h 1274493"/>
                  <a:gd name="connsiteX10" fmla="*/ 295991 w 676550"/>
                  <a:gd name="connsiteY10" fmla="*/ 252174 h 1274493"/>
                  <a:gd name="connsiteX11" fmla="*/ 195679 w 676550"/>
                  <a:gd name="connsiteY11" fmla="*/ 352486 h 1274493"/>
                  <a:gd name="connsiteX12" fmla="*/ 195679 w 676550"/>
                  <a:gd name="connsiteY12" fmla="*/ 1274493 h 1274493"/>
                  <a:gd name="connsiteX0" fmla="*/ 0 w 676550"/>
                  <a:gd name="connsiteY0" fmla="*/ 1274493 h 1274493"/>
                  <a:gd name="connsiteX1" fmla="*/ 0 w 676550"/>
                  <a:gd name="connsiteY1" fmla="*/ 352486 h 1274493"/>
                  <a:gd name="connsiteX2" fmla="*/ 86694 w 676550"/>
                  <a:gd name="connsiteY2" fmla="*/ 143189 h 1274493"/>
                  <a:gd name="connsiteX3" fmla="*/ 295991 w 676550"/>
                  <a:gd name="connsiteY3" fmla="*/ 56496 h 1274493"/>
                  <a:gd name="connsiteX4" fmla="*/ 427877 w 676550"/>
                  <a:gd name="connsiteY4" fmla="*/ 56495 h 1274493"/>
                  <a:gd name="connsiteX5" fmla="*/ 427877 w 676550"/>
                  <a:gd name="connsiteY5" fmla="*/ 0 h 1274493"/>
                  <a:gd name="connsiteX6" fmla="*/ 676550 w 676550"/>
                  <a:gd name="connsiteY6" fmla="*/ 154335 h 1274493"/>
                  <a:gd name="connsiteX7" fmla="*/ 427877 w 676550"/>
                  <a:gd name="connsiteY7" fmla="*/ 308669 h 1274493"/>
                  <a:gd name="connsiteX8" fmla="*/ 427877 w 676550"/>
                  <a:gd name="connsiteY8" fmla="*/ 252174 h 1274493"/>
                  <a:gd name="connsiteX9" fmla="*/ 295991 w 676550"/>
                  <a:gd name="connsiteY9" fmla="*/ 252174 h 1274493"/>
                  <a:gd name="connsiteX10" fmla="*/ 195679 w 676550"/>
                  <a:gd name="connsiteY10" fmla="*/ 352486 h 1274493"/>
                  <a:gd name="connsiteX11" fmla="*/ 195679 w 676550"/>
                  <a:gd name="connsiteY11" fmla="*/ 1274493 h 127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550" h="1274493">
                    <a:moveTo>
                      <a:pt x="0" y="1274493"/>
                    </a:moveTo>
                    <a:lnTo>
                      <a:pt x="0" y="352486"/>
                    </a:lnTo>
                    <a:cubicBezTo>
                      <a:pt x="0" y="273984"/>
                      <a:pt x="31185" y="198698"/>
                      <a:pt x="86694" y="143189"/>
                    </a:cubicBezTo>
                    <a:cubicBezTo>
                      <a:pt x="142203" y="87680"/>
                      <a:pt x="217490" y="56495"/>
                      <a:pt x="295991" y="56496"/>
                    </a:cubicBezTo>
                    <a:lnTo>
                      <a:pt x="427877" y="56495"/>
                    </a:lnTo>
                    <a:lnTo>
                      <a:pt x="427877" y="0"/>
                    </a:lnTo>
                    <a:lnTo>
                      <a:pt x="676550" y="154335"/>
                    </a:lnTo>
                    <a:lnTo>
                      <a:pt x="427877" y="308669"/>
                    </a:lnTo>
                    <a:lnTo>
                      <a:pt x="427877" y="252174"/>
                    </a:lnTo>
                    <a:lnTo>
                      <a:pt x="295991" y="252174"/>
                    </a:lnTo>
                    <a:cubicBezTo>
                      <a:pt x="240590" y="252174"/>
                      <a:pt x="195679" y="297085"/>
                      <a:pt x="195679" y="352486"/>
                    </a:cubicBezTo>
                    <a:lnTo>
                      <a:pt x="195679" y="1274493"/>
                    </a:lnTo>
                  </a:path>
                </a:pathLst>
              </a:custGeom>
              <a:gradFill flip="none" rotWithShape="1">
                <a:gsLst>
                  <a:gs pos="0">
                    <a:srgbClr val="4E93C2"/>
                  </a:gs>
                  <a:gs pos="100000">
                    <a:srgbClr val="84B3CA"/>
                  </a:gs>
                </a:gsLst>
                <a:lin ang="1080000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1" name="Group 48"/>
            <p:cNvGrpSpPr/>
            <p:nvPr/>
          </p:nvGrpSpPr>
          <p:grpSpPr>
            <a:xfrm>
              <a:off x="3928747" y="4871277"/>
              <a:ext cx="676550" cy="1436921"/>
              <a:chOff x="3952600" y="4871277"/>
              <a:chExt cx="676550" cy="1436921"/>
            </a:xfrm>
          </p:grpSpPr>
          <p:sp>
            <p:nvSpPr>
              <p:cNvPr id="152" name="Bent Arrow 49"/>
              <p:cNvSpPr/>
              <p:nvPr/>
            </p:nvSpPr>
            <p:spPr bwMode="auto">
              <a:xfrm flipH="1">
                <a:off x="3952600" y="4871277"/>
                <a:ext cx="676550" cy="996123"/>
              </a:xfrm>
              <a:prstGeom prst="bentArrow">
                <a:avLst>
                  <a:gd name="adj1" fmla="val 28923"/>
                  <a:gd name="adj2" fmla="val 22812"/>
                  <a:gd name="adj3" fmla="val 36756"/>
                  <a:gd name="adj4" fmla="val 43750"/>
                </a:avLst>
              </a:prstGeom>
              <a:gradFill flip="none" rotWithShape="1">
                <a:gsLst>
                  <a:gs pos="0">
                    <a:srgbClr val="4E93C2"/>
                  </a:gs>
                  <a:gs pos="100000">
                    <a:srgbClr val="84B3CA"/>
                  </a:gs>
                </a:gsLst>
                <a:lin ang="1080000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Freeform 62"/>
              <p:cNvSpPr/>
              <p:nvPr/>
            </p:nvSpPr>
            <p:spPr bwMode="auto">
              <a:xfrm flipH="1" flipV="1">
                <a:off x="3952600" y="5410199"/>
                <a:ext cx="676550" cy="897999"/>
              </a:xfrm>
              <a:custGeom>
                <a:avLst/>
                <a:gdLst>
                  <a:gd name="connsiteX0" fmla="*/ 0 w 676550"/>
                  <a:gd name="connsiteY0" fmla="*/ 996123 h 996123"/>
                  <a:gd name="connsiteX1" fmla="*/ 0 w 676550"/>
                  <a:gd name="connsiteY1" fmla="*/ 352486 h 996123"/>
                  <a:gd name="connsiteX2" fmla="*/ 86694 w 676550"/>
                  <a:gd name="connsiteY2" fmla="*/ 143189 h 996123"/>
                  <a:gd name="connsiteX3" fmla="*/ 295991 w 676550"/>
                  <a:gd name="connsiteY3" fmla="*/ 56496 h 996123"/>
                  <a:gd name="connsiteX4" fmla="*/ 427877 w 676550"/>
                  <a:gd name="connsiteY4" fmla="*/ 56495 h 996123"/>
                  <a:gd name="connsiteX5" fmla="*/ 427877 w 676550"/>
                  <a:gd name="connsiteY5" fmla="*/ 0 h 996123"/>
                  <a:gd name="connsiteX6" fmla="*/ 676550 w 676550"/>
                  <a:gd name="connsiteY6" fmla="*/ 154335 h 996123"/>
                  <a:gd name="connsiteX7" fmla="*/ 427877 w 676550"/>
                  <a:gd name="connsiteY7" fmla="*/ 308669 h 996123"/>
                  <a:gd name="connsiteX8" fmla="*/ 427877 w 676550"/>
                  <a:gd name="connsiteY8" fmla="*/ 252174 h 996123"/>
                  <a:gd name="connsiteX9" fmla="*/ 295991 w 676550"/>
                  <a:gd name="connsiteY9" fmla="*/ 252174 h 996123"/>
                  <a:gd name="connsiteX10" fmla="*/ 195679 w 676550"/>
                  <a:gd name="connsiteY10" fmla="*/ 352486 h 996123"/>
                  <a:gd name="connsiteX11" fmla="*/ 195679 w 676550"/>
                  <a:gd name="connsiteY11" fmla="*/ 996123 h 996123"/>
                  <a:gd name="connsiteX12" fmla="*/ 0 w 676550"/>
                  <a:gd name="connsiteY12" fmla="*/ 996123 h 996123"/>
                  <a:gd name="connsiteX0" fmla="*/ 0 w 676550"/>
                  <a:gd name="connsiteY0" fmla="*/ 996123 h 997929"/>
                  <a:gd name="connsiteX1" fmla="*/ 0 w 676550"/>
                  <a:gd name="connsiteY1" fmla="*/ 352486 h 997929"/>
                  <a:gd name="connsiteX2" fmla="*/ 86694 w 676550"/>
                  <a:gd name="connsiteY2" fmla="*/ 143189 h 997929"/>
                  <a:gd name="connsiteX3" fmla="*/ 295991 w 676550"/>
                  <a:gd name="connsiteY3" fmla="*/ 56496 h 997929"/>
                  <a:gd name="connsiteX4" fmla="*/ 427877 w 676550"/>
                  <a:gd name="connsiteY4" fmla="*/ 56495 h 997929"/>
                  <a:gd name="connsiteX5" fmla="*/ 427877 w 676550"/>
                  <a:gd name="connsiteY5" fmla="*/ 0 h 997929"/>
                  <a:gd name="connsiteX6" fmla="*/ 676550 w 676550"/>
                  <a:gd name="connsiteY6" fmla="*/ 154335 h 997929"/>
                  <a:gd name="connsiteX7" fmla="*/ 427877 w 676550"/>
                  <a:gd name="connsiteY7" fmla="*/ 308669 h 997929"/>
                  <a:gd name="connsiteX8" fmla="*/ 427877 w 676550"/>
                  <a:gd name="connsiteY8" fmla="*/ 252174 h 997929"/>
                  <a:gd name="connsiteX9" fmla="*/ 295991 w 676550"/>
                  <a:gd name="connsiteY9" fmla="*/ 252174 h 997929"/>
                  <a:gd name="connsiteX10" fmla="*/ 195679 w 676550"/>
                  <a:gd name="connsiteY10" fmla="*/ 352486 h 997929"/>
                  <a:gd name="connsiteX11" fmla="*/ 195679 w 676550"/>
                  <a:gd name="connsiteY11" fmla="*/ 996123 h 997929"/>
                  <a:gd name="connsiteX12" fmla="*/ 100486 w 676550"/>
                  <a:gd name="connsiteY12" fmla="*/ 997929 h 997929"/>
                  <a:gd name="connsiteX13" fmla="*/ 0 w 676550"/>
                  <a:gd name="connsiteY13" fmla="*/ 996123 h 997929"/>
                  <a:gd name="connsiteX0" fmla="*/ 100486 w 676550"/>
                  <a:gd name="connsiteY0" fmla="*/ 997929 h 1089369"/>
                  <a:gd name="connsiteX1" fmla="*/ 0 w 676550"/>
                  <a:gd name="connsiteY1" fmla="*/ 996123 h 1089369"/>
                  <a:gd name="connsiteX2" fmla="*/ 0 w 676550"/>
                  <a:gd name="connsiteY2" fmla="*/ 352486 h 1089369"/>
                  <a:gd name="connsiteX3" fmla="*/ 86694 w 676550"/>
                  <a:gd name="connsiteY3" fmla="*/ 143189 h 1089369"/>
                  <a:gd name="connsiteX4" fmla="*/ 295991 w 676550"/>
                  <a:gd name="connsiteY4" fmla="*/ 56496 h 1089369"/>
                  <a:gd name="connsiteX5" fmla="*/ 427877 w 676550"/>
                  <a:gd name="connsiteY5" fmla="*/ 56495 h 1089369"/>
                  <a:gd name="connsiteX6" fmla="*/ 427877 w 676550"/>
                  <a:gd name="connsiteY6" fmla="*/ 0 h 1089369"/>
                  <a:gd name="connsiteX7" fmla="*/ 676550 w 676550"/>
                  <a:gd name="connsiteY7" fmla="*/ 154335 h 1089369"/>
                  <a:gd name="connsiteX8" fmla="*/ 427877 w 676550"/>
                  <a:gd name="connsiteY8" fmla="*/ 308669 h 1089369"/>
                  <a:gd name="connsiteX9" fmla="*/ 427877 w 676550"/>
                  <a:gd name="connsiteY9" fmla="*/ 252174 h 1089369"/>
                  <a:gd name="connsiteX10" fmla="*/ 295991 w 676550"/>
                  <a:gd name="connsiteY10" fmla="*/ 252174 h 1089369"/>
                  <a:gd name="connsiteX11" fmla="*/ 195679 w 676550"/>
                  <a:gd name="connsiteY11" fmla="*/ 352486 h 1089369"/>
                  <a:gd name="connsiteX12" fmla="*/ 195679 w 676550"/>
                  <a:gd name="connsiteY12" fmla="*/ 996123 h 1089369"/>
                  <a:gd name="connsiteX13" fmla="*/ 191926 w 676550"/>
                  <a:gd name="connsiteY13" fmla="*/ 1089369 h 1089369"/>
                  <a:gd name="connsiteX0" fmla="*/ 100486 w 676550"/>
                  <a:gd name="connsiteY0" fmla="*/ 997929 h 997929"/>
                  <a:gd name="connsiteX1" fmla="*/ 0 w 676550"/>
                  <a:gd name="connsiteY1" fmla="*/ 996123 h 997929"/>
                  <a:gd name="connsiteX2" fmla="*/ 0 w 676550"/>
                  <a:gd name="connsiteY2" fmla="*/ 352486 h 997929"/>
                  <a:gd name="connsiteX3" fmla="*/ 86694 w 676550"/>
                  <a:gd name="connsiteY3" fmla="*/ 143189 h 997929"/>
                  <a:gd name="connsiteX4" fmla="*/ 295991 w 676550"/>
                  <a:gd name="connsiteY4" fmla="*/ 56496 h 997929"/>
                  <a:gd name="connsiteX5" fmla="*/ 427877 w 676550"/>
                  <a:gd name="connsiteY5" fmla="*/ 56495 h 997929"/>
                  <a:gd name="connsiteX6" fmla="*/ 427877 w 676550"/>
                  <a:gd name="connsiteY6" fmla="*/ 0 h 997929"/>
                  <a:gd name="connsiteX7" fmla="*/ 676550 w 676550"/>
                  <a:gd name="connsiteY7" fmla="*/ 154335 h 997929"/>
                  <a:gd name="connsiteX8" fmla="*/ 427877 w 676550"/>
                  <a:gd name="connsiteY8" fmla="*/ 308669 h 997929"/>
                  <a:gd name="connsiteX9" fmla="*/ 427877 w 676550"/>
                  <a:gd name="connsiteY9" fmla="*/ 252174 h 997929"/>
                  <a:gd name="connsiteX10" fmla="*/ 295991 w 676550"/>
                  <a:gd name="connsiteY10" fmla="*/ 252174 h 997929"/>
                  <a:gd name="connsiteX11" fmla="*/ 195679 w 676550"/>
                  <a:gd name="connsiteY11" fmla="*/ 352486 h 997929"/>
                  <a:gd name="connsiteX12" fmla="*/ 195679 w 676550"/>
                  <a:gd name="connsiteY12" fmla="*/ 996123 h 997929"/>
                  <a:gd name="connsiteX0" fmla="*/ 0 w 676550"/>
                  <a:gd name="connsiteY0" fmla="*/ 996123 h 996123"/>
                  <a:gd name="connsiteX1" fmla="*/ 0 w 676550"/>
                  <a:gd name="connsiteY1" fmla="*/ 352486 h 996123"/>
                  <a:gd name="connsiteX2" fmla="*/ 86694 w 676550"/>
                  <a:gd name="connsiteY2" fmla="*/ 143189 h 996123"/>
                  <a:gd name="connsiteX3" fmla="*/ 295991 w 676550"/>
                  <a:gd name="connsiteY3" fmla="*/ 56496 h 996123"/>
                  <a:gd name="connsiteX4" fmla="*/ 427877 w 676550"/>
                  <a:gd name="connsiteY4" fmla="*/ 56495 h 996123"/>
                  <a:gd name="connsiteX5" fmla="*/ 427877 w 676550"/>
                  <a:gd name="connsiteY5" fmla="*/ 0 h 996123"/>
                  <a:gd name="connsiteX6" fmla="*/ 676550 w 676550"/>
                  <a:gd name="connsiteY6" fmla="*/ 154335 h 996123"/>
                  <a:gd name="connsiteX7" fmla="*/ 427877 w 676550"/>
                  <a:gd name="connsiteY7" fmla="*/ 308669 h 996123"/>
                  <a:gd name="connsiteX8" fmla="*/ 427877 w 676550"/>
                  <a:gd name="connsiteY8" fmla="*/ 252174 h 996123"/>
                  <a:gd name="connsiteX9" fmla="*/ 295991 w 676550"/>
                  <a:gd name="connsiteY9" fmla="*/ 252174 h 996123"/>
                  <a:gd name="connsiteX10" fmla="*/ 195679 w 676550"/>
                  <a:gd name="connsiteY10" fmla="*/ 352486 h 996123"/>
                  <a:gd name="connsiteX11" fmla="*/ 195679 w 676550"/>
                  <a:gd name="connsiteY11" fmla="*/ 996123 h 99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550" h="996123">
                    <a:moveTo>
                      <a:pt x="0" y="996123"/>
                    </a:moveTo>
                    <a:lnTo>
                      <a:pt x="0" y="352486"/>
                    </a:lnTo>
                    <a:cubicBezTo>
                      <a:pt x="0" y="273984"/>
                      <a:pt x="31185" y="198698"/>
                      <a:pt x="86694" y="143189"/>
                    </a:cubicBezTo>
                    <a:cubicBezTo>
                      <a:pt x="142203" y="87680"/>
                      <a:pt x="217490" y="56495"/>
                      <a:pt x="295991" y="56496"/>
                    </a:cubicBezTo>
                    <a:lnTo>
                      <a:pt x="427877" y="56495"/>
                    </a:lnTo>
                    <a:lnTo>
                      <a:pt x="427877" y="0"/>
                    </a:lnTo>
                    <a:lnTo>
                      <a:pt x="676550" y="154335"/>
                    </a:lnTo>
                    <a:lnTo>
                      <a:pt x="427877" y="308669"/>
                    </a:lnTo>
                    <a:lnTo>
                      <a:pt x="427877" y="252174"/>
                    </a:lnTo>
                    <a:lnTo>
                      <a:pt x="295991" y="252174"/>
                    </a:lnTo>
                    <a:cubicBezTo>
                      <a:pt x="240590" y="252174"/>
                      <a:pt x="195679" y="297085"/>
                      <a:pt x="195679" y="352486"/>
                    </a:cubicBezTo>
                    <a:lnTo>
                      <a:pt x="195679" y="996123"/>
                    </a:lnTo>
                  </a:path>
                </a:pathLst>
              </a:custGeom>
              <a:gradFill flip="none" rotWithShape="1">
                <a:gsLst>
                  <a:gs pos="0">
                    <a:srgbClr val="4E93C2"/>
                  </a:gs>
                  <a:gs pos="100000">
                    <a:srgbClr val="84B3CA"/>
                  </a:gs>
                </a:gsLst>
                <a:lin ang="1080000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71" name="Gruppieren 170"/>
          <p:cNvGrpSpPr/>
          <p:nvPr/>
        </p:nvGrpSpPr>
        <p:grpSpPr>
          <a:xfrm rot="467567">
            <a:off x="1919761" y="2043503"/>
            <a:ext cx="1140756" cy="812706"/>
            <a:chOff x="2262725" y="1968065"/>
            <a:chExt cx="1447610" cy="1031318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172" name="Gebogener Pfeil 171"/>
            <p:cNvSpPr/>
            <p:nvPr/>
          </p:nvSpPr>
          <p:spPr>
            <a:xfrm rot="2700000">
              <a:off x="2679017" y="1968065"/>
              <a:ext cx="1031318" cy="103131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974895"/>
                <a:gd name="adj5" fmla="val 12500"/>
              </a:avLst>
            </a:prstGeom>
            <a:gradFill flip="none" rotWithShape="1">
              <a:gsLst>
                <a:gs pos="82000">
                  <a:srgbClr val="609EC8"/>
                </a:gs>
                <a:gs pos="60000">
                  <a:srgbClr val="9CBACC"/>
                </a:gs>
              </a:gsLst>
              <a:lin ang="0" scaled="0"/>
              <a:tileRect/>
            </a:gra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Gebogener Pfeil 172"/>
            <p:cNvSpPr/>
            <p:nvPr/>
          </p:nvSpPr>
          <p:spPr>
            <a:xfrm rot="13500000">
              <a:off x="2262725" y="1968065"/>
              <a:ext cx="1031318" cy="103131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4974895"/>
                <a:gd name="adj5" fmla="val 12500"/>
              </a:avLst>
            </a:prstGeom>
            <a:gradFill flip="none" rotWithShape="1">
              <a:gsLst>
                <a:gs pos="82000">
                  <a:srgbClr val="609EC8"/>
                </a:gs>
                <a:gs pos="60000">
                  <a:srgbClr val="9CBACC"/>
                </a:gs>
              </a:gsLst>
              <a:lin ang="0" scaled="0"/>
              <a:tileRect/>
            </a:gra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7" name="Pfeil nach rechts 166"/>
          <p:cNvSpPr/>
          <p:nvPr/>
        </p:nvSpPr>
        <p:spPr>
          <a:xfrm rot="10800000">
            <a:off x="3993078" y="3674196"/>
            <a:ext cx="600674" cy="302652"/>
          </a:xfrm>
          <a:prstGeom prst="rightArrow">
            <a:avLst>
              <a:gd name="adj1" fmla="val 57193"/>
              <a:gd name="adj2" fmla="val 78325"/>
            </a:avLst>
          </a:prstGeom>
          <a:gradFill flip="none" rotWithShape="1">
            <a:gsLst>
              <a:gs pos="82000">
                <a:srgbClr val="609EC8"/>
              </a:gs>
              <a:gs pos="60000">
                <a:srgbClr val="9CBACC"/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" name="Gruppieren 173"/>
          <p:cNvGrpSpPr/>
          <p:nvPr/>
        </p:nvGrpSpPr>
        <p:grpSpPr>
          <a:xfrm>
            <a:off x="2972183" y="1615760"/>
            <a:ext cx="5851244" cy="849798"/>
            <a:chOff x="2984908" y="1615760"/>
            <a:chExt cx="5851244" cy="849798"/>
          </a:xfrm>
        </p:grpSpPr>
        <p:sp>
          <p:nvSpPr>
            <p:cNvPr id="175" name="AutoShape 32"/>
            <p:cNvSpPr>
              <a:spLocks noChangeArrowheads="1"/>
            </p:cNvSpPr>
            <p:nvPr/>
          </p:nvSpPr>
          <p:spPr bwMode="auto">
            <a:xfrm>
              <a:off x="5791200" y="1615760"/>
              <a:ext cx="3044952" cy="849798"/>
            </a:xfrm>
            <a:prstGeom prst="roundRect">
              <a:avLst>
                <a:gd name="adj" fmla="val 10162"/>
              </a:avLst>
            </a:prstGeom>
            <a:solidFill>
              <a:schemeClr val="accent4"/>
            </a:solidFill>
            <a:ln w="12700" algn="ctr">
              <a:noFill/>
              <a:miter lim="800000"/>
              <a:headEnd/>
              <a:tailEnd/>
            </a:ln>
          </p:spPr>
          <p:txBody>
            <a:bodyPr lIns="36000" tIns="9144" rIns="36000" bIns="9144" anchor="ctr"/>
            <a:lstStyle/>
            <a:p>
              <a:pPr marL="720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System-level simulation </a:t>
              </a:r>
              <a:b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refines requirements</a:t>
              </a:r>
              <a:b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for component design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" name="Straight Connector 59"/>
            <p:cNvCxnSpPr>
              <a:endCxn id="175" idx="1"/>
            </p:cNvCxnSpPr>
            <p:nvPr/>
          </p:nvCxnSpPr>
          <p:spPr>
            <a:xfrm flipV="1">
              <a:off x="2984908" y="2040659"/>
              <a:ext cx="2806292" cy="3869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25" name="Gruppieren 24"/>
          <p:cNvGrpSpPr/>
          <p:nvPr/>
        </p:nvGrpSpPr>
        <p:grpSpPr>
          <a:xfrm>
            <a:off x="4339266" y="3825522"/>
            <a:ext cx="4503818" cy="2343835"/>
            <a:chOff x="4339266" y="3886998"/>
            <a:chExt cx="4503818" cy="2343835"/>
          </a:xfrm>
        </p:grpSpPr>
        <p:sp>
          <p:nvSpPr>
            <p:cNvPr id="179" name="AutoShape 32"/>
            <p:cNvSpPr>
              <a:spLocks noChangeArrowheads="1"/>
            </p:cNvSpPr>
            <p:nvPr/>
          </p:nvSpPr>
          <p:spPr bwMode="auto">
            <a:xfrm>
              <a:off x="5798132" y="5381035"/>
              <a:ext cx="3044952" cy="849798"/>
            </a:xfrm>
            <a:prstGeom prst="roundRect">
              <a:avLst>
                <a:gd name="adj" fmla="val 10162"/>
              </a:avLst>
            </a:prstGeom>
            <a:solidFill>
              <a:schemeClr val="accent4"/>
            </a:solidFill>
            <a:ln w="12700" algn="ctr">
              <a:noFill/>
              <a:miter lim="800000"/>
              <a:headEnd/>
              <a:tailEnd/>
            </a:ln>
          </p:spPr>
          <p:txBody>
            <a:bodyPr lIns="36000" tIns="9144" rIns="36000" bIns="9144" anchor="ctr"/>
            <a:lstStyle/>
            <a:p>
              <a:pPr algn="ctr">
                <a:buNone/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 from detailed simulation refine system-level simulation</a:t>
              </a:r>
              <a:b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for use in rest of design process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0" name="Straight Connector 59"/>
            <p:cNvCxnSpPr>
              <a:endCxn id="179" idx="1"/>
            </p:cNvCxnSpPr>
            <p:nvPr/>
          </p:nvCxnSpPr>
          <p:spPr>
            <a:xfrm>
              <a:off x="4339266" y="3886998"/>
              <a:ext cx="1458866" cy="1918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36" name="Gruppieren 35"/>
          <p:cNvGrpSpPr/>
          <p:nvPr/>
        </p:nvGrpSpPr>
        <p:grpSpPr>
          <a:xfrm>
            <a:off x="4006544" y="3357082"/>
            <a:ext cx="654335" cy="166041"/>
            <a:chOff x="4006544" y="3357082"/>
            <a:chExt cx="654335" cy="166041"/>
          </a:xfrm>
        </p:grpSpPr>
        <p:grpSp>
          <p:nvGrpSpPr>
            <p:cNvPr id="17" name="Gruppieren 16"/>
            <p:cNvGrpSpPr/>
            <p:nvPr/>
          </p:nvGrpSpPr>
          <p:grpSpPr>
            <a:xfrm>
              <a:off x="4048879" y="3357082"/>
              <a:ext cx="612000" cy="24056"/>
              <a:chOff x="4048879" y="3333026"/>
              <a:chExt cx="612000" cy="24056"/>
            </a:xfrm>
          </p:grpSpPr>
          <p:cxnSp>
            <p:nvCxnSpPr>
              <p:cNvPr id="12" name="Gerade Verbindung 11"/>
              <p:cNvCxnSpPr/>
              <p:nvPr/>
            </p:nvCxnSpPr>
            <p:spPr>
              <a:xfrm>
                <a:off x="4048879" y="3357082"/>
                <a:ext cx="612000" cy="0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/>
              <p:cNvCxnSpPr>
                <a:stCxn id="64" idx="3"/>
                <a:endCxn id="101" idx="1"/>
              </p:cNvCxnSpPr>
              <p:nvPr/>
            </p:nvCxnSpPr>
            <p:spPr>
              <a:xfrm>
                <a:off x="4065813" y="3333026"/>
                <a:ext cx="546906" cy="0"/>
              </a:xfrm>
              <a:prstGeom prst="line">
                <a:avLst/>
              </a:prstGeom>
              <a:ln w="38100">
                <a:solidFill>
                  <a:srgbClr val="80808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pieren 183"/>
            <p:cNvGrpSpPr/>
            <p:nvPr/>
          </p:nvGrpSpPr>
          <p:grpSpPr>
            <a:xfrm>
              <a:off x="4006544" y="3523123"/>
              <a:ext cx="612000" cy="0"/>
              <a:chOff x="4006544" y="3357082"/>
              <a:chExt cx="612000" cy="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4006544" y="3357082"/>
                <a:ext cx="612000" cy="0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4065813" y="3357082"/>
                <a:ext cx="546906" cy="0"/>
              </a:xfrm>
              <a:prstGeom prst="line">
                <a:avLst/>
              </a:prstGeom>
              <a:ln w="38100">
                <a:solidFill>
                  <a:srgbClr val="80808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4612719" y="2662557"/>
            <a:ext cx="3235882" cy="1360525"/>
            <a:chOff x="4612719" y="2662557"/>
            <a:chExt cx="3235882" cy="1360525"/>
          </a:xfrm>
        </p:grpSpPr>
        <p:sp>
          <p:nvSpPr>
            <p:cNvPr id="101" name="Rounded Rectangle 79"/>
            <p:cNvSpPr/>
            <p:nvPr/>
          </p:nvSpPr>
          <p:spPr bwMode="auto">
            <a:xfrm>
              <a:off x="4612719" y="2691082"/>
              <a:ext cx="3235882" cy="1332000"/>
            </a:xfrm>
            <a:prstGeom prst="roundRect">
              <a:avLst>
                <a:gd name="adj" fmla="val 4281"/>
              </a:avLst>
            </a:prstGeom>
            <a:solidFill>
              <a:srgbClr val="E0DCDA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342900">
                <a:schemeClr val="tx1">
                  <a:alpha val="37000"/>
                </a:scheme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b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ounded Rectangle 80"/>
            <p:cNvSpPr/>
            <p:nvPr/>
          </p:nvSpPr>
          <p:spPr bwMode="auto">
            <a:xfrm>
              <a:off x="4703934" y="2927472"/>
              <a:ext cx="3068466" cy="1038017"/>
            </a:xfrm>
            <a:prstGeom prst="roundRect">
              <a:avLst>
                <a:gd name="adj" fmla="val 5468"/>
              </a:avLst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18288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indent="0" algn="ctr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400" b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TextBox 69"/>
            <p:cNvSpPr txBox="1"/>
            <p:nvPr/>
          </p:nvSpPr>
          <p:spPr>
            <a:xfrm>
              <a:off x="5083200" y="2662557"/>
              <a:ext cx="2232000" cy="33855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600" b="1" dirty="0" smtClean="0">
                  <a:latin typeface="Arial" pitchFamily="34" charset="0"/>
                  <a:cs typeface="Arial" pitchFamily="34" charset="0"/>
                </a:rPr>
                <a:t>COMPONENT DESIGN</a:t>
              </a:r>
            </a:p>
          </p:txBody>
        </p:sp>
        <p:grpSp>
          <p:nvGrpSpPr>
            <p:cNvPr id="163" name="Gruppieren 162"/>
            <p:cNvGrpSpPr/>
            <p:nvPr/>
          </p:nvGrpSpPr>
          <p:grpSpPr>
            <a:xfrm>
              <a:off x="4760759" y="2974615"/>
              <a:ext cx="924862" cy="900000"/>
              <a:chOff x="4902926" y="2974615"/>
              <a:chExt cx="924862" cy="900000"/>
            </a:xfrm>
          </p:grpSpPr>
          <p:sp>
            <p:nvSpPr>
              <p:cNvPr id="164" name="Rectangle 41"/>
              <p:cNvSpPr/>
              <p:nvPr/>
            </p:nvSpPr>
            <p:spPr bwMode="auto">
              <a:xfrm>
                <a:off x="4902926" y="2974615"/>
                <a:ext cx="924862" cy="900000"/>
              </a:xfrm>
              <a:prstGeom prst="rect">
                <a:avLst/>
              </a:prstGeom>
              <a:solidFill>
                <a:srgbClr val="B2B2B2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>
                    <a:solidFill>
                      <a:schemeClr val="tx1"/>
                    </a:solidFill>
                    <a:latin typeface="+mj-lt"/>
                  </a:rPr>
                  <a:t>JMAG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pic>
            <p:nvPicPr>
              <p:cNvPr id="165" name="Picture 4" descr="http://www.zmulate.com/_/rsrc/1231463684581/examples/bevel_gear_stress.png?height=293&amp;width=420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grayscl/>
              </a:blip>
              <a:srcRect l="41130" t="22824" r="5989" b="32062"/>
              <a:stretch/>
            </p:blipFill>
            <p:spPr bwMode="auto">
              <a:xfrm>
                <a:off x="4953133" y="3088667"/>
                <a:ext cx="844553" cy="502643"/>
              </a:xfrm>
              <a:prstGeom prst="rect">
                <a:avLst/>
              </a:prstGeom>
              <a:noFill/>
              <a:ln>
                <a:solidFill>
                  <a:srgbClr val="5F5F5F"/>
                </a:solidFill>
              </a:ln>
            </p:spPr>
          </p:pic>
        </p:grpSp>
        <p:grpSp>
          <p:nvGrpSpPr>
            <p:cNvPr id="168" name="Gruppieren 167"/>
            <p:cNvGrpSpPr/>
            <p:nvPr/>
          </p:nvGrpSpPr>
          <p:grpSpPr>
            <a:xfrm>
              <a:off x="5757978" y="2974615"/>
              <a:ext cx="924862" cy="900000"/>
              <a:chOff x="5757978" y="2974615"/>
              <a:chExt cx="924862" cy="900000"/>
            </a:xfrm>
          </p:grpSpPr>
          <p:sp>
            <p:nvSpPr>
              <p:cNvPr id="169" name="Rectangle 41"/>
              <p:cNvSpPr/>
              <p:nvPr/>
            </p:nvSpPr>
            <p:spPr bwMode="auto">
              <a:xfrm>
                <a:off x="5757978" y="2974615"/>
                <a:ext cx="924862" cy="900000"/>
              </a:xfrm>
              <a:prstGeom prst="rect">
                <a:avLst/>
              </a:prstGeom>
              <a:solidFill>
                <a:srgbClr val="B2B2B2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SABER</a:t>
                </a:r>
              </a:p>
            </p:txBody>
          </p:sp>
          <p:pic>
            <p:nvPicPr>
              <p:cNvPr id="170" name="Picture 2" descr="1234.JP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06" t="17198" r="36229" b="32046"/>
              <a:stretch/>
            </p:blipFill>
            <p:spPr bwMode="auto">
              <a:xfrm>
                <a:off x="5798132" y="3088666"/>
                <a:ext cx="844553" cy="504387"/>
              </a:xfrm>
              <a:prstGeom prst="rect">
                <a:avLst/>
              </a:prstGeom>
              <a:noFill/>
              <a:ln>
                <a:solidFill>
                  <a:srgbClr val="5F5F5F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uppieren 167"/>
            <p:cNvGrpSpPr/>
            <p:nvPr/>
          </p:nvGrpSpPr>
          <p:grpSpPr>
            <a:xfrm>
              <a:off x="6766560" y="2971800"/>
              <a:ext cx="924862" cy="900000"/>
              <a:chOff x="5742738" y="2974615"/>
              <a:chExt cx="924862" cy="900000"/>
            </a:xfrm>
          </p:grpSpPr>
          <p:sp>
            <p:nvSpPr>
              <p:cNvPr id="117" name="Rectangle 41"/>
              <p:cNvSpPr/>
              <p:nvPr/>
            </p:nvSpPr>
            <p:spPr bwMode="auto">
              <a:xfrm>
                <a:off x="5742738" y="2974615"/>
                <a:ext cx="924862" cy="900000"/>
              </a:xfrm>
              <a:prstGeom prst="rect">
                <a:avLst/>
              </a:prstGeom>
              <a:solidFill>
                <a:srgbClr val="B2B2B2"/>
              </a:soli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SPICE</a:t>
                </a:r>
              </a:p>
            </p:txBody>
          </p:sp>
          <p:pic>
            <p:nvPicPr>
              <p:cNvPr id="118" name="Picture 2" descr="1234.JP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06" t="17198" r="36229" b="32046"/>
              <a:stretch/>
            </p:blipFill>
            <p:spPr bwMode="auto">
              <a:xfrm>
                <a:off x="5798132" y="3088666"/>
                <a:ext cx="844553" cy="504387"/>
              </a:xfrm>
              <a:prstGeom prst="rect">
                <a:avLst/>
              </a:prstGeom>
              <a:noFill/>
              <a:ln>
                <a:solidFill>
                  <a:srgbClr val="5F5F5F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6" name="Gruppieren 25"/>
          <p:cNvGrpSpPr/>
          <p:nvPr/>
        </p:nvGrpSpPr>
        <p:grpSpPr>
          <a:xfrm>
            <a:off x="4339266" y="3452835"/>
            <a:ext cx="4503818" cy="1611712"/>
            <a:chOff x="4339266" y="2538835"/>
            <a:chExt cx="4503818" cy="1611712"/>
          </a:xfrm>
        </p:grpSpPr>
        <p:sp>
          <p:nvSpPr>
            <p:cNvPr id="182" name="AutoShape 32"/>
            <p:cNvSpPr>
              <a:spLocks noChangeArrowheads="1"/>
            </p:cNvSpPr>
            <p:nvPr/>
          </p:nvSpPr>
          <p:spPr bwMode="auto">
            <a:xfrm>
              <a:off x="5798132" y="3300749"/>
              <a:ext cx="3044952" cy="849798"/>
            </a:xfrm>
            <a:prstGeom prst="roundRect">
              <a:avLst>
                <a:gd name="adj" fmla="val 10162"/>
              </a:avLst>
            </a:prstGeom>
            <a:solidFill>
              <a:schemeClr val="accent4"/>
            </a:solidFill>
            <a:ln w="12700" algn="ctr">
              <a:noFill/>
              <a:miter lim="800000"/>
              <a:headEnd/>
              <a:tailEnd/>
            </a:ln>
          </p:spPr>
          <p:txBody>
            <a:bodyPr lIns="36000" tIns="9144" rIns="36000" bIns="9144" anchor="ctr"/>
            <a:lstStyle/>
            <a:p>
              <a:pPr algn="ctr">
                <a:buNone/>
                <a:defRPr/>
              </a:pPr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Co-simulation can be used</a:t>
              </a:r>
              <a:b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6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as a verification step</a:t>
              </a:r>
              <a:endPara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3" name="Straight Connector 59"/>
            <p:cNvCxnSpPr>
              <a:endCxn id="182" idx="1"/>
            </p:cNvCxnSpPr>
            <p:nvPr/>
          </p:nvCxnSpPr>
          <p:spPr>
            <a:xfrm>
              <a:off x="4339266" y="2538835"/>
              <a:ext cx="1458866" cy="11868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687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</p:bld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896</TotalTime>
  <Words>292</Words>
  <Application>Microsoft Office PowerPoint</Application>
  <PresentationFormat>On-screen Show (4:3)</PresentationFormat>
  <Paragraphs>105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MW_Public</vt:lpstr>
      <vt:lpstr>SimPowerSystems Hands-on Workshop: Modeling and Simulation of Electrical Power Systems with SimPowerSystemsTM</vt:lpstr>
      <vt:lpstr>Workshop Setup Instructions</vt:lpstr>
      <vt:lpstr>Workshop Outline</vt:lpstr>
      <vt:lpstr>Workshop Outline</vt:lpstr>
      <vt:lpstr>Workshop Outline</vt:lpstr>
      <vt:lpstr>Workshop Outline</vt:lpstr>
      <vt:lpstr>MathWorks Product Overview</vt:lpstr>
      <vt:lpstr>Physical Modeling in Simulink®</vt:lpstr>
      <vt:lpstr>Model-Based Design Process System and Component Level Design</vt:lpstr>
      <vt:lpstr>PowerPoint Presentation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00_SPSWorkshop_Outline</dc:title>
  <dc:creator>Carlos Osorio</dc:creator>
  <cp:keywords>Version 14.0</cp:keywords>
  <cp:lastModifiedBy>Carlos Osorio</cp:lastModifiedBy>
  <cp:revision>134</cp:revision>
  <dcterms:created xsi:type="dcterms:W3CDTF">2014-05-22T14:16:42Z</dcterms:created>
  <dcterms:modified xsi:type="dcterms:W3CDTF">2014-08-21T22:58:57Z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