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91" r:id="rId3"/>
    <p:sldId id="276" r:id="rId4"/>
    <p:sldId id="279" r:id="rId5"/>
    <p:sldId id="281" r:id="rId6"/>
    <p:sldId id="282" r:id="rId7"/>
    <p:sldId id="292" r:id="rId8"/>
    <p:sldId id="293" r:id="rId9"/>
    <p:sldId id="284" r:id="rId10"/>
    <p:sldId id="285" r:id="rId11"/>
    <p:sldId id="286" r:id="rId12"/>
    <p:sldId id="287" r:id="rId13"/>
    <p:sldId id="288" r:id="rId14"/>
    <p:sldId id="289" r:id="rId15"/>
    <p:sldId id="294" r:id="rId16"/>
    <p:sldId id="29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6DAD"/>
    <a:srgbClr val="0D78C9"/>
    <a:srgbClr val="024C84"/>
    <a:srgbClr val="993200"/>
    <a:srgbClr val="4D4E44"/>
    <a:srgbClr val="176338"/>
    <a:srgbClr val="0F5D3F"/>
    <a:srgbClr val="ABC8D1"/>
    <a:srgbClr val="1B3049"/>
    <a:srgbClr val="5D3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6" autoAdjust="0"/>
    <p:restoredTop sz="86767" autoAdjust="0"/>
  </p:normalViewPr>
  <p:slideViewPr>
    <p:cSldViewPr>
      <p:cViewPr varScale="1">
        <p:scale>
          <a:sx n="85" d="100"/>
          <a:sy n="85" d="100"/>
        </p:scale>
        <p:origin x="29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45" d="100"/>
          <a:sy n="45" d="100"/>
        </p:scale>
        <p:origin x="1632" y="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993C83-2184-4286-ABE1-941A40B40C8F}" type="datetimeFigureOut">
              <a:rPr lang="en-US" smtClean="0"/>
              <a:pPr/>
              <a:t>9/17/2014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603001-E0F2-47E5-A338-816CC267AF60}" type="slidenum">
              <a:rPr lang="en-US" smtClean="0"/>
              <a:pPr/>
              <a:t>‹#›</a:t>
            </a:fld>
            <a:endParaRPr lang="en-US"/>
          </a:p>
        </p:txBody>
      </p:sp>
    </p:spTree>
    <p:extLst>
      <p:ext uri="{BB962C8B-B14F-4D97-AF65-F5344CB8AC3E}">
        <p14:creationId xmlns:p14="http://schemas.microsoft.com/office/powerpoint/2010/main" val="419737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53241F-7ED4-45AC-844C-15DB0D5F9CCD}" type="datetimeFigureOut">
              <a:rPr lang="en-US" smtClean="0"/>
              <a:pPr/>
              <a:t>9/17/2014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73B8C3-A209-4A55-9261-22C2A02B3159}" type="slidenum">
              <a:rPr lang="en-US" smtClean="0"/>
              <a:pPr/>
              <a:t>‹#›</a:t>
            </a:fld>
            <a:endParaRPr lang="en-US"/>
          </a:p>
        </p:txBody>
      </p:sp>
    </p:spTree>
    <p:extLst>
      <p:ext uri="{BB962C8B-B14F-4D97-AF65-F5344CB8AC3E}">
        <p14:creationId xmlns:p14="http://schemas.microsoft.com/office/powerpoint/2010/main" val="3734619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73B8C3-A209-4A55-9261-22C2A02B3159}" type="slidenum">
              <a:rPr lang="en-US" smtClean="0"/>
              <a:pPr/>
              <a:t>1</a:t>
            </a:fld>
            <a:endParaRPr lang="en-US"/>
          </a:p>
        </p:txBody>
      </p:sp>
    </p:spTree>
    <p:extLst>
      <p:ext uri="{BB962C8B-B14F-4D97-AF65-F5344CB8AC3E}">
        <p14:creationId xmlns:p14="http://schemas.microsoft.com/office/powerpoint/2010/main" val="1391564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to convey that there are 2 separate</a:t>
            </a:r>
            <a:r>
              <a:rPr lang="en-US" baseline="0" dirty="0" smtClean="0"/>
              <a:t> libraries based on different technologies. They can not be necessarily connected directly, but can need to be connected through Simulink when appropriate. By the end of the workshop, users will be given the information required to decide when to use one or the other based on the needs of their </a:t>
            </a:r>
            <a:r>
              <a:rPr lang="en-US" baseline="0" smtClean="0"/>
              <a:t>modeling efforts. </a:t>
            </a:r>
            <a:endParaRPr lang="en-US" smtClean="0"/>
          </a:p>
        </p:txBody>
      </p:sp>
      <p:sp>
        <p:nvSpPr>
          <p:cNvPr id="4" name="Slide Number Placeholder 3"/>
          <p:cNvSpPr>
            <a:spLocks noGrp="1"/>
          </p:cNvSpPr>
          <p:nvPr>
            <p:ph type="sldNum" sz="quarter" idx="10"/>
          </p:nvPr>
        </p:nvSpPr>
        <p:spPr/>
        <p:txBody>
          <a:bodyPr/>
          <a:lstStyle/>
          <a:p>
            <a:fld id="{AD73B8C3-A209-4A55-9261-22C2A02B3159}" type="slidenum">
              <a:rPr lang="en-US" smtClean="0"/>
              <a:pPr/>
              <a:t>3</a:t>
            </a:fld>
            <a:endParaRPr lang="en-US"/>
          </a:p>
        </p:txBody>
      </p:sp>
    </p:spTree>
    <p:extLst>
      <p:ext uri="{BB962C8B-B14F-4D97-AF65-F5344CB8AC3E}">
        <p14:creationId xmlns:p14="http://schemas.microsoft.com/office/powerpoint/2010/main" val="1410134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73B8C3-A209-4A55-9261-22C2A02B3159}" type="slidenum">
              <a:rPr lang="en-US" smtClean="0"/>
              <a:pPr/>
              <a:t>4</a:t>
            </a:fld>
            <a:endParaRPr lang="en-US"/>
          </a:p>
        </p:txBody>
      </p:sp>
    </p:spTree>
    <p:extLst>
      <p:ext uri="{BB962C8B-B14F-4D97-AF65-F5344CB8AC3E}">
        <p14:creationId xmlns:p14="http://schemas.microsoft.com/office/powerpoint/2010/main" val="1096175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73B8C3-A209-4A55-9261-22C2A02B3159}" type="slidenum">
              <a:rPr lang="en-US" smtClean="0"/>
              <a:pPr/>
              <a:t>5</a:t>
            </a:fld>
            <a:endParaRPr lang="en-US"/>
          </a:p>
        </p:txBody>
      </p:sp>
    </p:spTree>
    <p:extLst>
      <p:ext uri="{BB962C8B-B14F-4D97-AF65-F5344CB8AC3E}">
        <p14:creationId xmlns:p14="http://schemas.microsoft.com/office/powerpoint/2010/main" val="27729889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 name="Picture 19" descr="bluemesh.jpg"/>
          <p:cNvPicPr>
            <a:picLocks noChangeAspect="1"/>
          </p:cNvPicPr>
          <p:nvPr userDrawn="1"/>
        </p:nvPicPr>
        <p:blipFill>
          <a:blip r:embed="rId2" cstate="print"/>
          <a:stretch>
            <a:fillRect/>
          </a:stretch>
        </p:blipFill>
        <p:spPr>
          <a:xfrm>
            <a:off x="-2536" y="191"/>
            <a:ext cx="9145012" cy="6870191"/>
          </a:xfrm>
          <a:prstGeom prst="rect">
            <a:avLst/>
          </a:prstGeom>
        </p:spPr>
      </p:pic>
      <p:sp>
        <p:nvSpPr>
          <p:cNvPr id="21" name="Title 1"/>
          <p:cNvSpPr>
            <a:spLocks noGrp="1"/>
          </p:cNvSpPr>
          <p:nvPr>
            <p:ph type="ctrTitle"/>
          </p:nvPr>
        </p:nvSpPr>
        <p:spPr>
          <a:xfrm>
            <a:off x="685800" y="914400"/>
            <a:ext cx="7772400" cy="1828800"/>
          </a:xfrm>
        </p:spPr>
        <p:txBody>
          <a:bodyPr/>
          <a:lstStyle>
            <a:lvl1pPr algn="l">
              <a:defRPr sz="3200">
                <a:solidFill>
                  <a:schemeClr val="tx2"/>
                </a:solidFill>
              </a:defRPr>
            </a:lvl1pPr>
          </a:lstStyle>
          <a:p>
            <a:r>
              <a:rPr lang="en-US" smtClean="0"/>
              <a:t>Click to edit Master title style</a:t>
            </a:r>
            <a:endParaRPr lang="en-US" dirty="0"/>
          </a:p>
        </p:txBody>
      </p:sp>
      <p:sp>
        <p:nvSpPr>
          <p:cNvPr id="22" name="Subtitle 2"/>
          <p:cNvSpPr>
            <a:spLocks noGrp="1"/>
          </p:cNvSpPr>
          <p:nvPr>
            <p:ph type="subTitle" idx="1"/>
          </p:nvPr>
        </p:nvSpPr>
        <p:spPr>
          <a:xfrm>
            <a:off x="685800" y="3203575"/>
            <a:ext cx="7772400" cy="987425"/>
          </a:xfrm>
        </p:spPr>
        <p:txBody>
          <a:bodyPr>
            <a:normAutofit/>
          </a:bodyPr>
          <a:lstStyle>
            <a:lvl1pPr marL="0" indent="0" algn="l">
              <a:buNone/>
              <a:defRPr sz="16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extBox 22"/>
          <p:cNvSpPr txBox="1"/>
          <p:nvPr userDrawn="1"/>
        </p:nvSpPr>
        <p:spPr>
          <a:xfrm>
            <a:off x="7226408" y="6527628"/>
            <a:ext cx="1828800" cy="246221"/>
          </a:xfrm>
          <a:prstGeom prst="rect">
            <a:avLst/>
          </a:prstGeom>
          <a:noFill/>
        </p:spPr>
        <p:txBody>
          <a:bodyPr wrap="square" rtlCol="0">
            <a:spAutoFit/>
          </a:bodyPr>
          <a:lstStyle/>
          <a:p>
            <a:r>
              <a:rPr lang="en-US" sz="1000" dirty="0" smtClean="0">
                <a:solidFill>
                  <a:schemeClr val="bg1"/>
                </a:solidFill>
                <a:latin typeface="Arial" pitchFamily="34" charset="0"/>
                <a:cs typeface="Arial" pitchFamily="34" charset="0"/>
              </a:rPr>
              <a:t>© 2014 The MathWorks, Inc.</a:t>
            </a:r>
            <a:endParaRPr lang="en-US" sz="1000" dirty="0">
              <a:solidFill>
                <a:schemeClr val="bg1"/>
              </a:solidFill>
              <a:latin typeface="Arial" pitchFamily="34" charset="0"/>
              <a:cs typeface="Arial" pitchFamily="34" charset="0"/>
            </a:endParaRPr>
          </a:p>
        </p:txBody>
      </p:sp>
      <p:cxnSp>
        <p:nvCxnSpPr>
          <p:cNvPr id="26" name="Straight Connector 25"/>
          <p:cNvCxnSpPr/>
          <p:nvPr userDrawn="1"/>
        </p:nvCxnSpPr>
        <p:spPr>
          <a:xfrm>
            <a:off x="0" y="4333875"/>
            <a:ext cx="9144000" cy="0"/>
          </a:xfrm>
          <a:prstGeom prst="line">
            <a:avLst/>
          </a:prstGeom>
          <a:ln w="57150">
            <a:solidFill>
              <a:schemeClr val="bg1">
                <a:lumMod val="65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990600"/>
          </a:xfrm>
        </p:spPr>
        <p:txBody>
          <a:bodyPr/>
          <a:lstStyle>
            <a:lvl1pPr>
              <a:defRPr sz="2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077200" cy="4648200"/>
          </a:xfrm>
        </p:spPr>
        <p:txBody>
          <a:bodyPr/>
          <a:lstStyle>
            <a:lvl1pPr>
              <a:buSzPct val="75000"/>
              <a:defRPr sz="2400"/>
            </a:lvl1pPr>
            <a:lvl2pPr>
              <a:lnSpc>
                <a:spcPct val="105000"/>
              </a:lnSpc>
              <a:defRPr sz="2000"/>
            </a:lvl2pPr>
            <a:lvl3pPr>
              <a:lnSpc>
                <a:spcPct val="105000"/>
              </a:lnSpc>
              <a:buSzPct val="75000"/>
              <a:defRPr sz="1600"/>
            </a:lvl3pPr>
            <a:lvl4pPr>
              <a:lnSpc>
                <a:spcPct val="105000"/>
              </a:lnSpc>
              <a:defRPr/>
            </a:lvl4pPr>
            <a:lvl5pPr>
              <a:lnSpc>
                <a:spcPct val="105000"/>
              </a:lnSpc>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990600"/>
          </a:xfrm>
        </p:spPr>
        <p:txBody>
          <a:body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eature">
    <p:spTree>
      <p:nvGrpSpPr>
        <p:cNvPr id="1" name=""/>
        <p:cNvGrpSpPr/>
        <p:nvPr/>
      </p:nvGrpSpPr>
      <p:grpSpPr>
        <a:xfrm>
          <a:off x="0" y="0"/>
          <a:ext cx="0" cy="0"/>
          <a:chOff x="0" y="0"/>
          <a:chExt cx="0" cy="0"/>
        </a:xfrm>
      </p:grpSpPr>
      <p:sp>
        <p:nvSpPr>
          <p:cNvPr id="10" name="Title 1"/>
          <p:cNvSpPr>
            <a:spLocks noGrp="1"/>
          </p:cNvSpPr>
          <p:nvPr>
            <p:ph type="title"/>
          </p:nvPr>
        </p:nvSpPr>
        <p:spPr>
          <a:xfrm>
            <a:off x="457200" y="457200"/>
            <a:ext cx="7086600" cy="990600"/>
          </a:xfrm>
        </p:spPr>
        <p:txBody>
          <a:bodyPr anchor="t" anchorCtr="0"/>
          <a:lstStyle>
            <a:lvl1pPr algn="l">
              <a:defRPr sz="2800" b="1">
                <a:solidFill>
                  <a:schemeClr val="tx2"/>
                </a:solidFill>
              </a:defRPr>
            </a:lvl1pPr>
          </a:lstStyle>
          <a:p>
            <a:r>
              <a:rPr lang="en-US" smtClean="0"/>
              <a:t>Click to edit Master title style</a:t>
            </a:r>
            <a:endParaRPr lang="en-US" dirty="0"/>
          </a:p>
        </p:txBody>
      </p:sp>
      <p:sp>
        <p:nvSpPr>
          <p:cNvPr id="11" name="Content Placeholder 2"/>
          <p:cNvSpPr>
            <a:spLocks noGrp="1"/>
          </p:cNvSpPr>
          <p:nvPr>
            <p:ph sz="half" idx="10" hasCustomPrompt="1"/>
          </p:nvPr>
        </p:nvSpPr>
        <p:spPr>
          <a:xfrm>
            <a:off x="457200" y="2819400"/>
            <a:ext cx="3810000" cy="3200400"/>
          </a:xfrm>
        </p:spPr>
        <p:txBody>
          <a:bodyPr/>
          <a:lstStyle>
            <a:lvl1pPr>
              <a:buClr>
                <a:srgbClr val="125687"/>
              </a:buClr>
              <a:buSzTx/>
              <a:defRPr sz="1800" baseline="0"/>
            </a:lvl1pPr>
            <a:lvl2pPr>
              <a:defRPr sz="1600"/>
            </a:lvl2pPr>
            <a:lvl3pPr>
              <a:buNone/>
              <a:defRPr sz="1600"/>
            </a:lvl3pPr>
            <a:lvl4pPr>
              <a:defRPr sz="1800"/>
            </a:lvl4pPr>
            <a:lvl5pPr>
              <a:defRPr sz="1800"/>
            </a:lvl5pPr>
            <a:lvl6pPr>
              <a:defRPr sz="1800"/>
            </a:lvl6pPr>
            <a:lvl7pPr>
              <a:defRPr sz="1800"/>
            </a:lvl7pPr>
            <a:lvl8pPr>
              <a:defRPr sz="1800"/>
            </a:lvl8pPr>
            <a:lvl9pPr>
              <a:defRPr sz="1800"/>
            </a:lvl9pPr>
          </a:lstStyle>
          <a:p>
            <a:pPr lvl="0">
              <a:buClr>
                <a:srgbClr val="125687"/>
              </a:buClr>
              <a:buSzTx/>
            </a:pPr>
            <a:r>
              <a:rPr lang="en-US" dirty="0" smtClean="0"/>
              <a:t>Click to add b</a:t>
            </a:r>
            <a:r>
              <a:rPr lang="en-US" sz="1800" dirty="0" smtClean="0">
                <a:solidFill>
                  <a:prstClr val="black"/>
                </a:solidFill>
              </a:rPr>
              <a:t>rief summary and benefits of feature (ideally three bullets)</a:t>
            </a:r>
          </a:p>
          <a:p>
            <a:pPr lvl="1"/>
            <a:r>
              <a:rPr lang="en-US" dirty="0" smtClean="0"/>
              <a:t>Second level</a:t>
            </a:r>
          </a:p>
        </p:txBody>
      </p:sp>
      <p:sp>
        <p:nvSpPr>
          <p:cNvPr id="13" name="Text Placeholder 11"/>
          <p:cNvSpPr>
            <a:spLocks noGrp="1"/>
          </p:cNvSpPr>
          <p:nvPr>
            <p:ph type="body" sz="quarter" idx="11" hasCustomPrompt="1"/>
          </p:nvPr>
        </p:nvSpPr>
        <p:spPr>
          <a:xfrm>
            <a:off x="457200" y="1600200"/>
            <a:ext cx="3810000" cy="838200"/>
          </a:xfrm>
        </p:spPr>
        <p:txBody>
          <a:bodyPr anchor="t"/>
          <a:lstStyle>
            <a:lvl1pPr marL="0" indent="0" algn="l">
              <a:buNone/>
              <a:defRPr sz="2000" b="1" baseline="0"/>
            </a:lvl1pPr>
          </a:lstStyle>
          <a:p>
            <a:pPr lvl="0"/>
            <a:r>
              <a:rPr lang="en-US" dirty="0" smtClean="0"/>
              <a:t>Click to add headline</a:t>
            </a:r>
            <a:r>
              <a:rPr lang="en-US" sz="2000" b="1" dirty="0" smtClean="0">
                <a:solidFill>
                  <a:prstClr val="black"/>
                </a:solidFill>
              </a:rPr>
              <a:t> providing value of feature</a:t>
            </a:r>
            <a:endParaRPr lang="en-US" dirty="0" smtClean="0"/>
          </a:p>
        </p:txBody>
      </p:sp>
      <p:sp>
        <p:nvSpPr>
          <p:cNvPr id="14" name="Text Placeholder 2"/>
          <p:cNvSpPr>
            <a:spLocks noGrp="1"/>
          </p:cNvSpPr>
          <p:nvPr>
            <p:ph type="body" sz="half" idx="12" hasCustomPrompt="1"/>
          </p:nvPr>
        </p:nvSpPr>
        <p:spPr>
          <a:xfrm>
            <a:off x="457200" y="6172200"/>
            <a:ext cx="4572000" cy="533400"/>
          </a:xfrm>
        </p:spPr>
        <p:txBody>
          <a:bodyPr anchor="b" anchorCtr="0"/>
          <a:lstStyle>
            <a:lvl1pPr marL="230188" indent="-228600">
              <a:buClrTx/>
              <a:buSzPct val="125000"/>
              <a:buFont typeface="Courier New" pitchFamily="49" charset="0"/>
              <a:buChar char="»"/>
              <a:defRPr sz="1600" b="0">
                <a:latin typeface="Courier New" pitchFamily="49" charset="0"/>
                <a:cs typeface="Courier New" pitchFamily="49" charset="0"/>
              </a:defRPr>
            </a:lvl1pPr>
          </a:lstStyle>
          <a:p>
            <a:pPr lvl="0"/>
            <a:r>
              <a:rPr lang="en-US" dirty="0" smtClean="0"/>
              <a:t>Click to add </a:t>
            </a:r>
            <a:r>
              <a:rPr lang="en-US" sz="1600" dirty="0" err="1" smtClean="0">
                <a:latin typeface="Courier New" pitchFamily="49" charset="0"/>
                <a:cs typeface="Courier New" pitchFamily="49" charset="0"/>
              </a:rPr>
              <a:t>product_example_name</a:t>
            </a:r>
            <a:r>
              <a:rPr lang="en-US" sz="1600" dirty="0" smtClean="0">
                <a:latin typeface="Courier New" pitchFamily="49" charset="0"/>
                <a:cs typeface="Courier New" pitchFamily="49" charset="0"/>
              </a:rPr>
              <a: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1914525"/>
            <a:ext cx="7772400" cy="1362075"/>
          </a:xfrm>
        </p:spPr>
        <p:txBody>
          <a:bodyPr anchor="t"/>
          <a:lstStyle>
            <a:lvl1pPr algn="ctr">
              <a:defRPr sz="3200" b="1" cap="none">
                <a:solidFill>
                  <a:schemeClr val="tx2"/>
                </a:solidFill>
              </a:defRPr>
            </a:lvl1pPr>
          </a:lstStyle>
          <a:p>
            <a:r>
              <a:rPr lang="en-US" dirty="0" smtClean="0"/>
              <a:t>Click to edit Section Header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990600"/>
          </a:xfrm>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3886200" cy="4648199"/>
          </a:xfrm>
        </p:spPr>
        <p:txBody>
          <a:bodyPr/>
          <a:lstStyle>
            <a:lvl1pPr>
              <a:defRPr sz="2400"/>
            </a:lvl1pPr>
            <a:lvl2pPr>
              <a:defRPr sz="20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48200" y="1600200"/>
            <a:ext cx="3886200" cy="4648199"/>
          </a:xfrm>
        </p:spPr>
        <p:txBody>
          <a:bodyPr/>
          <a:lstStyle>
            <a:lvl1pPr>
              <a:defRPr sz="2400"/>
            </a:lvl1pPr>
            <a:lvl2pPr>
              <a:defRPr sz="20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Text Box 15"/>
          <p:cNvSpPr txBox="1">
            <a:spLocks noChangeArrowheads="1"/>
          </p:cNvSpPr>
          <p:nvPr userDrawn="1"/>
        </p:nvSpPr>
        <p:spPr bwMode="auto">
          <a:xfrm>
            <a:off x="455613" y="1600200"/>
            <a:ext cx="8074152" cy="4648200"/>
          </a:xfrm>
          <a:prstGeom prst="rect">
            <a:avLst/>
          </a:prstGeom>
          <a:noFill/>
          <a:ln w="9525">
            <a:noFill/>
            <a:miter lim="800000"/>
            <a:headEnd/>
            <a:tailEnd/>
          </a:ln>
          <a:effectLst/>
        </p:spPr>
        <p:txBody>
          <a:bodyPr wrap="none"/>
          <a:lstStyle/>
          <a:p>
            <a:pPr marL="341313" lvl="0" indent="-341313">
              <a:buClr>
                <a:schemeClr val="tx2"/>
              </a:buClr>
              <a:buSzPct val="75000"/>
              <a:buFont typeface="Wingdings" pitchFamily="2" charset="2"/>
              <a:buChar char="§"/>
              <a:tabLst>
                <a:tab pos="457200" algn="l"/>
              </a:tabLst>
            </a:pPr>
            <a:r>
              <a:rPr lang="en-US" sz="2400" dirty="0" smtClean="0">
                <a:latin typeface="Arial" pitchFamily="34" charset="0"/>
                <a:cs typeface="Arial" pitchFamily="34" charset="0"/>
              </a:rPr>
              <a:t>Edit</a:t>
            </a:r>
            <a:r>
              <a:rPr lang="en-US" sz="2400" baseline="0" dirty="0" smtClean="0">
                <a:latin typeface="Arial" pitchFamily="34" charset="0"/>
                <a:cs typeface="Arial" pitchFamily="34" charset="0"/>
              </a:rPr>
              <a:t> in Slide Master view to e</a:t>
            </a:r>
            <a:r>
              <a:rPr lang="en-US" sz="2400" dirty="0" smtClean="0">
                <a:latin typeface="Arial" pitchFamily="34" charset="0"/>
                <a:cs typeface="Arial" pitchFamily="34" charset="0"/>
              </a:rPr>
              <a:t>nter agenda items</a:t>
            </a:r>
          </a:p>
          <a:p>
            <a:pPr marL="341313" lvl="0" indent="-341313">
              <a:buClr>
                <a:schemeClr val="tx2"/>
              </a:buClr>
              <a:buSzPct val="75000"/>
              <a:buFont typeface="Wingdings" pitchFamily="2" charset="2"/>
              <a:buChar char="§"/>
              <a:tabLst>
                <a:tab pos="457200" algn="l"/>
              </a:tabLst>
            </a:pPr>
            <a:r>
              <a:rPr lang="en-US" sz="2400" dirty="0" smtClean="0">
                <a:latin typeface="Arial" pitchFamily="34" charset="0"/>
                <a:cs typeface="Arial" pitchFamily="34" charset="0"/>
              </a:rPr>
              <a:t>Bullet 2</a:t>
            </a:r>
          </a:p>
          <a:p>
            <a:pPr marL="341313" lvl="0" indent="-341313">
              <a:buClr>
                <a:schemeClr val="tx2"/>
              </a:buClr>
              <a:buSzPct val="75000"/>
              <a:buFont typeface="Wingdings" pitchFamily="2" charset="2"/>
              <a:buChar char="§"/>
              <a:tabLst>
                <a:tab pos="457200" algn="l"/>
              </a:tabLst>
            </a:pPr>
            <a:r>
              <a:rPr lang="en-US" sz="2400" dirty="0" smtClean="0">
                <a:latin typeface="Arial" pitchFamily="34" charset="0"/>
                <a:cs typeface="Arial" pitchFamily="34" charset="0"/>
              </a:rPr>
              <a:t>Bullet</a:t>
            </a:r>
            <a:r>
              <a:rPr lang="en-US" sz="2400" baseline="0" dirty="0" smtClean="0">
                <a:latin typeface="Arial" pitchFamily="34" charset="0"/>
                <a:cs typeface="Arial" pitchFamily="34" charset="0"/>
              </a:rPr>
              <a:t> 3</a:t>
            </a:r>
          </a:p>
          <a:p>
            <a:pPr marL="341313" lvl="0" indent="-341313">
              <a:buClr>
                <a:schemeClr val="tx2"/>
              </a:buClr>
              <a:buSzPct val="75000"/>
              <a:buFont typeface="Wingdings" pitchFamily="2" charset="2"/>
              <a:buChar char="§"/>
              <a:tabLst>
                <a:tab pos="457200" algn="l"/>
              </a:tabLst>
            </a:pPr>
            <a:r>
              <a:rPr lang="en-US" sz="2400" baseline="0" dirty="0" smtClean="0">
                <a:latin typeface="Arial" pitchFamily="34" charset="0"/>
                <a:cs typeface="Arial" pitchFamily="34" charset="0"/>
              </a:rPr>
              <a:t>Bullet 4</a:t>
            </a:r>
          </a:p>
          <a:p>
            <a:pPr marL="341313" lvl="0" indent="-341313">
              <a:buClr>
                <a:schemeClr val="tx2"/>
              </a:buClr>
              <a:buSzPct val="75000"/>
              <a:buFont typeface="Wingdings" pitchFamily="2" charset="2"/>
              <a:buChar char="§"/>
              <a:tabLst>
                <a:tab pos="457200" algn="l"/>
              </a:tabLst>
            </a:pPr>
            <a:endParaRPr lang="en-US" sz="2400" dirty="0">
              <a:latin typeface="Arial" pitchFamily="34" charset="0"/>
              <a:cs typeface="Arial" pitchFamily="34" charset="0"/>
            </a:endParaRPr>
          </a:p>
        </p:txBody>
      </p:sp>
      <p:sp>
        <p:nvSpPr>
          <p:cNvPr id="5" name="Text Box 16"/>
          <p:cNvSpPr txBox="1">
            <a:spLocks noChangeArrowheads="1"/>
          </p:cNvSpPr>
          <p:nvPr userDrawn="1"/>
        </p:nvSpPr>
        <p:spPr bwMode="auto">
          <a:xfrm>
            <a:off x="455613" y="464695"/>
            <a:ext cx="8074152" cy="1143000"/>
          </a:xfrm>
          <a:prstGeom prst="rect">
            <a:avLst/>
          </a:prstGeom>
          <a:noFill/>
          <a:ln w="9525">
            <a:noFill/>
            <a:miter lim="800000"/>
            <a:headEnd/>
            <a:tailEnd/>
          </a:ln>
          <a:effectLst/>
        </p:spPr>
        <p:txBody>
          <a:bodyPr wrap="none"/>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smtClean="0">
                <a:solidFill>
                  <a:schemeClr val="tx2"/>
                </a:solidFill>
                <a:latin typeface="Arial" pitchFamily="34" charset="0"/>
                <a:cs typeface="Arial" pitchFamily="34" charset="0"/>
              </a:rPr>
              <a:t>Edit in Slide</a:t>
            </a:r>
            <a:r>
              <a:rPr lang="en-US" sz="2800" b="1" baseline="0" dirty="0" smtClean="0">
                <a:solidFill>
                  <a:schemeClr val="tx2"/>
                </a:solidFill>
                <a:latin typeface="Arial" pitchFamily="34" charset="0"/>
                <a:cs typeface="Arial" pitchFamily="34" charset="0"/>
              </a:rPr>
              <a:t> Master view to e</a:t>
            </a:r>
            <a:r>
              <a:rPr lang="en-US" sz="2800" b="1" dirty="0" smtClean="0">
                <a:solidFill>
                  <a:schemeClr val="tx2"/>
                </a:solidFill>
                <a:latin typeface="Arial" pitchFamily="34" charset="0"/>
                <a:cs typeface="Arial" pitchFamily="34" charset="0"/>
              </a:rPr>
              <a:t>nter agenda</a:t>
            </a:r>
            <a:r>
              <a:rPr lang="en-US" sz="2800" b="1" baseline="0" dirty="0" smtClean="0">
                <a:solidFill>
                  <a:schemeClr val="tx2"/>
                </a:solidFill>
                <a:latin typeface="Arial" pitchFamily="34" charset="0"/>
                <a:cs typeface="Arial" pitchFamily="34" charset="0"/>
              </a:rPr>
              <a:t> title</a:t>
            </a:r>
            <a:endParaRPr lang="en-US" sz="2800" b="1" dirty="0" smtClean="0">
              <a:solidFill>
                <a:schemeClr val="tx2"/>
              </a:solidFill>
              <a:latin typeface="Arial" pitchFamily="34" charset="0"/>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077200" cy="990600"/>
          </a:xfrm>
          <a:prstGeom prst="rect">
            <a:avLst/>
          </a:prstGeom>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077200" cy="464820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9" name="Picture 8" descr="logo647.png"/>
          <p:cNvPicPr>
            <a:picLocks noChangeAspect="1"/>
          </p:cNvPicPr>
          <p:nvPr/>
        </p:nvPicPr>
        <p:blipFill>
          <a:blip r:embed="rId10" cstate="print"/>
          <a:stretch>
            <a:fillRect/>
          </a:stretch>
        </p:blipFill>
        <p:spPr>
          <a:xfrm>
            <a:off x="7474704" y="47715"/>
            <a:ext cx="1562100" cy="424983"/>
          </a:xfrm>
          <a:prstGeom prst="rect">
            <a:avLst/>
          </a:prstGeom>
        </p:spPr>
      </p:pic>
      <p:cxnSp>
        <p:nvCxnSpPr>
          <p:cNvPr id="11" name="Straight Connector 11"/>
          <p:cNvCxnSpPr/>
          <p:nvPr/>
        </p:nvCxnSpPr>
        <p:spPr>
          <a:xfrm rot="10800000" flipV="1">
            <a:off x="228600" y="246870"/>
            <a:ext cx="7016865" cy="270628"/>
          </a:xfrm>
          <a:prstGeom prst="bentConnector3">
            <a:avLst>
              <a:gd name="adj1" fmla="val 99917"/>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8686800" y="6484950"/>
            <a:ext cx="457200" cy="381001"/>
          </a:xfrm>
          <a:prstGeom prst="rect">
            <a:avLst/>
          </a:prstGeom>
          <a:noFill/>
          <a:ln w="12700">
            <a:noFill/>
          </a:ln>
        </p:spPr>
        <p:txBody>
          <a:bodyPr wrap="square" anchor="ctr">
            <a:noAutofit/>
          </a:bodyPr>
          <a:lstStyle/>
          <a:p>
            <a:pPr algn="ctr"/>
            <a:fld id="{47FBD1EF-0801-4063-B668-C71608ACC70F}" type="slidenum">
              <a:rPr kumimoji="0" lang="en-US" sz="1200" b="1" i="0" u="none" strike="noStrike" kern="1200" cap="none" spc="0" normalizeH="0" baseline="0" noProof="0" smtClean="0">
                <a:ln>
                  <a:noFill/>
                </a:ln>
                <a:solidFill>
                  <a:schemeClr val="tx2"/>
                </a:solidFill>
                <a:effectLst/>
                <a:uLnTx/>
                <a:uFillTx/>
                <a:latin typeface="Arial" pitchFamily="34" charset="0"/>
                <a:ea typeface="+mn-ea"/>
                <a:cs typeface="Arial" pitchFamily="34" charset="0"/>
              </a:rPr>
              <a:pPr algn="ctr"/>
              <a:t>‹#›</a:t>
            </a:fld>
            <a:endParaRPr lang="en-US" sz="1200" b="1"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9" r:id="rId4"/>
    <p:sldLayoutId id="2147483663" r:id="rId5"/>
    <p:sldLayoutId id="2147483651" r:id="rId6"/>
    <p:sldLayoutId id="2147483652" r:id="rId7"/>
    <p:sldLayoutId id="2147483664" r:id="rId8"/>
  </p:sldLayoutIdLst>
  <p:hf hdr="0" ftr="0" dt="0"/>
  <p:txStyles>
    <p:titleStyle>
      <a:lvl1pPr algn="l" defTabSz="914400" rtl="0" eaLnBrk="1" latinLnBrk="0" hangingPunct="1">
        <a:spcBef>
          <a:spcPct val="0"/>
        </a:spcBef>
        <a:buNone/>
        <a:defRPr sz="2800" b="1" kern="120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tx2"/>
        </a:buClr>
        <a:buSzPct val="75000"/>
        <a:buFont typeface="Wingdings" pitchFamily="2" charset="2"/>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1.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duotone>
              <a:schemeClr val="accent5">
                <a:shade val="45000"/>
                <a:satMod val="135000"/>
              </a:schemeClr>
              <a:prstClr val="white"/>
            </a:duotone>
            <a:extLst>
              <a:ext uri="{BEBA8EAE-BF5A-486C-A8C5-ECC9F3942E4B}">
                <a14:imgProps xmlns:a14="http://schemas.microsoft.com/office/drawing/2010/main">
                  <a14:imgLayer r:embed="rId4">
                    <a14:imgEffect>
                      <a14:artisticCrisscrossEtching/>
                    </a14:imgEffect>
                    <a14:imgEffect>
                      <a14:brightnessContrast bright="40000" contrast="-40000"/>
                    </a14:imgEffect>
                  </a14:imgLayer>
                </a14:imgProps>
              </a:ext>
            </a:extLst>
          </a:blip>
          <a:srcRect l="11024" t="27810" r="9702" b="28378"/>
          <a:stretch/>
        </p:blipFill>
        <p:spPr>
          <a:xfrm>
            <a:off x="685800" y="1828800"/>
            <a:ext cx="7315200" cy="2346955"/>
          </a:xfrm>
          <a:prstGeom prst="rect">
            <a:avLst/>
          </a:prstGeom>
        </p:spPr>
      </p:pic>
      <p:sp>
        <p:nvSpPr>
          <p:cNvPr id="2" name="Title 1"/>
          <p:cNvSpPr>
            <a:spLocks noGrp="1"/>
          </p:cNvSpPr>
          <p:nvPr>
            <p:ph type="ctrTitle"/>
          </p:nvPr>
        </p:nvSpPr>
        <p:spPr>
          <a:xfrm>
            <a:off x="457200" y="914400"/>
            <a:ext cx="8229600" cy="1828800"/>
          </a:xfrm>
        </p:spPr>
        <p:txBody>
          <a:bodyPr/>
          <a:lstStyle/>
          <a:p>
            <a:r>
              <a:rPr lang="en-US" dirty="0" smtClean="0"/>
              <a:t>SimPowerSystems Hands-on Workshop:</a:t>
            </a:r>
            <a:br>
              <a:rPr lang="en-US" dirty="0" smtClean="0"/>
            </a:br>
            <a:r>
              <a:rPr lang="en-US" sz="2800" dirty="0" smtClean="0"/>
              <a:t>Modeling and </a:t>
            </a:r>
            <a:r>
              <a:rPr lang="en-US" sz="2800" dirty="0"/>
              <a:t>Simulation of Electrical Power Systems </a:t>
            </a:r>
            <a:r>
              <a:rPr lang="en-US" sz="2800" dirty="0" smtClean="0"/>
              <a:t>with SimPowerSystems</a:t>
            </a:r>
            <a:r>
              <a:rPr lang="en-US" sz="2000" baseline="50000" dirty="0" smtClean="0"/>
              <a:t>TM</a:t>
            </a:r>
            <a:endParaRPr lang="en-US" sz="2000" baseline="50000" dirty="0"/>
          </a:p>
        </p:txBody>
      </p:sp>
      <p:sp>
        <p:nvSpPr>
          <p:cNvPr id="5" name="Text Box 4"/>
          <p:cNvSpPr txBox="1">
            <a:spLocks noChangeArrowheads="1"/>
          </p:cNvSpPr>
          <p:nvPr/>
        </p:nvSpPr>
        <p:spPr bwMode="auto">
          <a:xfrm>
            <a:off x="1494568" y="4805671"/>
            <a:ext cx="4068032" cy="941796"/>
          </a:xfrm>
          <a:prstGeom prst="rect">
            <a:avLst/>
          </a:prstGeom>
          <a:noFill/>
          <a:ln w="12700">
            <a:noFill/>
            <a:miter lim="800000"/>
            <a:headEnd/>
            <a:tailEnd/>
          </a:ln>
          <a:effectLst/>
        </p:spPr>
        <p:txBody>
          <a:bodyPr wrap="square">
            <a:spAutoFit/>
          </a:bodyPr>
          <a:lstStyle/>
          <a:p>
            <a:pPr algn="l">
              <a:lnSpc>
                <a:spcPct val="75000"/>
              </a:lnSpc>
              <a:spcBef>
                <a:spcPct val="20000"/>
              </a:spcBef>
              <a:buNone/>
            </a:pPr>
            <a:r>
              <a:rPr lang="en-US" sz="2800" b="1" dirty="0">
                <a:solidFill>
                  <a:schemeClr val="bg1"/>
                </a:solidFill>
                <a:latin typeface="Arial" pitchFamily="34" charset="0"/>
                <a:cs typeface="Arial" pitchFamily="34" charset="0"/>
              </a:rPr>
              <a:t>Carlos Osorio</a:t>
            </a:r>
          </a:p>
          <a:p>
            <a:pPr algn="l">
              <a:lnSpc>
                <a:spcPct val="75000"/>
              </a:lnSpc>
              <a:spcBef>
                <a:spcPct val="20000"/>
              </a:spcBef>
              <a:buNone/>
            </a:pPr>
            <a:r>
              <a:rPr lang="en-US" sz="2000" b="1" dirty="0" smtClean="0">
                <a:solidFill>
                  <a:schemeClr val="accent4">
                    <a:lumMod val="40000"/>
                    <a:lumOff val="60000"/>
                  </a:schemeClr>
                </a:solidFill>
                <a:latin typeface="Arial" pitchFamily="34" charset="0"/>
                <a:cs typeface="Arial" pitchFamily="34" charset="0"/>
              </a:rPr>
              <a:t>Principal Application </a:t>
            </a:r>
            <a:r>
              <a:rPr lang="en-US" sz="2000" b="1" dirty="0">
                <a:solidFill>
                  <a:schemeClr val="accent4">
                    <a:lumMod val="40000"/>
                    <a:lumOff val="60000"/>
                  </a:schemeClr>
                </a:solidFill>
                <a:latin typeface="Arial" pitchFamily="34" charset="0"/>
                <a:cs typeface="Arial" pitchFamily="34" charset="0"/>
              </a:rPr>
              <a:t>Engineer</a:t>
            </a:r>
          </a:p>
          <a:p>
            <a:pPr algn="l">
              <a:lnSpc>
                <a:spcPct val="75000"/>
              </a:lnSpc>
              <a:spcBef>
                <a:spcPct val="20000"/>
              </a:spcBef>
              <a:buNone/>
            </a:pPr>
            <a:r>
              <a:rPr lang="en-US" sz="1600" b="1" dirty="0" smtClean="0">
                <a:solidFill>
                  <a:schemeClr val="bg1"/>
                </a:solidFill>
                <a:latin typeface="Arial" pitchFamily="34" charset="0"/>
                <a:cs typeface="Arial" pitchFamily="34" charset="0"/>
              </a:rPr>
              <a:t>MathWorks </a:t>
            </a:r>
            <a:r>
              <a:rPr lang="en-US" sz="1600" b="1" dirty="0">
                <a:solidFill>
                  <a:schemeClr val="bg1"/>
                </a:solidFill>
                <a:latin typeface="Arial" pitchFamily="34" charset="0"/>
                <a:cs typeface="Arial" pitchFamily="34" charset="0"/>
              </a:rPr>
              <a:t>– </a:t>
            </a:r>
            <a:r>
              <a:rPr lang="en-US" sz="1600" b="1" dirty="0" smtClean="0">
                <a:solidFill>
                  <a:schemeClr val="bg1"/>
                </a:solidFill>
                <a:latin typeface="Arial" pitchFamily="34" charset="0"/>
                <a:cs typeface="Arial" pitchFamily="34" charset="0"/>
              </a:rPr>
              <a:t>Natick</a:t>
            </a:r>
            <a:r>
              <a:rPr lang="en-US" sz="1600" b="1" dirty="0">
                <a:solidFill>
                  <a:schemeClr val="bg1"/>
                </a:solidFill>
                <a:latin typeface="Arial" pitchFamily="34" charset="0"/>
                <a:cs typeface="Arial" pitchFamily="34" charset="0"/>
              </a:rPr>
              <a:t>, MA</a:t>
            </a:r>
          </a:p>
        </p:txBody>
      </p:sp>
      <p:pic>
        <p:nvPicPr>
          <p:cNvPr id="6" name="Picture 5" descr="cosorio"/>
          <p:cNvPicPr>
            <a:picLocks noChangeAspect="1" noChangeArrowheads="1"/>
          </p:cNvPicPr>
          <p:nvPr/>
        </p:nvPicPr>
        <p:blipFill>
          <a:blip r:embed="rId5" cstate="print"/>
          <a:srcRect l="27150" r="18300" b="8400"/>
          <a:stretch>
            <a:fillRect/>
          </a:stretch>
        </p:blipFill>
        <p:spPr bwMode="auto">
          <a:xfrm>
            <a:off x="631826" y="4808846"/>
            <a:ext cx="725054" cy="914400"/>
          </a:xfrm>
          <a:prstGeom prst="rect">
            <a:avLst/>
          </a:prstGeom>
          <a:noFill/>
          <a:ln>
            <a:noFill/>
          </a:ln>
          <a:effectLst>
            <a:outerShdw blurRad="190500" dist="228600" dir="2700000" algn="ctr">
              <a:srgbClr val="000000">
                <a:alpha val="30000"/>
              </a:srgbClr>
            </a:outerShdw>
          </a:effectLst>
        </p:spPr>
      </p:pic>
      <p:sp>
        <p:nvSpPr>
          <p:cNvPr id="9" name="TextBox 8"/>
          <p:cNvSpPr txBox="1"/>
          <p:nvPr/>
        </p:nvSpPr>
        <p:spPr>
          <a:xfrm>
            <a:off x="631826" y="3453825"/>
            <a:ext cx="3142207" cy="584775"/>
          </a:xfrm>
          <a:prstGeom prst="rect">
            <a:avLst/>
          </a:prstGeom>
          <a:noFill/>
        </p:spPr>
        <p:txBody>
          <a:bodyPr wrap="none" rtlCol="0">
            <a:spAutoFit/>
          </a:bodyPr>
          <a:lstStyle/>
          <a:p>
            <a:r>
              <a:rPr lang="en-US" sz="3200" b="1" dirty="0" smtClean="0">
                <a:solidFill>
                  <a:schemeClr val="accent4"/>
                </a:solidFill>
                <a:latin typeface="Arial" pitchFamily="34" charset="0"/>
                <a:cs typeface="Arial" pitchFamily="34" charset="0"/>
              </a:rPr>
              <a:t>1. Introduction</a:t>
            </a:r>
            <a:endParaRPr lang="en-US" sz="3200" b="1" dirty="0">
              <a:solidFill>
                <a:schemeClr val="accent4"/>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10204" t="26601" r="3061" b="14345"/>
          <a:stretch/>
        </p:blipFill>
        <p:spPr>
          <a:xfrm>
            <a:off x="1295400" y="1938528"/>
            <a:ext cx="6477000" cy="4038600"/>
          </a:xfrm>
          <a:prstGeom prst="rect">
            <a:avLst/>
          </a:prstGeom>
        </p:spPr>
      </p:pic>
      <p:sp>
        <p:nvSpPr>
          <p:cNvPr id="2" name="Title 1"/>
          <p:cNvSpPr>
            <a:spLocks noGrp="1"/>
          </p:cNvSpPr>
          <p:nvPr>
            <p:ph type="title"/>
          </p:nvPr>
        </p:nvSpPr>
        <p:spPr/>
        <p:txBody>
          <a:bodyPr/>
          <a:lstStyle/>
          <a:p>
            <a:r>
              <a:rPr lang="en-US" dirty="0" smtClean="0"/>
              <a:t>How does SimPowerSystems work?</a:t>
            </a:r>
            <a:br>
              <a:rPr lang="en-US" dirty="0" smtClean="0"/>
            </a:br>
            <a:r>
              <a:rPr lang="en-US" sz="2400" dirty="0" smtClean="0">
                <a:solidFill>
                  <a:schemeClr val="accent4"/>
                </a:solidFill>
              </a:rPr>
              <a:t>Consider a simple RLC network</a:t>
            </a:r>
            <a:endParaRPr lang="en-US" sz="2400" dirty="0">
              <a:solidFill>
                <a:schemeClr val="accent4"/>
              </a:solidFill>
            </a:endParaRPr>
          </a:p>
        </p:txBody>
      </p:sp>
      <p:pic>
        <p:nvPicPr>
          <p:cNvPr id="8" name="Picture 7"/>
          <p:cNvPicPr>
            <a:picLocks noChangeAspect="1"/>
          </p:cNvPicPr>
          <p:nvPr/>
        </p:nvPicPr>
        <p:blipFill>
          <a:blip r:embed="rId3"/>
          <a:stretch>
            <a:fillRect/>
          </a:stretch>
        </p:blipFill>
        <p:spPr>
          <a:xfrm>
            <a:off x="6081712" y="2209800"/>
            <a:ext cx="2605088" cy="336708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cxnSp>
        <p:nvCxnSpPr>
          <p:cNvPr id="12" name="Straight Arrow Connector 11"/>
          <p:cNvCxnSpPr/>
          <p:nvPr/>
        </p:nvCxnSpPr>
        <p:spPr>
          <a:xfrm flipV="1">
            <a:off x="3810000" y="3733800"/>
            <a:ext cx="2362200" cy="1219200"/>
          </a:xfrm>
          <a:prstGeom prst="straightConnector1">
            <a:avLst/>
          </a:prstGeom>
          <a:ln w="381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5760" y="5943600"/>
            <a:ext cx="8321040" cy="400110"/>
          </a:xfrm>
          <a:prstGeom prst="rect">
            <a:avLst/>
          </a:prstGeom>
          <a:solidFill>
            <a:schemeClr val="accent5">
              <a:lumMod val="20000"/>
              <a:lumOff val="80000"/>
            </a:schemeClr>
          </a:solidFill>
        </p:spPr>
        <p:txBody>
          <a:bodyPr wrap="square" rtlCol="0">
            <a:spAutoFit/>
          </a:bodyPr>
          <a:lstStyle/>
          <a:p>
            <a:r>
              <a:rPr lang="en-US" sz="2000" dirty="0" smtClean="0">
                <a:solidFill>
                  <a:schemeClr val="accent5">
                    <a:lumMod val="50000"/>
                  </a:schemeClr>
                </a:solidFill>
                <a:latin typeface="Courier New" panose="02070309020205020404" pitchFamily="49" charset="0"/>
                <a:cs typeface="Courier New" panose="02070309020205020404" pitchFamily="49" charset="0"/>
              </a:rPr>
              <a:t>&gt;&gt; </a:t>
            </a:r>
            <a:r>
              <a:rPr lang="en-US" sz="2000" dirty="0" err="1" smtClean="0">
                <a:solidFill>
                  <a:schemeClr val="accent5">
                    <a:lumMod val="50000"/>
                  </a:schemeClr>
                </a:solidFill>
                <a:latin typeface="Courier New" panose="02070309020205020404" pitchFamily="49" charset="0"/>
                <a:cs typeface="Courier New" panose="02070309020205020404" pitchFamily="49" charset="0"/>
              </a:rPr>
              <a:t>rlc_sps_sl</a:t>
            </a:r>
            <a:endParaRPr lang="en-US" sz="2000" dirty="0">
              <a:solidFill>
                <a:schemeClr val="accent5">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5019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10204" t="33098" r="5102" b="9156"/>
          <a:stretch/>
        </p:blipFill>
        <p:spPr>
          <a:xfrm>
            <a:off x="1371600" y="1371600"/>
            <a:ext cx="6324600" cy="3124200"/>
          </a:xfrm>
          <a:prstGeom prst="rect">
            <a:avLst/>
          </a:prstGeom>
        </p:spPr>
      </p:pic>
      <p:sp>
        <p:nvSpPr>
          <p:cNvPr id="2" name="Title 1"/>
          <p:cNvSpPr>
            <a:spLocks noGrp="1"/>
          </p:cNvSpPr>
          <p:nvPr>
            <p:ph type="title"/>
          </p:nvPr>
        </p:nvSpPr>
        <p:spPr/>
        <p:txBody>
          <a:bodyPr/>
          <a:lstStyle/>
          <a:p>
            <a:r>
              <a:rPr lang="en-US" dirty="0" smtClean="0"/>
              <a:t>How does SimPowerSystems work?</a:t>
            </a:r>
            <a:br>
              <a:rPr lang="en-US" dirty="0" smtClean="0"/>
            </a:br>
            <a:r>
              <a:rPr lang="en-US" sz="2400" dirty="0" smtClean="0">
                <a:solidFill>
                  <a:schemeClr val="accent4"/>
                </a:solidFill>
              </a:rPr>
              <a:t>Introduce an ideal switch</a:t>
            </a:r>
            <a:endParaRPr lang="en-US" sz="2400" dirty="0">
              <a:solidFill>
                <a:schemeClr val="accent4"/>
              </a:solidFill>
            </a:endParaRPr>
          </a:p>
        </p:txBody>
      </p:sp>
      <p:sp>
        <p:nvSpPr>
          <p:cNvPr id="7" name="TextBox 6"/>
          <p:cNvSpPr txBox="1"/>
          <p:nvPr/>
        </p:nvSpPr>
        <p:spPr>
          <a:xfrm>
            <a:off x="1451291" y="4648200"/>
            <a:ext cx="1678665" cy="523220"/>
          </a:xfrm>
          <a:prstGeom prst="rect">
            <a:avLst/>
          </a:prstGeom>
          <a:noFill/>
        </p:spPr>
        <p:txBody>
          <a:bodyPr wrap="none" rtlCol="0">
            <a:spAutoFit/>
          </a:bodyPr>
          <a:lstStyle/>
          <a:p>
            <a:r>
              <a:rPr lang="en-US" sz="2800" dirty="0" smtClean="0">
                <a:solidFill>
                  <a:schemeClr val="accent4"/>
                </a:solidFill>
                <a:latin typeface="Arial" pitchFamily="34" charset="0"/>
                <a:cs typeface="Arial" pitchFamily="34" charset="0"/>
              </a:rPr>
              <a:t>[A,B,C,D]</a:t>
            </a:r>
            <a:endParaRPr lang="en-US" sz="2800" dirty="0">
              <a:solidFill>
                <a:schemeClr val="accent4"/>
              </a:solidFill>
              <a:latin typeface="Arial" pitchFamily="34" charset="0"/>
              <a:cs typeface="Arial" pitchFamily="34" charset="0"/>
            </a:endParaRPr>
          </a:p>
        </p:txBody>
      </p:sp>
      <p:sp>
        <p:nvSpPr>
          <p:cNvPr id="13" name="TextBox 12"/>
          <p:cNvSpPr txBox="1"/>
          <p:nvPr/>
        </p:nvSpPr>
        <p:spPr>
          <a:xfrm>
            <a:off x="3957462" y="4648200"/>
            <a:ext cx="4339650" cy="523220"/>
          </a:xfrm>
          <a:prstGeom prst="rect">
            <a:avLst/>
          </a:prstGeom>
          <a:noFill/>
        </p:spPr>
        <p:txBody>
          <a:bodyPr wrap="none" rtlCol="0">
            <a:spAutoFit/>
          </a:bodyPr>
          <a:lstStyle/>
          <a:p>
            <a:r>
              <a:rPr lang="en-US" sz="2800" dirty="0" smtClean="0">
                <a:solidFill>
                  <a:schemeClr val="accent4"/>
                </a:solidFill>
                <a:latin typeface="Arial" pitchFamily="34" charset="0"/>
                <a:cs typeface="Arial" pitchFamily="34" charset="0"/>
              </a:rPr>
              <a:t>[</a:t>
            </a:r>
            <a:r>
              <a:rPr lang="en-US" sz="2800" dirty="0" err="1" smtClean="0">
                <a:solidFill>
                  <a:schemeClr val="accent4"/>
                </a:solidFill>
                <a:latin typeface="Arial" pitchFamily="34" charset="0"/>
                <a:cs typeface="Arial" pitchFamily="34" charset="0"/>
              </a:rPr>
              <a:t>A</a:t>
            </a:r>
            <a:r>
              <a:rPr lang="en-US" sz="2800" baseline="-25000" dirty="0" err="1" smtClean="0">
                <a:solidFill>
                  <a:schemeClr val="accent4"/>
                </a:solidFill>
                <a:latin typeface="Arial" pitchFamily="34" charset="0"/>
                <a:cs typeface="Arial" pitchFamily="34" charset="0"/>
              </a:rPr>
              <a:t>switch</a:t>
            </a:r>
            <a:r>
              <a:rPr lang="en-US" sz="2800" dirty="0" err="1" smtClean="0">
                <a:solidFill>
                  <a:schemeClr val="accent4"/>
                </a:solidFill>
                <a:latin typeface="Arial" pitchFamily="34" charset="0"/>
                <a:cs typeface="Arial" pitchFamily="34" charset="0"/>
              </a:rPr>
              <a:t>,B</a:t>
            </a:r>
            <a:r>
              <a:rPr lang="en-US" sz="2800" baseline="-25000" dirty="0" err="1" smtClean="0">
                <a:solidFill>
                  <a:schemeClr val="accent4"/>
                </a:solidFill>
                <a:latin typeface="Arial" pitchFamily="34" charset="0"/>
                <a:cs typeface="Arial" pitchFamily="34" charset="0"/>
              </a:rPr>
              <a:t>switch</a:t>
            </a:r>
            <a:r>
              <a:rPr lang="en-US" sz="2800" dirty="0" err="1" smtClean="0">
                <a:solidFill>
                  <a:schemeClr val="accent4"/>
                </a:solidFill>
                <a:latin typeface="Arial" pitchFamily="34" charset="0"/>
                <a:cs typeface="Arial" pitchFamily="34" charset="0"/>
              </a:rPr>
              <a:t>,C</a:t>
            </a:r>
            <a:r>
              <a:rPr lang="en-US" sz="2800" baseline="-25000" dirty="0" err="1" smtClean="0">
                <a:solidFill>
                  <a:schemeClr val="accent4"/>
                </a:solidFill>
                <a:latin typeface="Arial" pitchFamily="34" charset="0"/>
                <a:cs typeface="Arial" pitchFamily="34" charset="0"/>
              </a:rPr>
              <a:t>switch</a:t>
            </a:r>
            <a:r>
              <a:rPr lang="en-US" sz="2800" dirty="0" err="1" smtClean="0">
                <a:solidFill>
                  <a:schemeClr val="accent4"/>
                </a:solidFill>
                <a:latin typeface="Arial" pitchFamily="34" charset="0"/>
                <a:cs typeface="Arial" pitchFamily="34" charset="0"/>
              </a:rPr>
              <a:t>,D</a:t>
            </a:r>
            <a:r>
              <a:rPr lang="en-US" sz="2800" baseline="-25000" dirty="0" err="1" smtClean="0">
                <a:solidFill>
                  <a:schemeClr val="accent4"/>
                </a:solidFill>
                <a:latin typeface="Arial" pitchFamily="34" charset="0"/>
                <a:cs typeface="Arial" pitchFamily="34" charset="0"/>
              </a:rPr>
              <a:t>switch</a:t>
            </a:r>
            <a:r>
              <a:rPr lang="en-US" sz="2800" dirty="0" smtClean="0">
                <a:solidFill>
                  <a:schemeClr val="accent4"/>
                </a:solidFill>
                <a:latin typeface="Arial" pitchFamily="34" charset="0"/>
                <a:cs typeface="Arial" pitchFamily="34" charset="0"/>
              </a:rPr>
              <a:t>]</a:t>
            </a:r>
            <a:endParaRPr lang="en-US" sz="2800" dirty="0">
              <a:solidFill>
                <a:schemeClr val="accent4"/>
              </a:solidFill>
              <a:latin typeface="Arial" pitchFamily="34" charset="0"/>
              <a:cs typeface="Arial" pitchFamily="34" charset="0"/>
            </a:endParaRPr>
          </a:p>
        </p:txBody>
      </p:sp>
      <p:sp>
        <p:nvSpPr>
          <p:cNvPr id="10" name="TextBox 9"/>
          <p:cNvSpPr txBox="1"/>
          <p:nvPr/>
        </p:nvSpPr>
        <p:spPr>
          <a:xfrm>
            <a:off x="907972" y="5105400"/>
            <a:ext cx="2739853" cy="338554"/>
          </a:xfrm>
          <a:prstGeom prst="rect">
            <a:avLst/>
          </a:prstGeom>
          <a:noFill/>
        </p:spPr>
        <p:txBody>
          <a:bodyPr wrap="none" rtlCol="0">
            <a:spAutoFit/>
          </a:bodyPr>
          <a:lstStyle/>
          <a:p>
            <a:r>
              <a:rPr lang="en-US" sz="1600" dirty="0">
                <a:solidFill>
                  <a:schemeClr val="accent5">
                    <a:lumMod val="50000"/>
                  </a:schemeClr>
                </a:solidFill>
                <a:latin typeface="Arial" pitchFamily="34" charset="0"/>
                <a:cs typeface="Arial" pitchFamily="34" charset="0"/>
              </a:rPr>
              <a:t>s</a:t>
            </a:r>
            <a:r>
              <a:rPr lang="en-US" sz="1600" dirty="0" smtClean="0">
                <a:solidFill>
                  <a:schemeClr val="accent5">
                    <a:lumMod val="50000"/>
                  </a:schemeClr>
                </a:solidFill>
                <a:latin typeface="Arial" pitchFamily="34" charset="0"/>
                <a:cs typeface="Arial" pitchFamily="34" charset="0"/>
              </a:rPr>
              <a:t>ystem with the switch open</a:t>
            </a:r>
            <a:endParaRPr lang="en-US" sz="1600" dirty="0">
              <a:solidFill>
                <a:schemeClr val="accent5">
                  <a:lumMod val="50000"/>
                </a:schemeClr>
              </a:solidFill>
              <a:latin typeface="Arial" pitchFamily="34" charset="0"/>
              <a:cs typeface="Arial" pitchFamily="34" charset="0"/>
            </a:endParaRPr>
          </a:p>
        </p:txBody>
      </p:sp>
      <p:sp>
        <p:nvSpPr>
          <p:cNvPr id="14" name="TextBox 13"/>
          <p:cNvSpPr txBox="1"/>
          <p:nvPr/>
        </p:nvSpPr>
        <p:spPr>
          <a:xfrm>
            <a:off x="4667692" y="5105400"/>
            <a:ext cx="2876108" cy="338554"/>
          </a:xfrm>
          <a:prstGeom prst="rect">
            <a:avLst/>
          </a:prstGeom>
          <a:noFill/>
        </p:spPr>
        <p:txBody>
          <a:bodyPr wrap="none" rtlCol="0">
            <a:spAutoFit/>
          </a:bodyPr>
          <a:lstStyle/>
          <a:p>
            <a:r>
              <a:rPr lang="en-US" sz="1600" dirty="0">
                <a:solidFill>
                  <a:schemeClr val="accent5">
                    <a:lumMod val="50000"/>
                  </a:schemeClr>
                </a:solidFill>
                <a:latin typeface="Arial" pitchFamily="34" charset="0"/>
                <a:cs typeface="Arial" pitchFamily="34" charset="0"/>
              </a:rPr>
              <a:t>s</a:t>
            </a:r>
            <a:r>
              <a:rPr lang="en-US" sz="1600" dirty="0" smtClean="0">
                <a:solidFill>
                  <a:schemeClr val="accent5">
                    <a:lumMod val="50000"/>
                  </a:schemeClr>
                </a:solidFill>
                <a:latin typeface="Arial" pitchFamily="34" charset="0"/>
                <a:cs typeface="Arial" pitchFamily="34" charset="0"/>
              </a:rPr>
              <a:t>ystem with the switch closed</a:t>
            </a:r>
            <a:endParaRPr lang="en-US" sz="1600" dirty="0">
              <a:solidFill>
                <a:schemeClr val="accent5">
                  <a:lumMod val="50000"/>
                </a:schemeClr>
              </a:solidFill>
              <a:latin typeface="Arial" pitchFamily="34" charset="0"/>
              <a:cs typeface="Arial" pitchFamily="34" charset="0"/>
            </a:endParaRPr>
          </a:p>
        </p:txBody>
      </p:sp>
      <p:sp>
        <p:nvSpPr>
          <p:cNvPr id="11" name="TextBox 10"/>
          <p:cNvSpPr txBox="1"/>
          <p:nvPr/>
        </p:nvSpPr>
        <p:spPr>
          <a:xfrm>
            <a:off x="365760" y="5943599"/>
            <a:ext cx="8321040" cy="402336"/>
          </a:xfrm>
          <a:prstGeom prst="rect">
            <a:avLst/>
          </a:prstGeom>
          <a:solidFill>
            <a:schemeClr val="accent5">
              <a:lumMod val="20000"/>
              <a:lumOff val="80000"/>
            </a:schemeClr>
          </a:solidFill>
        </p:spPr>
        <p:txBody>
          <a:bodyPr wrap="square" rtlCol="0">
            <a:spAutoFit/>
          </a:bodyPr>
          <a:lstStyle/>
          <a:p>
            <a:r>
              <a:rPr lang="en-US" sz="2000" dirty="0" smtClean="0">
                <a:solidFill>
                  <a:schemeClr val="accent5">
                    <a:lumMod val="50000"/>
                  </a:schemeClr>
                </a:solidFill>
                <a:latin typeface="Courier New" panose="02070309020205020404" pitchFamily="49" charset="0"/>
                <a:cs typeface="Courier New" panose="02070309020205020404" pitchFamily="49" charset="0"/>
              </a:rPr>
              <a:t>&gt;&gt; sys = </a:t>
            </a:r>
            <a:r>
              <a:rPr lang="en-US" sz="2000" dirty="0" err="1" smtClean="0">
                <a:solidFill>
                  <a:schemeClr val="accent5">
                    <a:lumMod val="50000"/>
                  </a:schemeClr>
                </a:solidFill>
                <a:latin typeface="Courier New" panose="02070309020205020404" pitchFamily="49" charset="0"/>
                <a:cs typeface="Courier New" panose="02070309020205020404" pitchFamily="49" charset="0"/>
              </a:rPr>
              <a:t>power_analyze</a:t>
            </a:r>
            <a:r>
              <a:rPr lang="en-US" sz="2000" dirty="0" smtClean="0">
                <a:solidFill>
                  <a:schemeClr val="accent5">
                    <a:lumMod val="50000"/>
                  </a:schemeClr>
                </a:solidFill>
                <a:latin typeface="Courier New" panose="02070309020205020404" pitchFamily="49" charset="0"/>
                <a:cs typeface="Courier New" panose="02070309020205020404" pitchFamily="49" charset="0"/>
              </a:rPr>
              <a:t>(’rlc_switch_</a:t>
            </a:r>
            <a:r>
              <a:rPr lang="en-US" sz="2000" dirty="0" err="1" smtClean="0">
                <a:solidFill>
                  <a:schemeClr val="accent5">
                    <a:lumMod val="50000"/>
                  </a:schemeClr>
                </a:solidFill>
                <a:latin typeface="Courier New" panose="02070309020205020404" pitchFamily="49" charset="0"/>
                <a:cs typeface="Courier New" panose="02070309020205020404" pitchFamily="49" charset="0"/>
              </a:rPr>
              <a:t>sps</a:t>
            </a:r>
            <a:r>
              <a:rPr lang="en-US" sz="2000" dirty="0" smtClean="0">
                <a:solidFill>
                  <a:schemeClr val="accent5">
                    <a:lumMod val="50000"/>
                  </a:schemeClr>
                </a:solidFill>
                <a:latin typeface="Courier New" panose="02070309020205020404" pitchFamily="49" charset="0"/>
                <a:cs typeface="Courier New" panose="02070309020205020404" pitchFamily="49" charset="0"/>
              </a:rPr>
              <a:t>’,’structure’);</a:t>
            </a:r>
            <a:endParaRPr lang="en-US" sz="2000" dirty="0">
              <a:solidFill>
                <a:schemeClr val="accent5">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7866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0"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6205" t="29540" r="5475" b="4987"/>
          <a:stretch/>
        </p:blipFill>
        <p:spPr>
          <a:xfrm>
            <a:off x="457200" y="1447800"/>
            <a:ext cx="8298070" cy="4389110"/>
          </a:xfrm>
          <a:prstGeom prst="rect">
            <a:avLst/>
          </a:prstGeom>
        </p:spPr>
      </p:pic>
      <p:sp>
        <p:nvSpPr>
          <p:cNvPr id="2" name="Title 1"/>
          <p:cNvSpPr>
            <a:spLocks noGrp="1"/>
          </p:cNvSpPr>
          <p:nvPr>
            <p:ph type="title"/>
          </p:nvPr>
        </p:nvSpPr>
        <p:spPr/>
        <p:txBody>
          <a:bodyPr/>
          <a:lstStyle/>
          <a:p>
            <a:r>
              <a:rPr lang="en-US" dirty="0" smtClean="0"/>
              <a:t>How does SimPowerSystems work?</a:t>
            </a:r>
            <a:br>
              <a:rPr lang="en-US" dirty="0" smtClean="0"/>
            </a:br>
            <a:r>
              <a:rPr lang="en-US" sz="2400" dirty="0" smtClean="0">
                <a:solidFill>
                  <a:schemeClr val="accent4"/>
                </a:solidFill>
              </a:rPr>
              <a:t>Introduce an ideal switch</a:t>
            </a:r>
            <a:endParaRPr lang="en-US" sz="2400" dirty="0">
              <a:solidFill>
                <a:schemeClr val="accent4"/>
              </a:solidFill>
            </a:endParaRPr>
          </a:p>
        </p:txBody>
      </p:sp>
      <p:cxnSp>
        <p:nvCxnSpPr>
          <p:cNvPr id="12" name="Straight Arrow Connector 11"/>
          <p:cNvCxnSpPr/>
          <p:nvPr/>
        </p:nvCxnSpPr>
        <p:spPr>
          <a:xfrm flipV="1">
            <a:off x="2438400" y="3200400"/>
            <a:ext cx="998330" cy="1219200"/>
          </a:xfrm>
          <a:prstGeom prst="straightConnector1">
            <a:avLst/>
          </a:prstGeom>
          <a:ln w="381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 Box 105"/>
          <p:cNvSpPr txBox="1">
            <a:spLocks noChangeArrowheads="1"/>
          </p:cNvSpPr>
          <p:nvPr/>
        </p:nvSpPr>
        <p:spPr bwMode="auto">
          <a:xfrm>
            <a:off x="1219200" y="4419600"/>
            <a:ext cx="1752600" cy="89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45720" rIns="45720"/>
          <a:lstStyle>
            <a:lvl1pPr eaLnBrk="0" hangingPunct="0">
              <a:defRPr b="1">
                <a:solidFill>
                  <a:schemeClr val="tx1"/>
                </a:solidFill>
                <a:latin typeface="Courier New" panose="02070309020205020404" pitchFamily="49" charset="0"/>
                <a:cs typeface="Arial" panose="020B0604020202020204" pitchFamily="34" charset="0"/>
              </a:defRPr>
            </a:lvl1pPr>
            <a:lvl2pPr marL="742950" indent="-285750" eaLnBrk="0" hangingPunct="0">
              <a:defRPr b="1">
                <a:solidFill>
                  <a:schemeClr val="tx1"/>
                </a:solidFill>
                <a:latin typeface="Courier New" panose="02070309020205020404" pitchFamily="49" charset="0"/>
                <a:cs typeface="Arial" panose="020B0604020202020204" pitchFamily="34" charset="0"/>
              </a:defRPr>
            </a:lvl2pPr>
            <a:lvl3pPr marL="1143000" indent="-228600" eaLnBrk="0" hangingPunct="0">
              <a:defRPr b="1">
                <a:solidFill>
                  <a:schemeClr val="tx1"/>
                </a:solidFill>
                <a:latin typeface="Courier New" panose="02070309020205020404" pitchFamily="49" charset="0"/>
                <a:cs typeface="Arial" panose="020B0604020202020204" pitchFamily="34" charset="0"/>
              </a:defRPr>
            </a:lvl3pPr>
            <a:lvl4pPr marL="1600200" indent="-228600" eaLnBrk="0" hangingPunct="0">
              <a:defRPr b="1">
                <a:solidFill>
                  <a:schemeClr val="tx1"/>
                </a:solidFill>
                <a:latin typeface="Courier New" panose="02070309020205020404" pitchFamily="49" charset="0"/>
                <a:cs typeface="Arial" panose="020B0604020202020204" pitchFamily="34" charset="0"/>
              </a:defRPr>
            </a:lvl4pPr>
            <a:lvl5pPr marL="2057400" indent="-228600" eaLnBrk="0" hangingPunct="0">
              <a:defRPr b="1">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9pPr>
          </a:lstStyle>
          <a:p>
            <a:pPr algn="ctr"/>
            <a:r>
              <a:rPr lang="en-US" altLang="en-US" sz="1600" b="0" dirty="0" smtClean="0">
                <a:solidFill>
                  <a:schemeClr val="accent5">
                    <a:lumMod val="50000"/>
                  </a:schemeClr>
                </a:solidFill>
                <a:latin typeface="+mn-lt"/>
              </a:rPr>
              <a:t>Need to maintain</a:t>
            </a:r>
          </a:p>
          <a:p>
            <a:pPr algn="ctr"/>
            <a:r>
              <a:rPr lang="en-US" altLang="en-US" sz="1600" b="0" dirty="0" smtClean="0">
                <a:solidFill>
                  <a:schemeClr val="accent5">
                    <a:lumMod val="50000"/>
                  </a:schemeClr>
                </a:solidFill>
                <a:latin typeface="+mn-lt"/>
              </a:rPr>
              <a:t>state information</a:t>
            </a:r>
          </a:p>
          <a:p>
            <a:pPr algn="ctr"/>
            <a:r>
              <a:rPr lang="en-US" altLang="en-US" sz="1600" b="0" dirty="0">
                <a:solidFill>
                  <a:schemeClr val="accent5">
                    <a:lumMod val="50000"/>
                  </a:schemeClr>
                </a:solidFill>
                <a:latin typeface="+mn-lt"/>
              </a:rPr>
              <a:t>d</a:t>
            </a:r>
            <a:r>
              <a:rPr lang="en-US" altLang="en-US" sz="1600" b="0" dirty="0" smtClean="0">
                <a:solidFill>
                  <a:schemeClr val="accent5">
                    <a:lumMod val="50000"/>
                  </a:schemeClr>
                </a:solidFill>
                <a:latin typeface="+mn-lt"/>
              </a:rPr>
              <a:t>uring switching</a:t>
            </a:r>
            <a:endParaRPr lang="en-US" altLang="en-US" sz="1600" b="0" dirty="0">
              <a:solidFill>
                <a:schemeClr val="accent5">
                  <a:lumMod val="50000"/>
                </a:schemeClr>
              </a:solidFill>
              <a:latin typeface="+mn-lt"/>
            </a:endParaRPr>
          </a:p>
        </p:txBody>
      </p:sp>
      <p:sp>
        <p:nvSpPr>
          <p:cNvPr id="7" name="TextBox 6"/>
          <p:cNvSpPr txBox="1"/>
          <p:nvPr/>
        </p:nvSpPr>
        <p:spPr>
          <a:xfrm>
            <a:off x="365760" y="5943599"/>
            <a:ext cx="8321040" cy="402336"/>
          </a:xfrm>
          <a:prstGeom prst="rect">
            <a:avLst/>
          </a:prstGeom>
          <a:solidFill>
            <a:schemeClr val="accent5">
              <a:lumMod val="20000"/>
              <a:lumOff val="80000"/>
            </a:schemeClr>
          </a:solidFill>
        </p:spPr>
        <p:txBody>
          <a:bodyPr wrap="square" rtlCol="0">
            <a:spAutoFit/>
          </a:bodyPr>
          <a:lstStyle/>
          <a:p>
            <a:r>
              <a:rPr lang="en-US" sz="2000" dirty="0" smtClean="0">
                <a:solidFill>
                  <a:schemeClr val="accent5">
                    <a:lumMod val="50000"/>
                  </a:schemeClr>
                </a:solidFill>
                <a:latin typeface="Courier New" panose="02070309020205020404" pitchFamily="49" charset="0"/>
                <a:cs typeface="Courier New" panose="02070309020205020404" pitchFamily="49" charset="0"/>
              </a:rPr>
              <a:t>&gt;&gt; </a:t>
            </a:r>
            <a:r>
              <a:rPr lang="en-US" sz="2000" dirty="0" err="1" smtClean="0">
                <a:solidFill>
                  <a:schemeClr val="accent5">
                    <a:lumMod val="50000"/>
                  </a:schemeClr>
                </a:solidFill>
                <a:latin typeface="Courier New" panose="02070309020205020404" pitchFamily="49" charset="0"/>
                <a:cs typeface="Courier New" panose="02070309020205020404" pitchFamily="49" charset="0"/>
              </a:rPr>
              <a:t>rlc_switch_sps_sl</a:t>
            </a:r>
            <a:endParaRPr lang="en-US" sz="2000" dirty="0">
              <a:solidFill>
                <a:schemeClr val="accent5">
                  <a:lumMod val="50000"/>
                </a:schemeClr>
              </a:solidFill>
              <a:latin typeface="Courier New" panose="02070309020205020404" pitchFamily="49" charset="0"/>
              <a:cs typeface="Courier New" panose="02070309020205020404" pitchFamily="49" charset="0"/>
            </a:endParaRPr>
          </a:p>
        </p:txBody>
      </p:sp>
      <p:sp>
        <p:nvSpPr>
          <p:cNvPr id="14" name="Rectangle 13"/>
          <p:cNvSpPr/>
          <p:nvPr/>
        </p:nvSpPr>
        <p:spPr>
          <a:xfrm>
            <a:off x="4199727" y="3218688"/>
            <a:ext cx="684803"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smtClean="0">
                <a:ln/>
                <a:solidFill>
                  <a:schemeClr val="accent4">
                    <a:alpha val="40000"/>
                  </a:schemeClr>
                </a:solidFill>
                <a:effectLst/>
              </a:rPr>
              <a:t>A</a:t>
            </a:r>
            <a:endParaRPr lang="en-US" sz="5400" b="1" cap="none" spc="0" dirty="0">
              <a:ln/>
              <a:solidFill>
                <a:schemeClr val="accent4">
                  <a:alpha val="40000"/>
                </a:schemeClr>
              </a:solidFill>
              <a:effectLst/>
            </a:endParaRPr>
          </a:p>
        </p:txBody>
      </p:sp>
      <p:sp>
        <p:nvSpPr>
          <p:cNvPr id="16" name="Rectangle 15"/>
          <p:cNvSpPr/>
          <p:nvPr/>
        </p:nvSpPr>
        <p:spPr>
          <a:xfrm>
            <a:off x="1303130" y="2286000"/>
            <a:ext cx="684803"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smtClean="0">
                <a:ln/>
                <a:solidFill>
                  <a:schemeClr val="accent4">
                    <a:alpha val="40000"/>
                  </a:schemeClr>
                </a:solidFill>
                <a:effectLst/>
              </a:rPr>
              <a:t>B</a:t>
            </a:r>
            <a:endParaRPr lang="en-US" sz="5400" b="1" cap="none" spc="0" dirty="0">
              <a:ln/>
              <a:solidFill>
                <a:schemeClr val="accent4">
                  <a:alpha val="40000"/>
                </a:schemeClr>
              </a:solidFill>
              <a:effectLst/>
            </a:endParaRPr>
          </a:p>
        </p:txBody>
      </p:sp>
      <p:sp>
        <p:nvSpPr>
          <p:cNvPr id="17" name="Rectangle 16"/>
          <p:cNvSpPr/>
          <p:nvPr/>
        </p:nvSpPr>
        <p:spPr>
          <a:xfrm>
            <a:off x="4198730" y="4389120"/>
            <a:ext cx="684803"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smtClean="0">
                <a:ln/>
                <a:solidFill>
                  <a:schemeClr val="accent4">
                    <a:alpha val="40000"/>
                  </a:schemeClr>
                </a:solidFill>
                <a:effectLst/>
              </a:rPr>
              <a:t>D</a:t>
            </a:r>
            <a:endParaRPr lang="en-US" sz="5400" b="1" cap="none" spc="0" dirty="0">
              <a:ln/>
              <a:solidFill>
                <a:schemeClr val="accent4">
                  <a:alpha val="40000"/>
                </a:schemeClr>
              </a:solidFill>
              <a:effectLst/>
            </a:endParaRPr>
          </a:p>
        </p:txBody>
      </p:sp>
      <p:sp>
        <p:nvSpPr>
          <p:cNvPr id="18" name="Rectangle 17"/>
          <p:cNvSpPr/>
          <p:nvPr/>
        </p:nvSpPr>
        <p:spPr>
          <a:xfrm>
            <a:off x="4198730" y="1981200"/>
            <a:ext cx="684803"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smtClean="0">
                <a:ln/>
                <a:solidFill>
                  <a:schemeClr val="accent4">
                    <a:alpha val="40000"/>
                  </a:schemeClr>
                </a:solidFill>
                <a:effectLst/>
              </a:rPr>
              <a:t>C</a:t>
            </a:r>
            <a:endParaRPr lang="en-US" sz="5400" b="1" cap="none" spc="0" dirty="0">
              <a:ln/>
              <a:solidFill>
                <a:schemeClr val="accent4">
                  <a:alpha val="40000"/>
                </a:schemeClr>
              </a:solidFill>
              <a:effectLst/>
            </a:endParaRPr>
          </a:p>
        </p:txBody>
      </p:sp>
      <p:sp>
        <p:nvSpPr>
          <p:cNvPr id="11" name="Text Box 105"/>
          <p:cNvSpPr txBox="1">
            <a:spLocks noChangeArrowheads="1"/>
          </p:cNvSpPr>
          <p:nvPr/>
        </p:nvSpPr>
        <p:spPr bwMode="auto">
          <a:xfrm>
            <a:off x="6248400" y="4343400"/>
            <a:ext cx="2362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45720" rIns="45720"/>
          <a:lstStyle>
            <a:lvl1pPr eaLnBrk="0" hangingPunct="0">
              <a:defRPr b="1">
                <a:solidFill>
                  <a:schemeClr val="tx1"/>
                </a:solidFill>
                <a:latin typeface="Courier New" panose="02070309020205020404" pitchFamily="49" charset="0"/>
                <a:cs typeface="Arial" panose="020B0604020202020204" pitchFamily="34" charset="0"/>
              </a:defRPr>
            </a:lvl1pPr>
            <a:lvl2pPr marL="742950" indent="-285750" eaLnBrk="0" hangingPunct="0">
              <a:defRPr b="1">
                <a:solidFill>
                  <a:schemeClr val="tx1"/>
                </a:solidFill>
                <a:latin typeface="Courier New" panose="02070309020205020404" pitchFamily="49" charset="0"/>
                <a:cs typeface="Arial" panose="020B0604020202020204" pitchFamily="34" charset="0"/>
              </a:defRPr>
            </a:lvl2pPr>
            <a:lvl3pPr marL="1143000" indent="-228600" eaLnBrk="0" hangingPunct="0">
              <a:defRPr b="1">
                <a:solidFill>
                  <a:schemeClr val="tx1"/>
                </a:solidFill>
                <a:latin typeface="Courier New" panose="02070309020205020404" pitchFamily="49" charset="0"/>
                <a:cs typeface="Arial" panose="020B0604020202020204" pitchFamily="34" charset="0"/>
              </a:defRPr>
            </a:lvl3pPr>
            <a:lvl4pPr marL="1600200" indent="-228600" eaLnBrk="0" hangingPunct="0">
              <a:defRPr b="1">
                <a:solidFill>
                  <a:schemeClr val="tx1"/>
                </a:solidFill>
                <a:latin typeface="Courier New" panose="02070309020205020404" pitchFamily="49" charset="0"/>
                <a:cs typeface="Arial" panose="020B0604020202020204" pitchFamily="34" charset="0"/>
              </a:defRPr>
            </a:lvl4pPr>
            <a:lvl5pPr marL="2057400" indent="-228600" eaLnBrk="0" hangingPunct="0">
              <a:defRPr b="1">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9pPr>
          </a:lstStyle>
          <a:p>
            <a:pPr algn="ctr"/>
            <a:r>
              <a:rPr lang="en-US" altLang="en-US" sz="1600" b="0" dirty="0">
                <a:solidFill>
                  <a:schemeClr val="accent5">
                    <a:lumMod val="50000"/>
                  </a:schemeClr>
                </a:solidFill>
                <a:latin typeface="+mn-lt"/>
              </a:rPr>
              <a:t>T</a:t>
            </a:r>
            <a:r>
              <a:rPr lang="en-US" altLang="en-US" sz="1600" b="0" dirty="0" smtClean="0">
                <a:solidFill>
                  <a:schemeClr val="accent5">
                    <a:lumMod val="50000"/>
                  </a:schemeClr>
                </a:solidFill>
                <a:latin typeface="+mn-lt"/>
              </a:rPr>
              <a:t>he switch dynamics are</a:t>
            </a:r>
          </a:p>
          <a:p>
            <a:pPr algn="ctr"/>
            <a:r>
              <a:rPr lang="en-US" altLang="en-US" sz="1600" b="0" dirty="0" smtClean="0">
                <a:solidFill>
                  <a:schemeClr val="accent5">
                    <a:lumMod val="50000"/>
                  </a:schemeClr>
                </a:solidFill>
                <a:latin typeface="+mn-lt"/>
              </a:rPr>
              <a:t>modeled as a nonlinear</a:t>
            </a:r>
          </a:p>
          <a:p>
            <a:pPr algn="ctr"/>
            <a:r>
              <a:rPr lang="en-US" altLang="en-US" sz="1600" b="0" dirty="0" smtClean="0">
                <a:solidFill>
                  <a:schemeClr val="accent5">
                    <a:lumMod val="50000"/>
                  </a:schemeClr>
                </a:solidFill>
                <a:latin typeface="+mn-lt"/>
              </a:rPr>
              <a:t>relationship between</a:t>
            </a:r>
          </a:p>
          <a:p>
            <a:pPr algn="ctr"/>
            <a:r>
              <a:rPr lang="en-US" altLang="en-US" sz="1600" b="0" dirty="0" smtClean="0">
                <a:solidFill>
                  <a:schemeClr val="accent5">
                    <a:lumMod val="50000"/>
                  </a:schemeClr>
                </a:solidFill>
                <a:latin typeface="+mn-lt"/>
              </a:rPr>
              <a:t>voltage and current</a:t>
            </a:r>
            <a:endParaRPr lang="en-US" altLang="en-US" sz="1600" b="0" dirty="0">
              <a:solidFill>
                <a:schemeClr val="accent5">
                  <a:lumMod val="50000"/>
                </a:schemeClr>
              </a:solidFill>
              <a:latin typeface="+mn-lt"/>
            </a:endParaRPr>
          </a:p>
        </p:txBody>
      </p:sp>
      <p:cxnSp>
        <p:nvCxnSpPr>
          <p:cNvPr id="13" name="Straight Arrow Connector 12"/>
          <p:cNvCxnSpPr/>
          <p:nvPr/>
        </p:nvCxnSpPr>
        <p:spPr>
          <a:xfrm flipH="1" flipV="1">
            <a:off x="2674730" y="1981201"/>
            <a:ext cx="3573670" cy="2514599"/>
          </a:xfrm>
          <a:prstGeom prst="straightConnector1">
            <a:avLst/>
          </a:prstGeom>
          <a:ln w="381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766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4" grpId="0"/>
      <p:bldP spid="16" grpId="0"/>
      <p:bldP spid="17" grpId="0"/>
      <p:bldP spid="18"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srcRect l="10204" t="33098" r="4082" b="9156"/>
          <a:stretch/>
        </p:blipFill>
        <p:spPr>
          <a:xfrm>
            <a:off x="1371600" y="1371600"/>
            <a:ext cx="6400800" cy="3124200"/>
          </a:xfrm>
          <a:prstGeom prst="rect">
            <a:avLst/>
          </a:prstGeom>
        </p:spPr>
      </p:pic>
      <p:sp>
        <p:nvSpPr>
          <p:cNvPr id="2" name="Title 1"/>
          <p:cNvSpPr>
            <a:spLocks noGrp="1"/>
          </p:cNvSpPr>
          <p:nvPr>
            <p:ph type="title"/>
          </p:nvPr>
        </p:nvSpPr>
        <p:spPr/>
        <p:txBody>
          <a:bodyPr/>
          <a:lstStyle/>
          <a:p>
            <a:r>
              <a:rPr lang="en-US" dirty="0" smtClean="0"/>
              <a:t>How does SimPowerSystems work?</a:t>
            </a:r>
            <a:br>
              <a:rPr lang="en-US" dirty="0" smtClean="0"/>
            </a:br>
            <a:r>
              <a:rPr lang="en-US" sz="2400" dirty="0" smtClean="0">
                <a:solidFill>
                  <a:schemeClr val="accent4"/>
                </a:solidFill>
              </a:rPr>
              <a:t>Introduce a diode to mitigate flyback</a:t>
            </a:r>
            <a:endParaRPr lang="en-US" sz="2400" dirty="0">
              <a:solidFill>
                <a:schemeClr val="accent4"/>
              </a:solidFill>
            </a:endParaRPr>
          </a:p>
        </p:txBody>
      </p:sp>
      <p:cxnSp>
        <p:nvCxnSpPr>
          <p:cNvPr id="11" name="Straight Arrow Connector 10"/>
          <p:cNvCxnSpPr/>
          <p:nvPr/>
        </p:nvCxnSpPr>
        <p:spPr>
          <a:xfrm flipV="1">
            <a:off x="2197100" y="3429000"/>
            <a:ext cx="774700" cy="914396"/>
          </a:xfrm>
          <a:prstGeom prst="straightConnector1">
            <a:avLst/>
          </a:prstGeom>
          <a:ln w="381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Text Box 105"/>
          <p:cNvSpPr txBox="1">
            <a:spLocks noChangeArrowheads="1"/>
          </p:cNvSpPr>
          <p:nvPr/>
        </p:nvSpPr>
        <p:spPr bwMode="auto">
          <a:xfrm>
            <a:off x="533400" y="4330697"/>
            <a:ext cx="3276600" cy="107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45720" rIns="45720"/>
          <a:lstStyle>
            <a:lvl1pPr eaLnBrk="0" hangingPunct="0">
              <a:defRPr b="1">
                <a:solidFill>
                  <a:schemeClr val="tx1"/>
                </a:solidFill>
                <a:latin typeface="Courier New" panose="02070309020205020404" pitchFamily="49" charset="0"/>
                <a:cs typeface="Arial" panose="020B0604020202020204" pitchFamily="34" charset="0"/>
              </a:defRPr>
            </a:lvl1pPr>
            <a:lvl2pPr marL="742950" indent="-285750" eaLnBrk="0" hangingPunct="0">
              <a:defRPr b="1">
                <a:solidFill>
                  <a:schemeClr val="tx1"/>
                </a:solidFill>
                <a:latin typeface="Courier New" panose="02070309020205020404" pitchFamily="49" charset="0"/>
                <a:cs typeface="Arial" panose="020B0604020202020204" pitchFamily="34" charset="0"/>
              </a:defRPr>
            </a:lvl2pPr>
            <a:lvl3pPr marL="1143000" indent="-228600" eaLnBrk="0" hangingPunct="0">
              <a:defRPr b="1">
                <a:solidFill>
                  <a:schemeClr val="tx1"/>
                </a:solidFill>
                <a:latin typeface="Courier New" panose="02070309020205020404" pitchFamily="49" charset="0"/>
                <a:cs typeface="Arial" panose="020B0604020202020204" pitchFamily="34" charset="0"/>
              </a:defRPr>
            </a:lvl3pPr>
            <a:lvl4pPr marL="1600200" indent="-228600" eaLnBrk="0" hangingPunct="0">
              <a:defRPr b="1">
                <a:solidFill>
                  <a:schemeClr val="tx1"/>
                </a:solidFill>
                <a:latin typeface="Courier New" panose="02070309020205020404" pitchFamily="49" charset="0"/>
                <a:cs typeface="Arial" panose="020B0604020202020204" pitchFamily="34" charset="0"/>
              </a:defRPr>
            </a:lvl4pPr>
            <a:lvl5pPr marL="2057400" indent="-228600" eaLnBrk="0" hangingPunct="0">
              <a:defRPr b="1">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9pPr>
          </a:lstStyle>
          <a:p>
            <a:pPr algn="ctr"/>
            <a:r>
              <a:rPr lang="en-US" altLang="en-US" sz="1600" b="0" dirty="0">
                <a:solidFill>
                  <a:schemeClr val="accent5">
                    <a:lumMod val="50000"/>
                  </a:schemeClr>
                </a:solidFill>
                <a:latin typeface="+mn-lt"/>
              </a:rPr>
              <a:t>B</a:t>
            </a:r>
            <a:r>
              <a:rPr lang="en-US" altLang="en-US" sz="1600" b="0" dirty="0" smtClean="0">
                <a:solidFill>
                  <a:schemeClr val="accent5">
                    <a:lumMod val="50000"/>
                  </a:schemeClr>
                </a:solidFill>
                <a:latin typeface="+mn-lt"/>
              </a:rPr>
              <a:t>oth the switch and the diode</a:t>
            </a:r>
          </a:p>
          <a:p>
            <a:pPr algn="ctr"/>
            <a:r>
              <a:rPr lang="en-US" altLang="en-US" sz="1600" b="0" dirty="0" smtClean="0">
                <a:solidFill>
                  <a:schemeClr val="accent5">
                    <a:lumMod val="50000"/>
                  </a:schemeClr>
                </a:solidFill>
                <a:latin typeface="+mn-lt"/>
              </a:rPr>
              <a:t>are nonlinear elements and must</a:t>
            </a:r>
          </a:p>
          <a:p>
            <a:pPr algn="ctr"/>
            <a:r>
              <a:rPr lang="en-US" altLang="en-US" sz="1600" b="0" dirty="0" smtClean="0">
                <a:solidFill>
                  <a:schemeClr val="accent5">
                    <a:lumMod val="50000"/>
                  </a:schemeClr>
                </a:solidFill>
                <a:latin typeface="+mn-lt"/>
              </a:rPr>
              <a:t>be placed in the feedback path</a:t>
            </a:r>
          </a:p>
          <a:p>
            <a:pPr algn="ctr"/>
            <a:r>
              <a:rPr lang="en-US" altLang="en-US" sz="1600" b="0" dirty="0" smtClean="0">
                <a:solidFill>
                  <a:schemeClr val="accent5">
                    <a:lumMod val="50000"/>
                  </a:schemeClr>
                </a:solidFill>
                <a:latin typeface="+mn-lt"/>
              </a:rPr>
              <a:t>of the state-space model</a:t>
            </a:r>
          </a:p>
        </p:txBody>
      </p:sp>
      <p:sp>
        <p:nvSpPr>
          <p:cNvPr id="8" name="TextBox 7"/>
          <p:cNvSpPr txBox="1"/>
          <p:nvPr/>
        </p:nvSpPr>
        <p:spPr>
          <a:xfrm>
            <a:off x="365760" y="5943599"/>
            <a:ext cx="8321040" cy="402336"/>
          </a:xfrm>
          <a:prstGeom prst="rect">
            <a:avLst/>
          </a:prstGeom>
          <a:solidFill>
            <a:schemeClr val="accent5">
              <a:lumMod val="20000"/>
              <a:lumOff val="80000"/>
            </a:schemeClr>
          </a:solidFill>
        </p:spPr>
        <p:txBody>
          <a:bodyPr wrap="square" rtlCol="0">
            <a:spAutoFit/>
          </a:bodyPr>
          <a:lstStyle/>
          <a:p>
            <a:r>
              <a:rPr lang="en-US" sz="2000" dirty="0" smtClean="0">
                <a:solidFill>
                  <a:schemeClr val="accent5">
                    <a:lumMod val="50000"/>
                  </a:schemeClr>
                </a:solidFill>
                <a:latin typeface="Courier New" panose="02070309020205020404" pitchFamily="49" charset="0"/>
                <a:cs typeface="Courier New" panose="02070309020205020404" pitchFamily="49" charset="0"/>
              </a:rPr>
              <a:t>&gt;&gt; </a:t>
            </a:r>
            <a:r>
              <a:rPr lang="en-US" sz="2000" dirty="0" err="1" smtClean="0">
                <a:solidFill>
                  <a:schemeClr val="accent5">
                    <a:lumMod val="50000"/>
                  </a:schemeClr>
                </a:solidFill>
                <a:latin typeface="Courier New" panose="02070309020205020404" pitchFamily="49" charset="0"/>
                <a:cs typeface="Courier New" panose="02070309020205020404" pitchFamily="49" charset="0"/>
              </a:rPr>
              <a:t>rlc_diode_sps</a:t>
            </a:r>
            <a:endParaRPr lang="en-US" sz="2000" dirty="0">
              <a:solidFill>
                <a:schemeClr val="accent5">
                  <a:lumMod val="50000"/>
                </a:schemeClr>
              </a:solidFill>
              <a:latin typeface="Courier New" panose="02070309020205020404" pitchFamily="49" charset="0"/>
              <a:cs typeface="Courier New" panose="02070309020205020404" pitchFamily="49" charset="0"/>
            </a:endParaRPr>
          </a:p>
        </p:txBody>
      </p:sp>
      <p:cxnSp>
        <p:nvCxnSpPr>
          <p:cNvPr id="9" name="Straight Arrow Connector 8"/>
          <p:cNvCxnSpPr/>
          <p:nvPr/>
        </p:nvCxnSpPr>
        <p:spPr>
          <a:xfrm flipV="1">
            <a:off x="2108200" y="2819400"/>
            <a:ext cx="177800" cy="1523997"/>
          </a:xfrm>
          <a:prstGeom prst="straightConnector1">
            <a:avLst/>
          </a:prstGeom>
          <a:ln w="381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3872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rotWithShape="1">
          <a:blip r:embed="rId2"/>
          <a:srcRect l="6124" t="25353" r="3931" b="4814"/>
          <a:stretch/>
        </p:blipFill>
        <p:spPr>
          <a:xfrm>
            <a:off x="609600" y="1371600"/>
            <a:ext cx="7966696" cy="4404352"/>
          </a:xfrm>
          <a:prstGeom prst="rect">
            <a:avLst/>
          </a:prstGeom>
        </p:spPr>
      </p:pic>
      <p:sp>
        <p:nvSpPr>
          <p:cNvPr id="2" name="Title 1"/>
          <p:cNvSpPr>
            <a:spLocks noGrp="1"/>
          </p:cNvSpPr>
          <p:nvPr>
            <p:ph type="title"/>
          </p:nvPr>
        </p:nvSpPr>
        <p:spPr/>
        <p:txBody>
          <a:bodyPr/>
          <a:lstStyle/>
          <a:p>
            <a:r>
              <a:rPr lang="en-US" dirty="0" smtClean="0"/>
              <a:t>How does SimPowerSystems work?</a:t>
            </a:r>
            <a:br>
              <a:rPr lang="en-US" dirty="0" smtClean="0"/>
            </a:br>
            <a:r>
              <a:rPr lang="en-US" sz="2400" dirty="0" smtClean="0">
                <a:solidFill>
                  <a:schemeClr val="accent4"/>
                </a:solidFill>
              </a:rPr>
              <a:t>Introduce a diode to mitigate flyback</a:t>
            </a:r>
            <a:endParaRPr lang="en-US" sz="2400" dirty="0">
              <a:solidFill>
                <a:schemeClr val="accent4"/>
              </a:solidFill>
            </a:endParaRPr>
          </a:p>
        </p:txBody>
      </p:sp>
      <p:sp>
        <p:nvSpPr>
          <p:cNvPr id="8" name="TextBox 7"/>
          <p:cNvSpPr txBox="1"/>
          <p:nvPr/>
        </p:nvSpPr>
        <p:spPr>
          <a:xfrm>
            <a:off x="365760" y="5943599"/>
            <a:ext cx="8321040" cy="402336"/>
          </a:xfrm>
          <a:prstGeom prst="rect">
            <a:avLst/>
          </a:prstGeom>
          <a:solidFill>
            <a:schemeClr val="accent5">
              <a:lumMod val="20000"/>
              <a:lumOff val="80000"/>
            </a:schemeClr>
          </a:solidFill>
        </p:spPr>
        <p:txBody>
          <a:bodyPr wrap="square" rtlCol="0">
            <a:spAutoFit/>
          </a:bodyPr>
          <a:lstStyle/>
          <a:p>
            <a:r>
              <a:rPr lang="en-US" sz="2000" dirty="0" smtClean="0">
                <a:solidFill>
                  <a:schemeClr val="accent5">
                    <a:lumMod val="50000"/>
                  </a:schemeClr>
                </a:solidFill>
                <a:latin typeface="Courier New" panose="02070309020205020404" pitchFamily="49" charset="0"/>
                <a:cs typeface="Courier New" panose="02070309020205020404" pitchFamily="49" charset="0"/>
              </a:rPr>
              <a:t>&gt;&gt; </a:t>
            </a:r>
            <a:r>
              <a:rPr lang="en-US" sz="2000" dirty="0" err="1" smtClean="0">
                <a:solidFill>
                  <a:schemeClr val="accent5">
                    <a:lumMod val="50000"/>
                  </a:schemeClr>
                </a:solidFill>
                <a:latin typeface="Courier New" panose="02070309020205020404" pitchFamily="49" charset="0"/>
                <a:cs typeface="Courier New" panose="02070309020205020404" pitchFamily="49" charset="0"/>
              </a:rPr>
              <a:t>rlc_diode_sps_sl</a:t>
            </a:r>
            <a:endParaRPr lang="en-US" sz="2000" dirty="0">
              <a:solidFill>
                <a:schemeClr val="accent5">
                  <a:lumMod val="50000"/>
                </a:schemeClr>
              </a:solidFill>
              <a:latin typeface="Courier New" panose="02070309020205020404" pitchFamily="49" charset="0"/>
              <a:cs typeface="Courier New" panose="02070309020205020404" pitchFamily="49" charset="0"/>
            </a:endParaRPr>
          </a:p>
        </p:txBody>
      </p:sp>
      <p:sp>
        <p:nvSpPr>
          <p:cNvPr id="11" name="Text Box 105"/>
          <p:cNvSpPr txBox="1">
            <a:spLocks noChangeArrowheads="1"/>
          </p:cNvSpPr>
          <p:nvPr/>
        </p:nvSpPr>
        <p:spPr bwMode="auto">
          <a:xfrm>
            <a:off x="381000" y="4495800"/>
            <a:ext cx="3048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45720" rIns="45720">
            <a:spAutoFit/>
          </a:bodyPr>
          <a:lstStyle>
            <a:lvl1pPr eaLnBrk="0" hangingPunct="0">
              <a:defRPr b="1">
                <a:solidFill>
                  <a:schemeClr val="tx1"/>
                </a:solidFill>
                <a:latin typeface="Courier New" panose="02070309020205020404" pitchFamily="49" charset="0"/>
                <a:cs typeface="Arial" panose="020B0604020202020204" pitchFamily="34" charset="0"/>
              </a:defRPr>
            </a:lvl1pPr>
            <a:lvl2pPr marL="742950" indent="-285750" eaLnBrk="0" hangingPunct="0">
              <a:defRPr b="1">
                <a:solidFill>
                  <a:schemeClr val="tx1"/>
                </a:solidFill>
                <a:latin typeface="Courier New" panose="02070309020205020404" pitchFamily="49" charset="0"/>
                <a:cs typeface="Arial" panose="020B0604020202020204" pitchFamily="34" charset="0"/>
              </a:defRPr>
            </a:lvl2pPr>
            <a:lvl3pPr marL="1143000" indent="-228600" eaLnBrk="0" hangingPunct="0">
              <a:defRPr b="1">
                <a:solidFill>
                  <a:schemeClr val="tx1"/>
                </a:solidFill>
                <a:latin typeface="Courier New" panose="02070309020205020404" pitchFamily="49" charset="0"/>
                <a:cs typeface="Arial" panose="020B0604020202020204" pitchFamily="34" charset="0"/>
              </a:defRPr>
            </a:lvl3pPr>
            <a:lvl4pPr marL="1600200" indent="-228600" eaLnBrk="0" hangingPunct="0">
              <a:defRPr b="1">
                <a:solidFill>
                  <a:schemeClr val="tx1"/>
                </a:solidFill>
                <a:latin typeface="Courier New" panose="02070309020205020404" pitchFamily="49" charset="0"/>
                <a:cs typeface="Arial" panose="020B0604020202020204" pitchFamily="34" charset="0"/>
              </a:defRPr>
            </a:lvl4pPr>
            <a:lvl5pPr marL="2057400" indent="-228600" eaLnBrk="0" hangingPunct="0">
              <a:defRPr b="1">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9pPr>
          </a:lstStyle>
          <a:p>
            <a:pPr algn="ctr"/>
            <a:r>
              <a:rPr lang="en-US" altLang="en-US" sz="1600" b="0" dirty="0" smtClean="0">
                <a:solidFill>
                  <a:schemeClr val="accent5">
                    <a:lumMod val="50000"/>
                  </a:schemeClr>
                </a:solidFill>
                <a:latin typeface="+mn-lt"/>
              </a:rPr>
              <a:t>The nonlinear components could introduce discontinuities and algebraic loops on the model</a:t>
            </a:r>
            <a:endParaRPr lang="en-US" altLang="en-US" sz="1600" b="0" dirty="0">
              <a:solidFill>
                <a:schemeClr val="accent5">
                  <a:lumMod val="50000"/>
                </a:schemeClr>
              </a:solidFill>
              <a:latin typeface="+mn-lt"/>
            </a:endParaRPr>
          </a:p>
        </p:txBody>
      </p:sp>
      <p:cxnSp>
        <p:nvCxnSpPr>
          <p:cNvPr id="12" name="Straight Arrow Connector 11"/>
          <p:cNvCxnSpPr>
            <a:stCxn id="11" idx="0"/>
          </p:cNvCxnSpPr>
          <p:nvPr/>
        </p:nvCxnSpPr>
        <p:spPr>
          <a:xfrm flipV="1">
            <a:off x="1905000" y="1981200"/>
            <a:ext cx="533400" cy="2514600"/>
          </a:xfrm>
          <a:prstGeom prst="straightConnector1">
            <a:avLst/>
          </a:prstGeom>
          <a:ln w="381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quot;No&quot; Symbol 6"/>
          <p:cNvSpPr/>
          <p:nvPr/>
        </p:nvSpPr>
        <p:spPr>
          <a:xfrm>
            <a:off x="2926080" y="2194560"/>
            <a:ext cx="3200400" cy="3200400"/>
          </a:xfrm>
          <a:prstGeom prst="noSmoking">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71185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srcRect l="10204" t="33098" r="4082" b="9156"/>
          <a:stretch/>
        </p:blipFill>
        <p:spPr>
          <a:xfrm>
            <a:off x="1371600" y="1371600"/>
            <a:ext cx="6400800" cy="3124200"/>
          </a:xfrm>
          <a:prstGeom prst="rect">
            <a:avLst/>
          </a:prstGeom>
        </p:spPr>
      </p:pic>
      <p:sp>
        <p:nvSpPr>
          <p:cNvPr id="2" name="Title 1"/>
          <p:cNvSpPr>
            <a:spLocks noGrp="1"/>
          </p:cNvSpPr>
          <p:nvPr>
            <p:ph type="title"/>
          </p:nvPr>
        </p:nvSpPr>
        <p:spPr/>
        <p:txBody>
          <a:bodyPr/>
          <a:lstStyle/>
          <a:p>
            <a:r>
              <a:rPr lang="en-US" dirty="0" smtClean="0"/>
              <a:t>How does SimPowerSystems work?</a:t>
            </a:r>
            <a:br>
              <a:rPr lang="en-US" dirty="0" smtClean="0"/>
            </a:br>
            <a:r>
              <a:rPr lang="en-US" sz="2400" dirty="0" smtClean="0">
                <a:solidFill>
                  <a:schemeClr val="accent4"/>
                </a:solidFill>
              </a:rPr>
              <a:t>Introduce a diode to mitigate flyback</a:t>
            </a:r>
            <a:endParaRPr lang="en-US" sz="2400" dirty="0">
              <a:solidFill>
                <a:schemeClr val="accent4"/>
              </a:solidFill>
            </a:endParaRPr>
          </a:p>
        </p:txBody>
      </p:sp>
      <p:grpSp>
        <p:nvGrpSpPr>
          <p:cNvPr id="4" name="Group 3"/>
          <p:cNvGrpSpPr/>
          <p:nvPr/>
        </p:nvGrpSpPr>
        <p:grpSpPr>
          <a:xfrm>
            <a:off x="2926080" y="2194560"/>
            <a:ext cx="3200400" cy="3200400"/>
            <a:chOff x="3048000" y="3810000"/>
            <a:chExt cx="2819400" cy="2743200"/>
          </a:xfrm>
          <a:solidFill>
            <a:schemeClr val="accent4">
              <a:alpha val="40000"/>
            </a:schemeClr>
          </a:solidFill>
        </p:grpSpPr>
        <p:sp>
          <p:nvSpPr>
            <p:cNvPr id="3" name="Diagonal Stripe 2"/>
            <p:cNvSpPr/>
            <p:nvPr/>
          </p:nvSpPr>
          <p:spPr>
            <a:xfrm>
              <a:off x="3962400" y="3810000"/>
              <a:ext cx="1905000" cy="2743200"/>
            </a:xfrm>
            <a:prstGeom prst="diagStripe">
              <a:avLst>
                <a:gd name="adj" fmla="val 6699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latin typeface="Arial" pitchFamily="34" charset="0"/>
                <a:cs typeface="Arial" pitchFamily="34" charset="0"/>
              </a:endParaRPr>
            </a:p>
          </p:txBody>
        </p:sp>
        <p:sp>
          <p:nvSpPr>
            <p:cNvPr id="10" name="Diagonal Stripe 9"/>
            <p:cNvSpPr/>
            <p:nvPr/>
          </p:nvSpPr>
          <p:spPr>
            <a:xfrm flipH="1">
              <a:off x="3048000" y="5181600"/>
              <a:ext cx="914400" cy="1371600"/>
            </a:xfrm>
            <a:prstGeom prst="diagStripe">
              <a:avLst>
                <a:gd name="adj" fmla="val 3296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latin typeface="Arial" pitchFamily="34" charset="0"/>
                <a:cs typeface="Arial" pitchFamily="34" charset="0"/>
              </a:endParaRPr>
            </a:p>
          </p:txBody>
        </p:sp>
      </p:grpSp>
    </p:spTree>
    <p:extLst>
      <p:ext uri="{BB962C8B-B14F-4D97-AF65-F5344CB8AC3E}">
        <p14:creationId xmlns:p14="http://schemas.microsoft.com/office/powerpoint/2010/main" val="3420376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6714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SimPowerSystems component libraries</a:t>
            </a:r>
          </a:p>
          <a:p>
            <a:r>
              <a:rPr lang="en-US" dirty="0" smtClean="0"/>
              <a:t>How does SimPowerSystems work?</a:t>
            </a:r>
            <a:endParaRPr lang="en-US" dirty="0"/>
          </a:p>
        </p:txBody>
      </p:sp>
    </p:spTree>
    <p:extLst>
      <p:ext uri="{BB962C8B-B14F-4D97-AF65-F5344CB8AC3E}">
        <p14:creationId xmlns:p14="http://schemas.microsoft.com/office/powerpoint/2010/main" val="41201914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SimPowerSystems component libraries</a:t>
            </a:r>
            <a:endParaRPr lang="en-US" dirty="0"/>
          </a:p>
        </p:txBody>
      </p:sp>
      <p:pic>
        <p:nvPicPr>
          <p:cNvPr id="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63" y="1868488"/>
            <a:ext cx="3965714" cy="312571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Box 62"/>
          <p:cNvSpPr txBox="1">
            <a:spLocks noChangeArrowheads="1"/>
          </p:cNvSpPr>
          <p:nvPr/>
        </p:nvSpPr>
        <p:spPr bwMode="auto">
          <a:xfrm>
            <a:off x="4724400" y="1229142"/>
            <a:ext cx="4027488" cy="2123658"/>
          </a:xfrm>
          <a:prstGeom prst="rect">
            <a:avLst/>
          </a:prstGeom>
          <a:solidFill>
            <a:schemeClr val="accent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txBody>
          <a:bodyPr wrap="square" lIns="91440" tIns="91440" rIns="91440" bIns="91440">
            <a:noAutofit/>
          </a:bodyPr>
          <a:lstStyle>
            <a:lvl1pPr marL="342900" indent="-342900" eaLnBrk="0" hangingPunct="0">
              <a:defRPr b="1">
                <a:solidFill>
                  <a:schemeClr val="tx1"/>
                </a:solidFill>
                <a:latin typeface="Courier New" panose="02070309020205020404" pitchFamily="49" charset="0"/>
                <a:cs typeface="Arial" panose="020B0604020202020204" pitchFamily="34" charset="0"/>
              </a:defRPr>
            </a:lvl1pPr>
            <a:lvl2pPr marL="742950" indent="-285750" eaLnBrk="0" hangingPunct="0">
              <a:defRPr b="1">
                <a:solidFill>
                  <a:schemeClr val="tx1"/>
                </a:solidFill>
                <a:latin typeface="Courier New" panose="02070309020205020404" pitchFamily="49" charset="0"/>
                <a:cs typeface="Arial" panose="020B0604020202020204" pitchFamily="34" charset="0"/>
              </a:defRPr>
            </a:lvl2pPr>
            <a:lvl3pPr marL="1143000" indent="-228600" eaLnBrk="0" hangingPunct="0">
              <a:defRPr b="1">
                <a:solidFill>
                  <a:schemeClr val="tx1"/>
                </a:solidFill>
                <a:latin typeface="Courier New" panose="02070309020205020404" pitchFamily="49" charset="0"/>
                <a:cs typeface="Arial" panose="020B0604020202020204" pitchFamily="34" charset="0"/>
              </a:defRPr>
            </a:lvl3pPr>
            <a:lvl4pPr marL="1600200" indent="-228600" eaLnBrk="0" hangingPunct="0">
              <a:defRPr b="1">
                <a:solidFill>
                  <a:schemeClr val="tx1"/>
                </a:solidFill>
                <a:latin typeface="Courier New" panose="02070309020205020404" pitchFamily="49" charset="0"/>
                <a:cs typeface="Arial" panose="020B0604020202020204" pitchFamily="34" charset="0"/>
              </a:defRPr>
            </a:lvl4pPr>
            <a:lvl5pPr marL="2057400" indent="-228600" eaLnBrk="0" hangingPunct="0">
              <a:defRPr b="1">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9pPr>
          </a:lstStyle>
          <a:p>
            <a:pPr>
              <a:buClr>
                <a:schemeClr val="bg1"/>
              </a:buClr>
              <a:buFont typeface="Wingdings" panose="05000000000000000000" pitchFamily="2" charset="2"/>
              <a:buChar char="§"/>
            </a:pPr>
            <a:r>
              <a:rPr lang="en-US" altLang="en-US" b="0" dirty="0" smtClean="0">
                <a:solidFill>
                  <a:schemeClr val="bg1"/>
                </a:solidFill>
                <a:latin typeface="Arial" panose="020B0604020202020204" pitchFamily="34" charset="0"/>
              </a:rPr>
              <a:t>Simscape based components</a:t>
            </a:r>
          </a:p>
          <a:p>
            <a:pPr>
              <a:buClr>
                <a:schemeClr val="bg1"/>
              </a:buClr>
              <a:buFont typeface="Wingdings" panose="05000000000000000000" pitchFamily="2" charset="2"/>
              <a:buChar char="§"/>
            </a:pPr>
            <a:r>
              <a:rPr lang="en-US" altLang="en-US" b="0" dirty="0" smtClean="0">
                <a:solidFill>
                  <a:schemeClr val="bg1"/>
                </a:solidFill>
                <a:latin typeface="Arial" panose="020B0604020202020204" pitchFamily="34" charset="0"/>
              </a:rPr>
              <a:t>Simultaneous linear and nonlinear network equations solution</a:t>
            </a:r>
          </a:p>
          <a:p>
            <a:pPr>
              <a:buClr>
                <a:schemeClr val="bg1"/>
              </a:buClr>
              <a:buFont typeface="Wingdings" panose="05000000000000000000" pitchFamily="2" charset="2"/>
              <a:buChar char="§"/>
            </a:pPr>
            <a:r>
              <a:rPr lang="en-US" altLang="en-US" b="0" dirty="0" smtClean="0">
                <a:solidFill>
                  <a:schemeClr val="bg1"/>
                </a:solidFill>
                <a:latin typeface="Arial" panose="020B0604020202020204" pitchFamily="34" charset="0"/>
              </a:rPr>
              <a:t>Direct </a:t>
            </a:r>
            <a:r>
              <a:rPr lang="en-US" altLang="en-US" b="0" dirty="0">
                <a:solidFill>
                  <a:schemeClr val="bg1"/>
                </a:solidFill>
                <a:latin typeface="Arial" panose="020B0604020202020204" pitchFamily="34" charset="0"/>
              </a:rPr>
              <a:t>Simscape </a:t>
            </a:r>
            <a:r>
              <a:rPr lang="en-US" altLang="en-US" b="0" dirty="0" smtClean="0">
                <a:solidFill>
                  <a:schemeClr val="bg1"/>
                </a:solidFill>
                <a:latin typeface="Arial" panose="020B0604020202020204" pitchFamily="34" charset="0"/>
              </a:rPr>
              <a:t>integration for multi-domain modeling</a:t>
            </a:r>
            <a:endParaRPr lang="en-US" altLang="en-US" b="0" dirty="0">
              <a:solidFill>
                <a:schemeClr val="bg1"/>
              </a:solidFill>
              <a:latin typeface="Arial" panose="020B0604020202020204" pitchFamily="34" charset="0"/>
            </a:endParaRPr>
          </a:p>
          <a:p>
            <a:pPr>
              <a:buClr>
                <a:schemeClr val="bg1"/>
              </a:buClr>
              <a:buFont typeface="Wingdings" panose="05000000000000000000" pitchFamily="2" charset="2"/>
              <a:buChar char="§"/>
            </a:pPr>
            <a:r>
              <a:rPr lang="en-US" altLang="en-US" b="0" dirty="0">
                <a:solidFill>
                  <a:schemeClr val="bg1"/>
                </a:solidFill>
                <a:latin typeface="Arial" panose="020B0604020202020204" pitchFamily="34" charset="0"/>
              </a:rPr>
              <a:t>Create custom </a:t>
            </a:r>
            <a:r>
              <a:rPr lang="en-US" altLang="en-US" b="0" dirty="0" smtClean="0">
                <a:solidFill>
                  <a:schemeClr val="bg1"/>
                </a:solidFill>
                <a:latin typeface="Arial" panose="020B0604020202020204" pitchFamily="34" charset="0"/>
              </a:rPr>
              <a:t>components using the Simscape </a:t>
            </a:r>
            <a:r>
              <a:rPr lang="en-US" altLang="en-US" b="0" dirty="0">
                <a:solidFill>
                  <a:schemeClr val="bg1"/>
                </a:solidFill>
                <a:latin typeface="Arial" panose="020B0604020202020204" pitchFamily="34" charset="0"/>
              </a:rPr>
              <a:t>L</a:t>
            </a:r>
            <a:r>
              <a:rPr lang="en-US" altLang="en-US" b="0" dirty="0" smtClean="0">
                <a:solidFill>
                  <a:schemeClr val="bg1"/>
                </a:solidFill>
                <a:latin typeface="Arial" panose="020B0604020202020204" pitchFamily="34" charset="0"/>
              </a:rPr>
              <a:t>anguage</a:t>
            </a:r>
            <a:endParaRPr lang="en-US" altLang="en-US" b="0" dirty="0">
              <a:solidFill>
                <a:schemeClr val="bg1"/>
              </a:solidFill>
              <a:latin typeface="Arial" panose="020B0604020202020204" pitchFamily="34" charset="0"/>
            </a:endParaRPr>
          </a:p>
        </p:txBody>
      </p:sp>
      <p:sp>
        <p:nvSpPr>
          <p:cNvPr id="6" name="Text Box 62"/>
          <p:cNvSpPr txBox="1">
            <a:spLocks noChangeArrowheads="1"/>
          </p:cNvSpPr>
          <p:nvPr/>
        </p:nvSpPr>
        <p:spPr bwMode="auto">
          <a:xfrm>
            <a:off x="4724400" y="3657600"/>
            <a:ext cx="4038600" cy="2667000"/>
          </a:xfrm>
          <a:prstGeom prst="rect">
            <a:avLst/>
          </a:prstGeom>
          <a:solidFill>
            <a:schemeClr val="accent1">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txBody>
          <a:bodyPr wrap="square" lIns="91440" tIns="91440" rIns="91440" bIns="91440">
            <a:noAutofit/>
          </a:bodyPr>
          <a:lstStyle>
            <a:lvl1pPr marL="342900" indent="-342900" eaLnBrk="0" hangingPunct="0">
              <a:defRPr b="1">
                <a:solidFill>
                  <a:schemeClr val="tx1"/>
                </a:solidFill>
                <a:latin typeface="Courier New" panose="02070309020205020404" pitchFamily="49" charset="0"/>
                <a:cs typeface="Arial" panose="020B0604020202020204" pitchFamily="34" charset="0"/>
              </a:defRPr>
            </a:lvl1pPr>
            <a:lvl2pPr marL="742950" indent="-285750" eaLnBrk="0" hangingPunct="0">
              <a:defRPr b="1">
                <a:solidFill>
                  <a:schemeClr val="tx1"/>
                </a:solidFill>
                <a:latin typeface="Courier New" panose="02070309020205020404" pitchFamily="49" charset="0"/>
                <a:cs typeface="Arial" panose="020B0604020202020204" pitchFamily="34" charset="0"/>
              </a:defRPr>
            </a:lvl2pPr>
            <a:lvl3pPr marL="1143000" indent="-228600" eaLnBrk="0" hangingPunct="0">
              <a:defRPr b="1">
                <a:solidFill>
                  <a:schemeClr val="tx1"/>
                </a:solidFill>
                <a:latin typeface="Courier New" panose="02070309020205020404" pitchFamily="49" charset="0"/>
                <a:cs typeface="Arial" panose="020B0604020202020204" pitchFamily="34" charset="0"/>
              </a:defRPr>
            </a:lvl3pPr>
            <a:lvl4pPr marL="1600200" indent="-228600" eaLnBrk="0" hangingPunct="0">
              <a:defRPr b="1">
                <a:solidFill>
                  <a:schemeClr val="tx1"/>
                </a:solidFill>
                <a:latin typeface="Courier New" panose="02070309020205020404" pitchFamily="49" charset="0"/>
                <a:cs typeface="Arial" panose="020B0604020202020204" pitchFamily="34" charset="0"/>
              </a:defRPr>
            </a:lvl4pPr>
            <a:lvl5pPr marL="2057400" indent="-228600" eaLnBrk="0" hangingPunct="0">
              <a:defRPr b="1">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9pPr>
          </a:lstStyle>
          <a:p>
            <a:pPr>
              <a:buClr>
                <a:schemeClr val="bg1"/>
              </a:buClr>
              <a:buFont typeface="Wingdings" panose="05000000000000000000" pitchFamily="2" charset="2"/>
              <a:buChar char="§"/>
            </a:pPr>
            <a:r>
              <a:rPr lang="en-US" altLang="en-US" b="0" dirty="0" smtClean="0">
                <a:solidFill>
                  <a:schemeClr val="bg1"/>
                </a:solidFill>
                <a:latin typeface="Arial" panose="020B0604020202020204" pitchFamily="34" charset="0"/>
              </a:rPr>
              <a:t>Simulink based components</a:t>
            </a:r>
          </a:p>
          <a:p>
            <a:pPr>
              <a:buClr>
                <a:schemeClr val="bg1"/>
              </a:buClr>
              <a:buFont typeface="Wingdings" panose="05000000000000000000" pitchFamily="2" charset="2"/>
              <a:buChar char="§"/>
            </a:pPr>
            <a:r>
              <a:rPr lang="en-US" altLang="en-US" b="0" dirty="0" smtClean="0">
                <a:solidFill>
                  <a:schemeClr val="bg1"/>
                </a:solidFill>
                <a:latin typeface="Arial" panose="020B0604020202020204" pitchFamily="34" charset="0"/>
              </a:rPr>
              <a:t>Sequential solution of linear and nonlinear equations</a:t>
            </a:r>
          </a:p>
          <a:p>
            <a:pPr>
              <a:buClr>
                <a:schemeClr val="bg1"/>
              </a:buClr>
              <a:buFont typeface="Wingdings" panose="05000000000000000000" pitchFamily="2" charset="2"/>
              <a:buChar char="§"/>
            </a:pPr>
            <a:r>
              <a:rPr lang="en-US" altLang="en-US" b="0" dirty="0" smtClean="0">
                <a:solidFill>
                  <a:schemeClr val="bg1"/>
                </a:solidFill>
                <a:latin typeface="Arial" panose="020B0604020202020204" pitchFamily="34" charset="0"/>
              </a:rPr>
              <a:t>Continuous, discrete and phasor solver modes</a:t>
            </a:r>
          </a:p>
          <a:p>
            <a:pPr>
              <a:buClr>
                <a:schemeClr val="bg1"/>
              </a:buClr>
              <a:buFont typeface="Wingdings" panose="05000000000000000000" pitchFamily="2" charset="2"/>
              <a:buChar char="§"/>
            </a:pPr>
            <a:r>
              <a:rPr lang="en-US" altLang="en-US" b="0" dirty="0" smtClean="0">
                <a:solidFill>
                  <a:schemeClr val="bg1"/>
                </a:solidFill>
                <a:latin typeface="Arial" panose="020B0604020202020204" pitchFamily="34" charset="0"/>
              </a:rPr>
              <a:t>Large number of detailed electric and electronic components library</a:t>
            </a:r>
            <a:endParaRPr lang="en-US" altLang="en-US" b="0" dirty="0">
              <a:solidFill>
                <a:schemeClr val="bg1"/>
              </a:solidFill>
              <a:latin typeface="Arial" panose="020B0604020202020204" pitchFamily="34" charset="0"/>
            </a:endParaRPr>
          </a:p>
          <a:p>
            <a:pPr>
              <a:buClr>
                <a:schemeClr val="bg1"/>
              </a:buClr>
              <a:buFont typeface="Wingdings" panose="05000000000000000000" pitchFamily="2" charset="2"/>
              <a:buChar char="§"/>
            </a:pPr>
            <a:r>
              <a:rPr lang="en-US" altLang="en-US" b="0" dirty="0">
                <a:solidFill>
                  <a:schemeClr val="bg1"/>
                </a:solidFill>
                <a:latin typeface="Arial" panose="020B0604020202020204" pitchFamily="34" charset="0"/>
              </a:rPr>
              <a:t>Specialized analysis and initialization </a:t>
            </a:r>
            <a:r>
              <a:rPr lang="en-US" altLang="en-US" b="0" dirty="0" smtClean="0">
                <a:solidFill>
                  <a:schemeClr val="bg1"/>
                </a:solidFill>
                <a:latin typeface="Arial" panose="020B0604020202020204" pitchFamily="34" charset="0"/>
              </a:rPr>
              <a:t>tools</a:t>
            </a:r>
            <a:endParaRPr lang="en-US" altLang="en-US" b="0" dirty="0">
              <a:solidFill>
                <a:schemeClr val="bg1"/>
              </a:solidFill>
              <a:latin typeface="Arial" panose="020B0604020202020204" pitchFamily="34" charset="0"/>
            </a:endParaRPr>
          </a:p>
        </p:txBody>
      </p:sp>
      <p:sp>
        <p:nvSpPr>
          <p:cNvPr id="7" name="Oval 69"/>
          <p:cNvSpPr>
            <a:spLocks noChangeArrowheads="1"/>
          </p:cNvSpPr>
          <p:nvPr/>
        </p:nvSpPr>
        <p:spPr bwMode="auto">
          <a:xfrm>
            <a:off x="2231136" y="2560320"/>
            <a:ext cx="1463040" cy="365760"/>
          </a:xfrm>
          <a:prstGeom prst="ellipse">
            <a:avLst/>
          </a:prstGeom>
          <a:noFill/>
          <a:ln w="28575" algn="ctr">
            <a:solidFill>
              <a:schemeClr val="accent4"/>
            </a:solidFill>
            <a:round/>
            <a:headEnd/>
            <a:tailEnd/>
          </a:ln>
          <a:extLst>
            <a:ext uri="{909E8E84-426E-40DD-AFC4-6F175D3DCCD1}">
              <a14:hiddenFill xmlns:a14="http://schemas.microsoft.com/office/drawing/2010/main">
                <a:solidFill>
                  <a:srgbClr val="FFFFFF"/>
                </a:solidFill>
              </a14:hiddenFill>
            </a:ext>
          </a:extLst>
        </p:spPr>
        <p:txBody>
          <a:bodyPr lIns="45720" rIns="45720" anchor="ctr">
            <a:spAutoFit/>
          </a:bodyPr>
          <a:lstStyle>
            <a:lvl1pPr eaLnBrk="0" hangingPunct="0">
              <a:defRPr b="1">
                <a:solidFill>
                  <a:schemeClr val="tx1"/>
                </a:solidFill>
                <a:latin typeface="Courier New" panose="02070309020205020404" pitchFamily="49" charset="0"/>
                <a:cs typeface="Arial" panose="020B0604020202020204" pitchFamily="34" charset="0"/>
              </a:defRPr>
            </a:lvl1pPr>
            <a:lvl2pPr marL="742950" indent="-285750" eaLnBrk="0" hangingPunct="0">
              <a:defRPr b="1">
                <a:solidFill>
                  <a:schemeClr val="tx1"/>
                </a:solidFill>
                <a:latin typeface="Courier New" panose="02070309020205020404" pitchFamily="49" charset="0"/>
                <a:cs typeface="Arial" panose="020B0604020202020204" pitchFamily="34" charset="0"/>
              </a:defRPr>
            </a:lvl2pPr>
            <a:lvl3pPr marL="1143000" indent="-228600" eaLnBrk="0" hangingPunct="0">
              <a:defRPr b="1">
                <a:solidFill>
                  <a:schemeClr val="tx1"/>
                </a:solidFill>
                <a:latin typeface="Courier New" panose="02070309020205020404" pitchFamily="49" charset="0"/>
                <a:cs typeface="Arial" panose="020B0604020202020204" pitchFamily="34" charset="0"/>
              </a:defRPr>
            </a:lvl3pPr>
            <a:lvl4pPr marL="1600200" indent="-228600" eaLnBrk="0" hangingPunct="0">
              <a:defRPr b="1">
                <a:solidFill>
                  <a:schemeClr val="tx1"/>
                </a:solidFill>
                <a:latin typeface="Courier New" panose="02070309020205020404" pitchFamily="49" charset="0"/>
                <a:cs typeface="Arial" panose="020B0604020202020204" pitchFamily="34" charset="0"/>
              </a:defRPr>
            </a:lvl4pPr>
            <a:lvl5pPr marL="2057400" indent="-228600" eaLnBrk="0" hangingPunct="0">
              <a:defRPr b="1">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9pPr>
          </a:lstStyle>
          <a:p>
            <a:pPr algn="ctr"/>
            <a:endParaRPr lang="en-US" altLang="en-US"/>
          </a:p>
        </p:txBody>
      </p:sp>
      <p:sp>
        <p:nvSpPr>
          <p:cNvPr id="9" name="Oval 69"/>
          <p:cNvSpPr>
            <a:spLocks noChangeArrowheads="1"/>
          </p:cNvSpPr>
          <p:nvPr/>
        </p:nvSpPr>
        <p:spPr bwMode="auto">
          <a:xfrm>
            <a:off x="2231136" y="2926080"/>
            <a:ext cx="1463040" cy="365760"/>
          </a:xfrm>
          <a:prstGeom prst="ellipse">
            <a:avLst/>
          </a:prstGeom>
          <a:noFill/>
          <a:ln w="28575" algn="ctr">
            <a:solidFill>
              <a:schemeClr val="accent4"/>
            </a:solidFill>
            <a:round/>
            <a:headEnd/>
            <a:tailEnd/>
          </a:ln>
          <a:extLst>
            <a:ext uri="{909E8E84-426E-40DD-AFC4-6F175D3DCCD1}">
              <a14:hiddenFill xmlns:a14="http://schemas.microsoft.com/office/drawing/2010/main">
                <a:solidFill>
                  <a:srgbClr val="FFFFFF"/>
                </a:solidFill>
              </a14:hiddenFill>
            </a:ext>
          </a:extLst>
        </p:spPr>
        <p:txBody>
          <a:bodyPr lIns="45720" rIns="45720" anchor="ctr">
            <a:spAutoFit/>
          </a:bodyPr>
          <a:lstStyle>
            <a:lvl1pPr eaLnBrk="0" hangingPunct="0">
              <a:defRPr b="1">
                <a:solidFill>
                  <a:schemeClr val="tx1"/>
                </a:solidFill>
                <a:latin typeface="Courier New" panose="02070309020205020404" pitchFamily="49" charset="0"/>
                <a:cs typeface="Arial" panose="020B0604020202020204" pitchFamily="34" charset="0"/>
              </a:defRPr>
            </a:lvl1pPr>
            <a:lvl2pPr marL="742950" indent="-285750" eaLnBrk="0" hangingPunct="0">
              <a:defRPr b="1">
                <a:solidFill>
                  <a:schemeClr val="tx1"/>
                </a:solidFill>
                <a:latin typeface="Courier New" panose="02070309020205020404" pitchFamily="49" charset="0"/>
                <a:cs typeface="Arial" panose="020B0604020202020204" pitchFamily="34" charset="0"/>
              </a:defRPr>
            </a:lvl2pPr>
            <a:lvl3pPr marL="1143000" indent="-228600" eaLnBrk="0" hangingPunct="0">
              <a:defRPr b="1">
                <a:solidFill>
                  <a:schemeClr val="tx1"/>
                </a:solidFill>
                <a:latin typeface="Courier New" panose="02070309020205020404" pitchFamily="49" charset="0"/>
                <a:cs typeface="Arial" panose="020B0604020202020204" pitchFamily="34" charset="0"/>
              </a:defRPr>
            </a:lvl3pPr>
            <a:lvl4pPr marL="1600200" indent="-228600" eaLnBrk="0" hangingPunct="0">
              <a:defRPr b="1">
                <a:solidFill>
                  <a:schemeClr val="tx1"/>
                </a:solidFill>
                <a:latin typeface="Courier New" panose="02070309020205020404" pitchFamily="49" charset="0"/>
                <a:cs typeface="Arial" panose="020B0604020202020204" pitchFamily="34" charset="0"/>
              </a:defRPr>
            </a:lvl4pPr>
            <a:lvl5pPr marL="2057400" indent="-228600" eaLnBrk="0" hangingPunct="0">
              <a:defRPr b="1">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9pPr>
          </a:lstStyle>
          <a:p>
            <a:pPr algn="ctr"/>
            <a:endParaRPr lang="en-US" altLang="en-US"/>
          </a:p>
        </p:txBody>
      </p:sp>
      <p:sp>
        <p:nvSpPr>
          <p:cNvPr id="8" name="Line 67"/>
          <p:cNvSpPr>
            <a:spLocks noChangeShapeType="1"/>
          </p:cNvSpPr>
          <p:nvPr/>
        </p:nvSpPr>
        <p:spPr bwMode="auto">
          <a:xfrm flipH="1">
            <a:off x="3505200" y="1868488"/>
            <a:ext cx="1447800" cy="691832"/>
          </a:xfrm>
          <a:prstGeom prst="line">
            <a:avLst/>
          </a:prstGeom>
          <a:noFill/>
          <a:ln w="38100">
            <a:solidFill>
              <a:schemeClr val="accent4"/>
            </a:solidFill>
            <a:round/>
            <a:headEnd/>
            <a:tailEnd type="triangle" w="lg" len="lg"/>
          </a:ln>
          <a:extLst>
            <a:ext uri="{909E8E84-426E-40DD-AFC4-6F175D3DCCD1}">
              <a14:hiddenFill xmlns:a14="http://schemas.microsoft.com/office/drawing/2010/main">
                <a:noFill/>
              </a14:hiddenFill>
            </a:ext>
          </a:extLst>
        </p:spPr>
        <p:txBody>
          <a:bodyPr wrap="square" lIns="45720" rIns="45720" anchor="ctr">
            <a:spAutoFit/>
          </a:bodyPr>
          <a:lstStyle/>
          <a:p>
            <a:endParaRPr lang="en-US"/>
          </a:p>
        </p:txBody>
      </p:sp>
      <p:sp>
        <p:nvSpPr>
          <p:cNvPr id="10" name="Line 67"/>
          <p:cNvSpPr>
            <a:spLocks noChangeShapeType="1"/>
          </p:cNvSpPr>
          <p:nvPr/>
        </p:nvSpPr>
        <p:spPr bwMode="auto">
          <a:xfrm flipH="1" flipV="1">
            <a:off x="3505200" y="3291840"/>
            <a:ext cx="1447800" cy="1203960"/>
          </a:xfrm>
          <a:prstGeom prst="line">
            <a:avLst/>
          </a:prstGeom>
          <a:noFill/>
          <a:ln w="38100">
            <a:solidFill>
              <a:schemeClr val="accent4"/>
            </a:solidFill>
            <a:round/>
            <a:headEnd/>
            <a:tailEnd type="triangle" w="lg" len="lg"/>
          </a:ln>
          <a:extLst>
            <a:ext uri="{909E8E84-426E-40DD-AFC4-6F175D3DCCD1}">
              <a14:hiddenFill xmlns:a14="http://schemas.microsoft.com/office/drawing/2010/main">
                <a:noFill/>
              </a14:hiddenFill>
            </a:ext>
          </a:extLst>
        </p:spPr>
        <p:txBody>
          <a:bodyPr wrap="square" lIns="45720" rIns="45720" anchor="ctr">
            <a:spAutoFit/>
          </a:bodyPr>
          <a:lstStyle/>
          <a:p>
            <a:endParaRPr lang="en-US"/>
          </a:p>
        </p:txBody>
      </p:sp>
    </p:spTree>
    <p:extLst>
      <p:ext uri="{BB962C8B-B14F-4D97-AF65-F5344CB8AC3E}">
        <p14:creationId xmlns:p14="http://schemas.microsoft.com/office/powerpoint/2010/main" val="2434127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srcRect l="10912" t="26355" r="7003" b="13218"/>
          <a:stretch/>
        </p:blipFill>
        <p:spPr>
          <a:xfrm>
            <a:off x="658368" y="2743200"/>
            <a:ext cx="3600464" cy="2628903"/>
          </a:xfrm>
          <a:prstGeom prst="rect">
            <a:avLst/>
          </a:prstGeom>
        </p:spPr>
      </p:pic>
      <p:pic>
        <p:nvPicPr>
          <p:cNvPr id="3" name="Picture 2"/>
          <p:cNvPicPr>
            <a:picLocks noChangeAspect="1"/>
          </p:cNvPicPr>
          <p:nvPr/>
        </p:nvPicPr>
        <p:blipFill rotWithShape="1">
          <a:blip r:embed="rId4"/>
          <a:srcRect l="10912" t="26394" r="3095" b="14590"/>
          <a:stretch/>
        </p:blipFill>
        <p:spPr>
          <a:xfrm>
            <a:off x="4517136" y="2798064"/>
            <a:ext cx="3771879" cy="2571733"/>
          </a:xfrm>
          <a:prstGeom prst="rect">
            <a:avLst/>
          </a:prstGeom>
        </p:spPr>
      </p:pic>
      <p:sp>
        <p:nvSpPr>
          <p:cNvPr id="2" name="Title 1"/>
          <p:cNvSpPr>
            <a:spLocks noGrp="1"/>
          </p:cNvSpPr>
          <p:nvPr>
            <p:ph type="title"/>
          </p:nvPr>
        </p:nvSpPr>
        <p:spPr/>
        <p:txBody>
          <a:bodyPr/>
          <a:lstStyle/>
          <a:p>
            <a:r>
              <a:rPr lang="en-US" altLang="en-US" dirty="0" smtClean="0"/>
              <a:t>SimPowerSystems component libraries</a:t>
            </a:r>
            <a:endParaRPr lang="en-US" dirty="0"/>
          </a:p>
        </p:txBody>
      </p:sp>
      <p:sp>
        <p:nvSpPr>
          <p:cNvPr id="11" name="Rectangle 10"/>
          <p:cNvSpPr/>
          <p:nvPr/>
        </p:nvSpPr>
        <p:spPr>
          <a:xfrm>
            <a:off x="1828800" y="1371600"/>
            <a:ext cx="5638800" cy="707886"/>
          </a:xfrm>
          <a:prstGeom prst="rect">
            <a:avLst/>
          </a:prstGeom>
          <a:solidFill>
            <a:schemeClr val="accent5">
              <a:lumMod val="20000"/>
              <a:lumOff val="80000"/>
            </a:schemeClr>
          </a:solidFill>
        </p:spPr>
        <p:txBody>
          <a:bodyPr wrap="square">
            <a:spAutoFit/>
          </a:bodyPr>
          <a:lstStyle/>
          <a:p>
            <a:r>
              <a:rPr lang="en-US" sz="2000" dirty="0" smtClean="0">
                <a:solidFill>
                  <a:schemeClr val="accent5">
                    <a:lumMod val="50000"/>
                  </a:schemeClr>
                </a:solidFill>
                <a:latin typeface="Courier New" panose="02070309020205020404" pitchFamily="49" charset="0"/>
                <a:cs typeface="Courier New" panose="02070309020205020404" pitchFamily="49" charset="0"/>
              </a:rPr>
              <a:t>&gt;&gt; </a:t>
            </a:r>
            <a:r>
              <a:rPr lang="en-US" sz="2000" dirty="0" err="1" smtClean="0">
                <a:solidFill>
                  <a:schemeClr val="accent5">
                    <a:lumMod val="50000"/>
                  </a:schemeClr>
                </a:solidFill>
                <a:latin typeface="Courier New" panose="02070309020205020404" pitchFamily="49" charset="0"/>
                <a:cs typeface="Courier New" panose="02070309020205020404" pitchFamily="49" charset="0"/>
              </a:rPr>
              <a:t>threephase_specialized</a:t>
            </a:r>
            <a:endParaRPr lang="en-US" sz="2000" dirty="0" smtClean="0">
              <a:solidFill>
                <a:schemeClr val="accent5">
                  <a:lumMod val="50000"/>
                </a:schemeClr>
              </a:solidFill>
              <a:latin typeface="Courier New" panose="02070309020205020404" pitchFamily="49" charset="0"/>
              <a:cs typeface="Courier New" panose="02070309020205020404" pitchFamily="49" charset="0"/>
            </a:endParaRPr>
          </a:p>
          <a:p>
            <a:r>
              <a:rPr lang="en-US" sz="2000" dirty="0" smtClean="0">
                <a:solidFill>
                  <a:schemeClr val="accent5">
                    <a:lumMod val="50000"/>
                  </a:schemeClr>
                </a:solidFill>
                <a:latin typeface="Courier New" panose="02070309020205020404" pitchFamily="49" charset="0"/>
                <a:cs typeface="Courier New" panose="02070309020205020404" pitchFamily="49" charset="0"/>
              </a:rPr>
              <a:t>&gt;&gt; </a:t>
            </a:r>
            <a:r>
              <a:rPr lang="en-US" sz="2000" dirty="0" err="1" smtClean="0">
                <a:solidFill>
                  <a:schemeClr val="accent5">
                    <a:lumMod val="50000"/>
                  </a:schemeClr>
                </a:solidFill>
                <a:latin typeface="Courier New" panose="02070309020205020404" pitchFamily="49" charset="0"/>
                <a:cs typeface="Courier New" panose="02070309020205020404" pitchFamily="49" charset="0"/>
              </a:rPr>
              <a:t>threephase_simscape</a:t>
            </a:r>
            <a:endParaRPr lang="en-US" sz="2000" dirty="0">
              <a:solidFill>
                <a:schemeClr val="accent5">
                  <a:lumMod val="50000"/>
                </a:schemeClr>
              </a:solidFill>
              <a:latin typeface="Courier New" panose="02070309020205020404" pitchFamily="49" charset="0"/>
              <a:cs typeface="Courier New" panose="02070309020205020404" pitchFamily="49" charset="0"/>
            </a:endParaRPr>
          </a:p>
        </p:txBody>
      </p:sp>
      <p:sp>
        <p:nvSpPr>
          <p:cNvPr id="13" name="Oval 69"/>
          <p:cNvSpPr>
            <a:spLocks noChangeArrowheads="1"/>
          </p:cNvSpPr>
          <p:nvPr/>
        </p:nvSpPr>
        <p:spPr bwMode="auto">
          <a:xfrm>
            <a:off x="4351337" y="4306887"/>
            <a:ext cx="1973263" cy="1027113"/>
          </a:xfrm>
          <a:prstGeom prst="ellipse">
            <a:avLst/>
          </a:prstGeom>
          <a:noFill/>
          <a:ln w="28575" algn="ctr">
            <a:solidFill>
              <a:schemeClr val="accent4"/>
            </a:solidFill>
            <a:round/>
            <a:headEnd/>
            <a:tailEnd/>
          </a:ln>
          <a:extLst>
            <a:ext uri="{909E8E84-426E-40DD-AFC4-6F175D3DCCD1}">
              <a14:hiddenFill xmlns:a14="http://schemas.microsoft.com/office/drawing/2010/main">
                <a:solidFill>
                  <a:srgbClr val="FFFFFF"/>
                </a:solidFill>
              </a14:hiddenFill>
            </a:ext>
          </a:extLst>
        </p:spPr>
        <p:txBody>
          <a:bodyPr lIns="45720" rIns="45720" anchor="ctr">
            <a:spAutoFit/>
          </a:bodyPr>
          <a:lstStyle>
            <a:lvl1pPr eaLnBrk="0" hangingPunct="0">
              <a:defRPr b="1">
                <a:solidFill>
                  <a:schemeClr val="tx1"/>
                </a:solidFill>
                <a:latin typeface="Courier New" panose="02070309020205020404" pitchFamily="49" charset="0"/>
                <a:cs typeface="Arial" panose="020B0604020202020204" pitchFamily="34" charset="0"/>
              </a:defRPr>
            </a:lvl1pPr>
            <a:lvl2pPr marL="742950" indent="-285750" eaLnBrk="0" hangingPunct="0">
              <a:defRPr b="1">
                <a:solidFill>
                  <a:schemeClr val="tx1"/>
                </a:solidFill>
                <a:latin typeface="Courier New" panose="02070309020205020404" pitchFamily="49" charset="0"/>
                <a:cs typeface="Arial" panose="020B0604020202020204" pitchFamily="34" charset="0"/>
              </a:defRPr>
            </a:lvl2pPr>
            <a:lvl3pPr marL="1143000" indent="-228600" eaLnBrk="0" hangingPunct="0">
              <a:defRPr b="1">
                <a:solidFill>
                  <a:schemeClr val="tx1"/>
                </a:solidFill>
                <a:latin typeface="Courier New" panose="02070309020205020404" pitchFamily="49" charset="0"/>
                <a:cs typeface="Arial" panose="020B0604020202020204" pitchFamily="34" charset="0"/>
              </a:defRPr>
            </a:lvl3pPr>
            <a:lvl4pPr marL="1600200" indent="-228600" eaLnBrk="0" hangingPunct="0">
              <a:defRPr b="1">
                <a:solidFill>
                  <a:schemeClr val="tx1"/>
                </a:solidFill>
                <a:latin typeface="Courier New" panose="02070309020205020404" pitchFamily="49" charset="0"/>
                <a:cs typeface="Arial" panose="020B0604020202020204" pitchFamily="34" charset="0"/>
              </a:defRPr>
            </a:lvl4pPr>
            <a:lvl5pPr marL="2057400" indent="-228600" eaLnBrk="0" hangingPunct="0">
              <a:defRPr b="1">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9pPr>
          </a:lstStyle>
          <a:p>
            <a:pPr algn="ctr"/>
            <a:endParaRPr lang="en-US" altLang="en-US"/>
          </a:p>
        </p:txBody>
      </p:sp>
      <p:sp>
        <p:nvSpPr>
          <p:cNvPr id="14" name="Oval 69"/>
          <p:cNvSpPr>
            <a:spLocks noChangeArrowheads="1"/>
          </p:cNvSpPr>
          <p:nvPr/>
        </p:nvSpPr>
        <p:spPr bwMode="auto">
          <a:xfrm>
            <a:off x="6781800" y="2759075"/>
            <a:ext cx="511175" cy="898525"/>
          </a:xfrm>
          <a:prstGeom prst="ellipse">
            <a:avLst/>
          </a:prstGeom>
          <a:noFill/>
          <a:ln w="28575" algn="ctr">
            <a:solidFill>
              <a:schemeClr val="accent4"/>
            </a:solidFill>
            <a:round/>
            <a:headEnd/>
            <a:tailEnd/>
          </a:ln>
          <a:extLst>
            <a:ext uri="{909E8E84-426E-40DD-AFC4-6F175D3DCCD1}">
              <a14:hiddenFill xmlns:a14="http://schemas.microsoft.com/office/drawing/2010/main">
                <a:solidFill>
                  <a:srgbClr val="FFFFFF"/>
                </a:solidFill>
              </a14:hiddenFill>
            </a:ext>
          </a:extLst>
        </p:spPr>
        <p:txBody>
          <a:bodyPr lIns="45720" rIns="45720" anchor="ctr">
            <a:spAutoFit/>
          </a:bodyPr>
          <a:lstStyle>
            <a:lvl1pPr eaLnBrk="0" hangingPunct="0">
              <a:defRPr b="1">
                <a:solidFill>
                  <a:schemeClr val="tx1"/>
                </a:solidFill>
                <a:latin typeface="Courier New" panose="02070309020205020404" pitchFamily="49" charset="0"/>
                <a:cs typeface="Arial" panose="020B0604020202020204" pitchFamily="34" charset="0"/>
              </a:defRPr>
            </a:lvl1pPr>
            <a:lvl2pPr marL="742950" indent="-285750" eaLnBrk="0" hangingPunct="0">
              <a:defRPr b="1">
                <a:solidFill>
                  <a:schemeClr val="tx1"/>
                </a:solidFill>
                <a:latin typeface="Courier New" panose="02070309020205020404" pitchFamily="49" charset="0"/>
                <a:cs typeface="Arial" panose="020B0604020202020204" pitchFamily="34" charset="0"/>
              </a:defRPr>
            </a:lvl2pPr>
            <a:lvl3pPr marL="1143000" indent="-228600" eaLnBrk="0" hangingPunct="0">
              <a:defRPr b="1">
                <a:solidFill>
                  <a:schemeClr val="tx1"/>
                </a:solidFill>
                <a:latin typeface="Courier New" panose="02070309020205020404" pitchFamily="49" charset="0"/>
                <a:cs typeface="Arial" panose="020B0604020202020204" pitchFamily="34" charset="0"/>
              </a:defRPr>
            </a:lvl3pPr>
            <a:lvl4pPr marL="1600200" indent="-228600" eaLnBrk="0" hangingPunct="0">
              <a:defRPr b="1">
                <a:solidFill>
                  <a:schemeClr val="tx1"/>
                </a:solidFill>
                <a:latin typeface="Courier New" panose="02070309020205020404" pitchFamily="49" charset="0"/>
                <a:cs typeface="Arial" panose="020B0604020202020204" pitchFamily="34" charset="0"/>
              </a:defRPr>
            </a:lvl4pPr>
            <a:lvl5pPr marL="2057400" indent="-228600" eaLnBrk="0" hangingPunct="0">
              <a:defRPr b="1">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9pPr>
          </a:lstStyle>
          <a:p>
            <a:pPr algn="ctr"/>
            <a:endParaRPr lang="en-US" altLang="en-US"/>
          </a:p>
        </p:txBody>
      </p:sp>
      <p:sp>
        <p:nvSpPr>
          <p:cNvPr id="15" name="Text Box 105"/>
          <p:cNvSpPr txBox="1">
            <a:spLocks noChangeArrowheads="1"/>
          </p:cNvSpPr>
          <p:nvPr/>
        </p:nvSpPr>
        <p:spPr bwMode="auto">
          <a:xfrm>
            <a:off x="685800" y="5516562"/>
            <a:ext cx="327501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45720" rIns="45720"/>
          <a:lstStyle>
            <a:lvl1pPr eaLnBrk="0" hangingPunct="0">
              <a:defRPr b="1">
                <a:solidFill>
                  <a:schemeClr val="tx1"/>
                </a:solidFill>
                <a:latin typeface="Courier New" panose="02070309020205020404" pitchFamily="49" charset="0"/>
                <a:cs typeface="Arial" panose="020B0604020202020204" pitchFamily="34" charset="0"/>
              </a:defRPr>
            </a:lvl1pPr>
            <a:lvl2pPr marL="742950" indent="-285750" eaLnBrk="0" hangingPunct="0">
              <a:defRPr b="1">
                <a:solidFill>
                  <a:schemeClr val="tx1"/>
                </a:solidFill>
                <a:latin typeface="Courier New" panose="02070309020205020404" pitchFamily="49" charset="0"/>
                <a:cs typeface="Arial" panose="020B0604020202020204" pitchFamily="34" charset="0"/>
              </a:defRPr>
            </a:lvl2pPr>
            <a:lvl3pPr marL="1143000" indent="-228600" eaLnBrk="0" hangingPunct="0">
              <a:defRPr b="1">
                <a:solidFill>
                  <a:schemeClr val="tx1"/>
                </a:solidFill>
                <a:latin typeface="Courier New" panose="02070309020205020404" pitchFamily="49" charset="0"/>
                <a:cs typeface="Arial" panose="020B0604020202020204" pitchFamily="34" charset="0"/>
              </a:defRPr>
            </a:lvl3pPr>
            <a:lvl4pPr marL="1600200" indent="-228600" eaLnBrk="0" hangingPunct="0">
              <a:defRPr b="1">
                <a:solidFill>
                  <a:schemeClr val="tx1"/>
                </a:solidFill>
                <a:latin typeface="Courier New" panose="02070309020205020404" pitchFamily="49" charset="0"/>
                <a:cs typeface="Arial" panose="020B0604020202020204" pitchFamily="34" charset="0"/>
              </a:defRPr>
            </a:lvl4pPr>
            <a:lvl5pPr marL="2057400" indent="-228600" eaLnBrk="0" hangingPunct="0">
              <a:defRPr b="1">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9pPr>
          </a:lstStyle>
          <a:p>
            <a:pPr algn="ctr"/>
            <a:r>
              <a:rPr lang="en-US" altLang="en-US" b="0" dirty="0">
                <a:solidFill>
                  <a:schemeClr val="tx2"/>
                </a:solidFill>
                <a:latin typeface="+mn-lt"/>
              </a:rPr>
              <a:t>Specialized Technology</a:t>
            </a:r>
          </a:p>
        </p:txBody>
      </p:sp>
      <p:sp>
        <p:nvSpPr>
          <p:cNvPr id="16" name="Text Box 105"/>
          <p:cNvSpPr txBox="1">
            <a:spLocks noChangeArrowheads="1"/>
          </p:cNvSpPr>
          <p:nvPr/>
        </p:nvSpPr>
        <p:spPr bwMode="auto">
          <a:xfrm>
            <a:off x="4772025" y="5516562"/>
            <a:ext cx="35337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45720" rIns="45720"/>
          <a:lstStyle>
            <a:lvl1pPr eaLnBrk="0" hangingPunct="0">
              <a:defRPr b="1">
                <a:solidFill>
                  <a:schemeClr val="tx1"/>
                </a:solidFill>
                <a:latin typeface="Courier New" panose="02070309020205020404" pitchFamily="49" charset="0"/>
                <a:cs typeface="Arial" panose="020B0604020202020204" pitchFamily="34" charset="0"/>
              </a:defRPr>
            </a:lvl1pPr>
            <a:lvl2pPr marL="742950" indent="-285750" eaLnBrk="0" hangingPunct="0">
              <a:defRPr b="1">
                <a:solidFill>
                  <a:schemeClr val="tx1"/>
                </a:solidFill>
                <a:latin typeface="Courier New" panose="02070309020205020404" pitchFamily="49" charset="0"/>
                <a:cs typeface="Arial" panose="020B0604020202020204" pitchFamily="34" charset="0"/>
              </a:defRPr>
            </a:lvl2pPr>
            <a:lvl3pPr marL="1143000" indent="-228600" eaLnBrk="0" hangingPunct="0">
              <a:defRPr b="1">
                <a:solidFill>
                  <a:schemeClr val="tx1"/>
                </a:solidFill>
                <a:latin typeface="Courier New" panose="02070309020205020404" pitchFamily="49" charset="0"/>
                <a:cs typeface="Arial" panose="020B0604020202020204" pitchFamily="34" charset="0"/>
              </a:defRPr>
            </a:lvl3pPr>
            <a:lvl4pPr marL="1600200" indent="-228600" eaLnBrk="0" hangingPunct="0">
              <a:defRPr b="1">
                <a:solidFill>
                  <a:schemeClr val="tx1"/>
                </a:solidFill>
                <a:latin typeface="Courier New" panose="02070309020205020404" pitchFamily="49" charset="0"/>
                <a:cs typeface="Arial" panose="020B0604020202020204" pitchFamily="34" charset="0"/>
              </a:defRPr>
            </a:lvl4pPr>
            <a:lvl5pPr marL="2057400" indent="-228600" eaLnBrk="0" hangingPunct="0">
              <a:defRPr b="1">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9pPr>
          </a:lstStyle>
          <a:p>
            <a:pPr algn="ctr"/>
            <a:r>
              <a:rPr lang="en-US" altLang="en-US" b="0" dirty="0">
                <a:solidFill>
                  <a:schemeClr val="accent3"/>
                </a:solidFill>
                <a:latin typeface="+mn-lt"/>
              </a:rPr>
              <a:t>Simscape Components</a:t>
            </a:r>
          </a:p>
        </p:txBody>
      </p:sp>
      <p:sp>
        <p:nvSpPr>
          <p:cNvPr id="17" name="Text Box 105"/>
          <p:cNvSpPr txBox="1">
            <a:spLocks noChangeArrowheads="1"/>
          </p:cNvSpPr>
          <p:nvPr/>
        </p:nvSpPr>
        <p:spPr bwMode="auto">
          <a:xfrm>
            <a:off x="7715253" y="4419600"/>
            <a:ext cx="1200147" cy="859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45720" rIns="45720"/>
          <a:lstStyle>
            <a:lvl1pPr eaLnBrk="0" hangingPunct="0">
              <a:defRPr b="1">
                <a:solidFill>
                  <a:schemeClr val="tx1"/>
                </a:solidFill>
                <a:latin typeface="Courier New" panose="02070309020205020404" pitchFamily="49" charset="0"/>
                <a:cs typeface="Arial" panose="020B0604020202020204" pitchFamily="34" charset="0"/>
              </a:defRPr>
            </a:lvl1pPr>
            <a:lvl2pPr marL="742950" indent="-285750" eaLnBrk="0" hangingPunct="0">
              <a:defRPr b="1">
                <a:solidFill>
                  <a:schemeClr val="tx1"/>
                </a:solidFill>
                <a:latin typeface="Courier New" panose="02070309020205020404" pitchFamily="49" charset="0"/>
                <a:cs typeface="Arial" panose="020B0604020202020204" pitchFamily="34" charset="0"/>
              </a:defRPr>
            </a:lvl2pPr>
            <a:lvl3pPr marL="1143000" indent="-228600" eaLnBrk="0" hangingPunct="0">
              <a:defRPr b="1">
                <a:solidFill>
                  <a:schemeClr val="tx1"/>
                </a:solidFill>
                <a:latin typeface="Courier New" panose="02070309020205020404" pitchFamily="49" charset="0"/>
                <a:cs typeface="Arial" panose="020B0604020202020204" pitchFamily="34" charset="0"/>
              </a:defRPr>
            </a:lvl3pPr>
            <a:lvl4pPr marL="1600200" indent="-228600" eaLnBrk="0" hangingPunct="0">
              <a:defRPr b="1">
                <a:solidFill>
                  <a:schemeClr val="tx1"/>
                </a:solidFill>
                <a:latin typeface="Courier New" panose="02070309020205020404" pitchFamily="49" charset="0"/>
                <a:cs typeface="Arial" panose="020B0604020202020204" pitchFamily="34" charset="0"/>
              </a:defRPr>
            </a:lvl4pPr>
            <a:lvl5pPr marL="2057400" indent="-228600" eaLnBrk="0" hangingPunct="0">
              <a:defRPr b="1">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9pPr>
          </a:lstStyle>
          <a:p>
            <a:pPr algn="ctr"/>
            <a:r>
              <a:rPr lang="en-US" altLang="en-US" sz="1600" b="0" dirty="0">
                <a:solidFill>
                  <a:schemeClr val="accent5">
                    <a:lumMod val="50000"/>
                  </a:schemeClr>
                </a:solidFill>
                <a:latin typeface="+mn-lt"/>
              </a:rPr>
              <a:t>Direct </a:t>
            </a:r>
          </a:p>
          <a:p>
            <a:pPr algn="ctr"/>
            <a:r>
              <a:rPr lang="en-US" altLang="en-US" sz="1600" b="0" dirty="0">
                <a:solidFill>
                  <a:schemeClr val="accent5">
                    <a:lumMod val="50000"/>
                  </a:schemeClr>
                </a:solidFill>
                <a:latin typeface="+mn-lt"/>
              </a:rPr>
              <a:t>Simscape</a:t>
            </a:r>
          </a:p>
          <a:p>
            <a:pPr algn="ctr"/>
            <a:r>
              <a:rPr lang="en-US" altLang="en-US" sz="1600" b="0" dirty="0">
                <a:solidFill>
                  <a:schemeClr val="accent5">
                    <a:lumMod val="50000"/>
                  </a:schemeClr>
                </a:solidFill>
                <a:latin typeface="+mn-lt"/>
              </a:rPr>
              <a:t>integration</a:t>
            </a:r>
          </a:p>
        </p:txBody>
      </p:sp>
      <p:sp>
        <p:nvSpPr>
          <p:cNvPr id="18" name="Line 68"/>
          <p:cNvSpPr>
            <a:spLocks noChangeShapeType="1"/>
          </p:cNvSpPr>
          <p:nvPr/>
        </p:nvSpPr>
        <p:spPr bwMode="auto">
          <a:xfrm flipH="1" flipV="1">
            <a:off x="7292973" y="3529818"/>
            <a:ext cx="631826" cy="1031056"/>
          </a:xfrm>
          <a:prstGeom prst="line">
            <a:avLst/>
          </a:prstGeom>
          <a:noFill/>
          <a:ln w="38100">
            <a:solidFill>
              <a:schemeClr val="accent4"/>
            </a:solidFill>
            <a:round/>
            <a:headEnd/>
            <a:tailEnd type="triangle" w="lg" len="lg"/>
          </a:ln>
          <a:extLst>
            <a:ext uri="{909E8E84-426E-40DD-AFC4-6F175D3DCCD1}">
              <a14:hiddenFill xmlns:a14="http://schemas.microsoft.com/office/drawing/2010/main">
                <a:noFill/>
              </a14:hiddenFill>
            </a:ext>
          </a:extLst>
        </p:spPr>
        <p:txBody>
          <a:bodyPr wrap="square" lIns="45720" rIns="45720" anchor="ctr">
            <a:spAutoFit/>
          </a:bodyPr>
          <a:lstStyle/>
          <a:p>
            <a:endParaRPr lang="en-US"/>
          </a:p>
        </p:txBody>
      </p:sp>
      <p:sp>
        <p:nvSpPr>
          <p:cNvPr id="19" name="Line 68"/>
          <p:cNvSpPr>
            <a:spLocks noChangeShapeType="1"/>
          </p:cNvSpPr>
          <p:nvPr/>
        </p:nvSpPr>
        <p:spPr bwMode="auto">
          <a:xfrm flipH="1">
            <a:off x="6327775" y="4648200"/>
            <a:ext cx="1597025" cy="114300"/>
          </a:xfrm>
          <a:prstGeom prst="line">
            <a:avLst/>
          </a:prstGeom>
          <a:noFill/>
          <a:ln w="38100">
            <a:solidFill>
              <a:schemeClr val="accent4"/>
            </a:solidFill>
            <a:round/>
            <a:headEnd/>
            <a:tailEnd type="triangle" w="lg" len="lg"/>
          </a:ln>
          <a:extLst>
            <a:ext uri="{909E8E84-426E-40DD-AFC4-6F175D3DCCD1}">
              <a14:hiddenFill xmlns:a14="http://schemas.microsoft.com/office/drawing/2010/main">
                <a:noFill/>
              </a14:hiddenFill>
            </a:ext>
          </a:extLst>
        </p:spPr>
        <p:txBody>
          <a:bodyPr lIns="45720" rIns="45720" anchor="ctr">
            <a:spAutoFit/>
          </a:bodyPr>
          <a:lstStyle/>
          <a:p>
            <a:endParaRPr lang="en-US"/>
          </a:p>
        </p:txBody>
      </p:sp>
      <p:sp>
        <p:nvSpPr>
          <p:cNvPr id="20" name="Text Box 105"/>
          <p:cNvSpPr txBox="1">
            <a:spLocks noChangeArrowheads="1"/>
          </p:cNvSpPr>
          <p:nvPr/>
        </p:nvSpPr>
        <p:spPr bwMode="auto">
          <a:xfrm>
            <a:off x="3429000" y="3364992"/>
            <a:ext cx="1457332" cy="87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45720" rIns="45720"/>
          <a:lstStyle>
            <a:lvl1pPr eaLnBrk="0" hangingPunct="0">
              <a:defRPr b="1">
                <a:solidFill>
                  <a:schemeClr val="tx1"/>
                </a:solidFill>
                <a:latin typeface="Courier New" panose="02070309020205020404" pitchFamily="49" charset="0"/>
                <a:cs typeface="Arial" panose="020B0604020202020204" pitchFamily="34" charset="0"/>
              </a:defRPr>
            </a:lvl1pPr>
            <a:lvl2pPr marL="742950" indent="-285750" eaLnBrk="0" hangingPunct="0">
              <a:defRPr b="1">
                <a:solidFill>
                  <a:schemeClr val="tx1"/>
                </a:solidFill>
                <a:latin typeface="Courier New" panose="02070309020205020404" pitchFamily="49" charset="0"/>
                <a:cs typeface="Arial" panose="020B0604020202020204" pitchFamily="34" charset="0"/>
              </a:defRPr>
            </a:lvl2pPr>
            <a:lvl3pPr marL="1143000" indent="-228600" eaLnBrk="0" hangingPunct="0">
              <a:defRPr b="1">
                <a:solidFill>
                  <a:schemeClr val="tx1"/>
                </a:solidFill>
                <a:latin typeface="Courier New" panose="02070309020205020404" pitchFamily="49" charset="0"/>
                <a:cs typeface="Arial" panose="020B0604020202020204" pitchFamily="34" charset="0"/>
              </a:defRPr>
            </a:lvl3pPr>
            <a:lvl4pPr marL="1600200" indent="-228600" eaLnBrk="0" hangingPunct="0">
              <a:defRPr b="1">
                <a:solidFill>
                  <a:schemeClr val="tx1"/>
                </a:solidFill>
                <a:latin typeface="Courier New" panose="02070309020205020404" pitchFamily="49" charset="0"/>
                <a:cs typeface="Arial" panose="020B0604020202020204" pitchFamily="34" charset="0"/>
              </a:defRPr>
            </a:lvl4pPr>
            <a:lvl5pPr marL="2057400" indent="-228600" eaLnBrk="0" hangingPunct="0">
              <a:defRPr b="1">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9pPr>
          </a:lstStyle>
          <a:p>
            <a:pPr algn="ctr"/>
            <a:r>
              <a:rPr lang="en-US" altLang="en-US" sz="1600" b="0" dirty="0">
                <a:solidFill>
                  <a:schemeClr val="accent5">
                    <a:lumMod val="50000"/>
                  </a:schemeClr>
                </a:solidFill>
                <a:latin typeface="+mn-lt"/>
              </a:rPr>
              <a:t>Single line for </a:t>
            </a:r>
            <a:br>
              <a:rPr lang="en-US" altLang="en-US" sz="1600" b="0" dirty="0">
                <a:solidFill>
                  <a:schemeClr val="accent5">
                    <a:lumMod val="50000"/>
                  </a:schemeClr>
                </a:solidFill>
                <a:latin typeface="+mn-lt"/>
              </a:rPr>
            </a:br>
            <a:r>
              <a:rPr lang="en-US" altLang="en-US" sz="1600" b="0" dirty="0" smtClean="0">
                <a:solidFill>
                  <a:schemeClr val="accent5">
                    <a:lumMod val="50000"/>
                  </a:schemeClr>
                </a:solidFill>
                <a:latin typeface="+mn-lt"/>
              </a:rPr>
              <a:t>three-phase</a:t>
            </a:r>
          </a:p>
          <a:p>
            <a:pPr algn="ctr"/>
            <a:r>
              <a:rPr lang="en-US" altLang="en-US" sz="1600" b="0" dirty="0" smtClean="0">
                <a:solidFill>
                  <a:schemeClr val="accent5">
                    <a:lumMod val="50000"/>
                  </a:schemeClr>
                </a:solidFill>
                <a:latin typeface="+mn-lt"/>
              </a:rPr>
              <a:t>connections</a:t>
            </a:r>
            <a:endParaRPr lang="en-US" altLang="en-US" sz="1600" b="0" dirty="0">
              <a:solidFill>
                <a:schemeClr val="accent5">
                  <a:lumMod val="50000"/>
                </a:schemeClr>
              </a:solidFill>
              <a:latin typeface="+mn-lt"/>
            </a:endParaRPr>
          </a:p>
        </p:txBody>
      </p:sp>
      <p:sp>
        <p:nvSpPr>
          <p:cNvPr id="21" name="Line 68"/>
          <p:cNvSpPr>
            <a:spLocks noChangeShapeType="1"/>
          </p:cNvSpPr>
          <p:nvPr/>
        </p:nvSpPr>
        <p:spPr bwMode="auto">
          <a:xfrm flipV="1">
            <a:off x="4800600" y="3505200"/>
            <a:ext cx="522287" cy="152400"/>
          </a:xfrm>
          <a:prstGeom prst="line">
            <a:avLst/>
          </a:prstGeom>
          <a:noFill/>
          <a:ln w="38100">
            <a:solidFill>
              <a:schemeClr val="accent4"/>
            </a:solidFill>
            <a:round/>
            <a:headEnd/>
            <a:tailEnd type="triangle" w="lg" len="lg"/>
          </a:ln>
          <a:extLst>
            <a:ext uri="{909E8E84-426E-40DD-AFC4-6F175D3DCCD1}">
              <a14:hiddenFill xmlns:a14="http://schemas.microsoft.com/office/drawing/2010/main">
                <a:noFill/>
              </a14:hiddenFill>
            </a:ext>
          </a:extLst>
        </p:spPr>
        <p:txBody>
          <a:bodyPr wrap="square" lIns="45720" rIns="45720" anchor="ctr">
            <a:spAutoFit/>
          </a:bodyPr>
          <a:lstStyle/>
          <a:p>
            <a:endParaRPr lang="en-US"/>
          </a:p>
        </p:txBody>
      </p:sp>
      <p:sp>
        <p:nvSpPr>
          <p:cNvPr id="22" name="Oval 69"/>
          <p:cNvSpPr>
            <a:spLocks noChangeArrowheads="1"/>
          </p:cNvSpPr>
          <p:nvPr/>
        </p:nvSpPr>
        <p:spPr bwMode="auto">
          <a:xfrm>
            <a:off x="640080" y="2667000"/>
            <a:ext cx="914400" cy="565150"/>
          </a:xfrm>
          <a:prstGeom prst="ellipse">
            <a:avLst/>
          </a:prstGeom>
          <a:noFill/>
          <a:ln w="28575" algn="ctr">
            <a:solidFill>
              <a:schemeClr val="accent4"/>
            </a:solidFill>
            <a:round/>
            <a:headEnd/>
            <a:tailEnd/>
          </a:ln>
          <a:extLst>
            <a:ext uri="{909E8E84-426E-40DD-AFC4-6F175D3DCCD1}">
              <a14:hiddenFill xmlns:a14="http://schemas.microsoft.com/office/drawing/2010/main">
                <a:solidFill>
                  <a:srgbClr val="FFFFFF"/>
                </a:solidFill>
              </a14:hiddenFill>
            </a:ext>
          </a:extLst>
        </p:spPr>
        <p:txBody>
          <a:bodyPr lIns="45720" rIns="45720" anchor="ctr">
            <a:spAutoFit/>
          </a:bodyPr>
          <a:lstStyle>
            <a:lvl1pPr eaLnBrk="0" hangingPunct="0">
              <a:defRPr b="1">
                <a:solidFill>
                  <a:schemeClr val="tx1"/>
                </a:solidFill>
                <a:latin typeface="Courier New" panose="02070309020205020404" pitchFamily="49" charset="0"/>
                <a:cs typeface="Arial" panose="020B0604020202020204" pitchFamily="34" charset="0"/>
              </a:defRPr>
            </a:lvl1pPr>
            <a:lvl2pPr marL="742950" indent="-285750" eaLnBrk="0" hangingPunct="0">
              <a:defRPr b="1">
                <a:solidFill>
                  <a:schemeClr val="tx1"/>
                </a:solidFill>
                <a:latin typeface="Courier New" panose="02070309020205020404" pitchFamily="49" charset="0"/>
                <a:cs typeface="Arial" panose="020B0604020202020204" pitchFamily="34" charset="0"/>
              </a:defRPr>
            </a:lvl2pPr>
            <a:lvl3pPr marL="1143000" indent="-228600" eaLnBrk="0" hangingPunct="0">
              <a:defRPr b="1">
                <a:solidFill>
                  <a:schemeClr val="tx1"/>
                </a:solidFill>
                <a:latin typeface="Courier New" panose="02070309020205020404" pitchFamily="49" charset="0"/>
                <a:cs typeface="Arial" panose="020B0604020202020204" pitchFamily="34" charset="0"/>
              </a:defRPr>
            </a:lvl3pPr>
            <a:lvl4pPr marL="1600200" indent="-228600" eaLnBrk="0" hangingPunct="0">
              <a:defRPr b="1">
                <a:solidFill>
                  <a:schemeClr val="tx1"/>
                </a:solidFill>
                <a:latin typeface="Courier New" panose="02070309020205020404" pitchFamily="49" charset="0"/>
                <a:cs typeface="Arial" panose="020B0604020202020204" pitchFamily="34" charset="0"/>
              </a:defRPr>
            </a:lvl4pPr>
            <a:lvl5pPr marL="2057400" indent="-228600" eaLnBrk="0" hangingPunct="0">
              <a:defRPr b="1">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9pPr>
          </a:lstStyle>
          <a:p>
            <a:pPr algn="ctr"/>
            <a:endParaRPr lang="en-US" altLang="en-US"/>
          </a:p>
        </p:txBody>
      </p:sp>
      <p:sp>
        <p:nvSpPr>
          <p:cNvPr id="23" name="Text Box 105"/>
          <p:cNvSpPr txBox="1">
            <a:spLocks noChangeArrowheads="1"/>
          </p:cNvSpPr>
          <p:nvPr/>
        </p:nvSpPr>
        <p:spPr bwMode="auto">
          <a:xfrm>
            <a:off x="2514600" y="2362200"/>
            <a:ext cx="2340864"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45720" rIns="45720"/>
          <a:lstStyle>
            <a:lvl1pPr eaLnBrk="0" hangingPunct="0">
              <a:defRPr b="1">
                <a:solidFill>
                  <a:schemeClr val="tx1"/>
                </a:solidFill>
                <a:latin typeface="Courier New" panose="02070309020205020404" pitchFamily="49" charset="0"/>
                <a:cs typeface="Arial" panose="020B0604020202020204" pitchFamily="34" charset="0"/>
              </a:defRPr>
            </a:lvl1pPr>
            <a:lvl2pPr marL="742950" indent="-285750" eaLnBrk="0" hangingPunct="0">
              <a:defRPr b="1">
                <a:solidFill>
                  <a:schemeClr val="tx1"/>
                </a:solidFill>
                <a:latin typeface="Courier New" panose="02070309020205020404" pitchFamily="49" charset="0"/>
                <a:cs typeface="Arial" panose="020B0604020202020204" pitchFamily="34" charset="0"/>
              </a:defRPr>
            </a:lvl2pPr>
            <a:lvl3pPr marL="1143000" indent="-228600" eaLnBrk="0" hangingPunct="0">
              <a:defRPr b="1">
                <a:solidFill>
                  <a:schemeClr val="tx1"/>
                </a:solidFill>
                <a:latin typeface="Courier New" panose="02070309020205020404" pitchFamily="49" charset="0"/>
                <a:cs typeface="Arial" panose="020B0604020202020204" pitchFamily="34" charset="0"/>
              </a:defRPr>
            </a:lvl3pPr>
            <a:lvl4pPr marL="1600200" indent="-228600" eaLnBrk="0" hangingPunct="0">
              <a:defRPr b="1">
                <a:solidFill>
                  <a:schemeClr val="tx1"/>
                </a:solidFill>
                <a:latin typeface="Courier New" panose="02070309020205020404" pitchFamily="49" charset="0"/>
                <a:cs typeface="Arial" panose="020B0604020202020204" pitchFamily="34" charset="0"/>
              </a:defRPr>
            </a:lvl4pPr>
            <a:lvl5pPr marL="2057400" indent="-228600" eaLnBrk="0" hangingPunct="0">
              <a:defRPr b="1">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9pPr>
          </a:lstStyle>
          <a:p>
            <a:pPr algn="ctr"/>
            <a:r>
              <a:rPr lang="en-US" altLang="en-US" sz="1600" b="0" dirty="0">
                <a:solidFill>
                  <a:schemeClr val="accent5">
                    <a:lumMod val="50000"/>
                  </a:schemeClr>
                </a:solidFill>
                <a:latin typeface="+mn-lt"/>
              </a:rPr>
              <a:t>Specialized analysis and</a:t>
            </a:r>
          </a:p>
          <a:p>
            <a:pPr algn="ctr"/>
            <a:r>
              <a:rPr lang="en-US" altLang="en-US" sz="1600" b="0" dirty="0">
                <a:solidFill>
                  <a:schemeClr val="accent5">
                    <a:lumMod val="50000"/>
                  </a:schemeClr>
                </a:solidFill>
                <a:latin typeface="+mn-lt"/>
              </a:rPr>
              <a:t>initialization tools</a:t>
            </a:r>
          </a:p>
        </p:txBody>
      </p:sp>
      <p:sp>
        <p:nvSpPr>
          <p:cNvPr id="24" name="Line 68"/>
          <p:cNvSpPr>
            <a:spLocks noChangeShapeType="1"/>
          </p:cNvSpPr>
          <p:nvPr/>
        </p:nvSpPr>
        <p:spPr bwMode="auto">
          <a:xfrm flipH="1">
            <a:off x="1600200" y="2743201"/>
            <a:ext cx="1066800" cy="180974"/>
          </a:xfrm>
          <a:prstGeom prst="line">
            <a:avLst/>
          </a:prstGeom>
          <a:noFill/>
          <a:ln w="38100">
            <a:solidFill>
              <a:schemeClr val="accent4"/>
            </a:solidFill>
            <a:round/>
            <a:headEnd/>
            <a:tailEnd type="triangle" w="lg" len="lg"/>
          </a:ln>
          <a:extLst>
            <a:ext uri="{909E8E84-426E-40DD-AFC4-6F175D3DCCD1}">
              <a14:hiddenFill xmlns:a14="http://schemas.microsoft.com/office/drawing/2010/main">
                <a:noFill/>
              </a14:hiddenFill>
            </a:ext>
          </a:extLst>
        </p:spPr>
        <p:txBody>
          <a:bodyPr wrap="square" lIns="45720" rIns="45720" anchor="ctr">
            <a:spAutoFit/>
          </a:bodyPr>
          <a:lstStyle/>
          <a:p>
            <a:endParaRPr lang="en-US"/>
          </a:p>
        </p:txBody>
      </p:sp>
    </p:spTree>
    <p:extLst>
      <p:ext uri="{BB962C8B-B14F-4D97-AF65-F5344CB8AC3E}">
        <p14:creationId xmlns:p14="http://schemas.microsoft.com/office/powerpoint/2010/main" val="263255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7" grpId="0"/>
      <p:bldP spid="18" grpId="0" animBg="1"/>
      <p:bldP spid="19" grpId="0" animBg="1"/>
      <p:bldP spid="20" grpId="0"/>
      <p:bldP spid="21" grpId="0" animBg="1"/>
      <p:bldP spid="22" grpId="0" animBg="1"/>
      <p:bldP spid="23" grpId="0"/>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SimPowerSystems component libraries</a:t>
            </a:r>
            <a:endParaRPr lang="en-US" dirty="0"/>
          </a:p>
        </p:txBody>
      </p:sp>
      <p:sp>
        <p:nvSpPr>
          <p:cNvPr id="11" name="Rectangle 10"/>
          <p:cNvSpPr/>
          <p:nvPr/>
        </p:nvSpPr>
        <p:spPr>
          <a:xfrm>
            <a:off x="1828800" y="1371600"/>
            <a:ext cx="5638800" cy="707886"/>
          </a:xfrm>
          <a:prstGeom prst="rect">
            <a:avLst/>
          </a:prstGeom>
          <a:solidFill>
            <a:schemeClr val="accent5">
              <a:lumMod val="20000"/>
              <a:lumOff val="80000"/>
            </a:schemeClr>
          </a:solidFill>
        </p:spPr>
        <p:txBody>
          <a:bodyPr wrap="square">
            <a:spAutoFit/>
          </a:bodyPr>
          <a:lstStyle/>
          <a:p>
            <a:r>
              <a:rPr lang="en-US" sz="2000" dirty="0" smtClean="0">
                <a:solidFill>
                  <a:schemeClr val="accent5">
                    <a:lumMod val="50000"/>
                  </a:schemeClr>
                </a:solidFill>
                <a:latin typeface="Courier New" panose="02070309020205020404" pitchFamily="49" charset="0"/>
                <a:cs typeface="Courier New" panose="02070309020205020404" pitchFamily="49" charset="0"/>
              </a:rPr>
              <a:t>&gt;&gt; </a:t>
            </a:r>
            <a:r>
              <a:rPr lang="en-US" sz="2000" dirty="0" err="1" smtClean="0">
                <a:solidFill>
                  <a:schemeClr val="accent5">
                    <a:lumMod val="50000"/>
                  </a:schemeClr>
                </a:solidFill>
                <a:latin typeface="Courier New" panose="02070309020205020404" pitchFamily="49" charset="0"/>
                <a:cs typeface="Courier New" panose="02070309020205020404" pitchFamily="49" charset="0"/>
              </a:rPr>
              <a:t>acdcac_specialized</a:t>
            </a:r>
            <a:endParaRPr lang="en-US" sz="2000" dirty="0" smtClean="0">
              <a:solidFill>
                <a:schemeClr val="accent5">
                  <a:lumMod val="50000"/>
                </a:schemeClr>
              </a:solidFill>
              <a:latin typeface="Courier New" panose="02070309020205020404" pitchFamily="49" charset="0"/>
              <a:cs typeface="Courier New" panose="02070309020205020404" pitchFamily="49" charset="0"/>
            </a:endParaRPr>
          </a:p>
          <a:p>
            <a:r>
              <a:rPr lang="en-US" sz="2000" dirty="0" smtClean="0">
                <a:solidFill>
                  <a:schemeClr val="accent5">
                    <a:lumMod val="50000"/>
                  </a:schemeClr>
                </a:solidFill>
                <a:latin typeface="Courier New" panose="02070309020205020404" pitchFamily="49" charset="0"/>
                <a:cs typeface="Courier New" panose="02070309020205020404" pitchFamily="49" charset="0"/>
              </a:rPr>
              <a:t>&gt;&gt; </a:t>
            </a:r>
            <a:r>
              <a:rPr lang="en-US" sz="2000" dirty="0" err="1" smtClean="0">
                <a:solidFill>
                  <a:schemeClr val="accent5">
                    <a:lumMod val="50000"/>
                  </a:schemeClr>
                </a:solidFill>
                <a:latin typeface="Courier New" panose="02070309020205020404" pitchFamily="49" charset="0"/>
                <a:cs typeface="Courier New" panose="02070309020205020404" pitchFamily="49" charset="0"/>
              </a:rPr>
              <a:t>acdcac_simscape</a:t>
            </a:r>
            <a:endParaRPr lang="en-US" sz="2000" dirty="0">
              <a:solidFill>
                <a:schemeClr val="accent5">
                  <a:lumMod val="50000"/>
                </a:schemeClr>
              </a:solidFill>
              <a:latin typeface="Courier New" panose="02070309020205020404" pitchFamily="49" charset="0"/>
              <a:cs typeface="Courier New" panose="02070309020205020404" pitchFamily="49" charset="0"/>
            </a:endParaRPr>
          </a:p>
        </p:txBody>
      </p:sp>
      <p:sp>
        <p:nvSpPr>
          <p:cNvPr id="7" name="Text Box 105"/>
          <p:cNvSpPr txBox="1">
            <a:spLocks noChangeArrowheads="1"/>
          </p:cNvSpPr>
          <p:nvPr/>
        </p:nvSpPr>
        <p:spPr bwMode="auto">
          <a:xfrm>
            <a:off x="914400" y="4678362"/>
            <a:ext cx="327501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45720" rIns="45720"/>
          <a:lstStyle>
            <a:lvl1pPr eaLnBrk="0" hangingPunct="0">
              <a:defRPr b="1">
                <a:solidFill>
                  <a:schemeClr val="tx1"/>
                </a:solidFill>
                <a:latin typeface="Courier New" panose="02070309020205020404" pitchFamily="49" charset="0"/>
                <a:cs typeface="Arial" panose="020B0604020202020204" pitchFamily="34" charset="0"/>
              </a:defRPr>
            </a:lvl1pPr>
            <a:lvl2pPr marL="742950" indent="-285750" eaLnBrk="0" hangingPunct="0">
              <a:defRPr b="1">
                <a:solidFill>
                  <a:schemeClr val="tx1"/>
                </a:solidFill>
                <a:latin typeface="Courier New" panose="02070309020205020404" pitchFamily="49" charset="0"/>
                <a:cs typeface="Arial" panose="020B0604020202020204" pitchFamily="34" charset="0"/>
              </a:defRPr>
            </a:lvl2pPr>
            <a:lvl3pPr marL="1143000" indent="-228600" eaLnBrk="0" hangingPunct="0">
              <a:defRPr b="1">
                <a:solidFill>
                  <a:schemeClr val="tx1"/>
                </a:solidFill>
                <a:latin typeface="Courier New" panose="02070309020205020404" pitchFamily="49" charset="0"/>
                <a:cs typeface="Arial" panose="020B0604020202020204" pitchFamily="34" charset="0"/>
              </a:defRPr>
            </a:lvl3pPr>
            <a:lvl4pPr marL="1600200" indent="-228600" eaLnBrk="0" hangingPunct="0">
              <a:defRPr b="1">
                <a:solidFill>
                  <a:schemeClr val="tx1"/>
                </a:solidFill>
                <a:latin typeface="Courier New" panose="02070309020205020404" pitchFamily="49" charset="0"/>
                <a:cs typeface="Arial" panose="020B0604020202020204" pitchFamily="34" charset="0"/>
              </a:defRPr>
            </a:lvl4pPr>
            <a:lvl5pPr marL="2057400" indent="-228600" eaLnBrk="0" hangingPunct="0">
              <a:defRPr b="1">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9pPr>
          </a:lstStyle>
          <a:p>
            <a:pPr algn="ctr"/>
            <a:r>
              <a:rPr lang="en-US" altLang="en-US" b="0" dirty="0">
                <a:solidFill>
                  <a:schemeClr val="tx2"/>
                </a:solidFill>
                <a:latin typeface="+mn-lt"/>
              </a:rPr>
              <a:t>Specialized Technology</a:t>
            </a:r>
          </a:p>
        </p:txBody>
      </p:sp>
      <p:sp>
        <p:nvSpPr>
          <p:cNvPr id="8" name="Text Box 105"/>
          <p:cNvSpPr txBox="1">
            <a:spLocks noChangeArrowheads="1"/>
          </p:cNvSpPr>
          <p:nvPr/>
        </p:nvSpPr>
        <p:spPr bwMode="auto">
          <a:xfrm>
            <a:off x="4800600" y="5287962"/>
            <a:ext cx="35337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45720" rIns="45720"/>
          <a:lstStyle>
            <a:lvl1pPr eaLnBrk="0" hangingPunct="0">
              <a:defRPr b="1">
                <a:solidFill>
                  <a:schemeClr val="tx1"/>
                </a:solidFill>
                <a:latin typeface="Courier New" panose="02070309020205020404" pitchFamily="49" charset="0"/>
                <a:cs typeface="Arial" panose="020B0604020202020204" pitchFamily="34" charset="0"/>
              </a:defRPr>
            </a:lvl1pPr>
            <a:lvl2pPr marL="742950" indent="-285750" eaLnBrk="0" hangingPunct="0">
              <a:defRPr b="1">
                <a:solidFill>
                  <a:schemeClr val="tx1"/>
                </a:solidFill>
                <a:latin typeface="Courier New" panose="02070309020205020404" pitchFamily="49" charset="0"/>
                <a:cs typeface="Arial" panose="020B0604020202020204" pitchFamily="34" charset="0"/>
              </a:defRPr>
            </a:lvl2pPr>
            <a:lvl3pPr marL="1143000" indent="-228600" eaLnBrk="0" hangingPunct="0">
              <a:defRPr b="1">
                <a:solidFill>
                  <a:schemeClr val="tx1"/>
                </a:solidFill>
                <a:latin typeface="Courier New" panose="02070309020205020404" pitchFamily="49" charset="0"/>
                <a:cs typeface="Arial" panose="020B0604020202020204" pitchFamily="34" charset="0"/>
              </a:defRPr>
            </a:lvl3pPr>
            <a:lvl4pPr marL="1600200" indent="-228600" eaLnBrk="0" hangingPunct="0">
              <a:defRPr b="1">
                <a:solidFill>
                  <a:schemeClr val="tx1"/>
                </a:solidFill>
                <a:latin typeface="Courier New" panose="02070309020205020404" pitchFamily="49" charset="0"/>
                <a:cs typeface="Arial" panose="020B0604020202020204" pitchFamily="34" charset="0"/>
              </a:defRPr>
            </a:lvl4pPr>
            <a:lvl5pPr marL="2057400" indent="-228600" eaLnBrk="0" hangingPunct="0">
              <a:defRPr b="1">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9pPr>
          </a:lstStyle>
          <a:p>
            <a:pPr algn="ctr"/>
            <a:r>
              <a:rPr lang="en-US" altLang="en-US" b="0" dirty="0">
                <a:solidFill>
                  <a:schemeClr val="accent3"/>
                </a:solidFill>
                <a:latin typeface="+mn-lt"/>
              </a:rPr>
              <a:t>Simscape Components</a:t>
            </a:r>
          </a:p>
        </p:txBody>
      </p:sp>
      <p:pic>
        <p:nvPicPr>
          <p:cNvPr id="5" name="Picture 4"/>
          <p:cNvPicPr>
            <a:picLocks noChangeAspect="1"/>
          </p:cNvPicPr>
          <p:nvPr/>
        </p:nvPicPr>
        <p:blipFill rotWithShape="1">
          <a:blip r:embed="rId3"/>
          <a:srcRect l="6583" t="23333" r="1758" b="8095"/>
          <a:stretch/>
        </p:blipFill>
        <p:spPr>
          <a:xfrm>
            <a:off x="4419600" y="3124183"/>
            <a:ext cx="4343434" cy="2057417"/>
          </a:xfrm>
          <a:prstGeom prst="rect">
            <a:avLst/>
          </a:prstGeom>
          <a:scene3d>
            <a:camera prst="isometricOffAxis2Left"/>
            <a:lightRig rig="threePt" dir="t"/>
          </a:scene3d>
        </p:spPr>
      </p:pic>
      <p:pic>
        <p:nvPicPr>
          <p:cNvPr id="6" name="Picture 5"/>
          <p:cNvPicPr>
            <a:picLocks noChangeAspect="1"/>
          </p:cNvPicPr>
          <p:nvPr/>
        </p:nvPicPr>
        <p:blipFill rotWithShape="1">
          <a:blip r:embed="rId4"/>
          <a:srcRect l="5645" t="23418" r="2420" b="8228"/>
          <a:stretch/>
        </p:blipFill>
        <p:spPr>
          <a:xfrm>
            <a:off x="381000" y="2514613"/>
            <a:ext cx="4343377" cy="2057387"/>
          </a:xfrm>
          <a:prstGeom prst="rect">
            <a:avLst/>
          </a:prstGeom>
          <a:scene3d>
            <a:camera prst="isometricOffAxis2Left"/>
            <a:lightRig rig="threePt" dir="t"/>
          </a:scene3d>
        </p:spPr>
      </p:pic>
    </p:spTree>
    <p:extLst>
      <p:ext uri="{BB962C8B-B14F-4D97-AF65-F5344CB8AC3E}">
        <p14:creationId xmlns:p14="http://schemas.microsoft.com/office/powerpoint/2010/main" val="13708513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SimPowerSystems work?</a:t>
            </a:r>
            <a:br>
              <a:rPr lang="en-US" dirty="0" smtClean="0"/>
            </a:br>
            <a:r>
              <a:rPr lang="en-US" sz="2400" dirty="0" smtClean="0">
                <a:solidFill>
                  <a:schemeClr val="accent4"/>
                </a:solidFill>
              </a:rPr>
              <a:t>Specialized Technology</a:t>
            </a:r>
            <a:endParaRPr lang="en-US" sz="2400" dirty="0">
              <a:solidFill>
                <a:schemeClr val="accent4"/>
              </a:solidFill>
            </a:endParaRPr>
          </a:p>
        </p:txBody>
      </p:sp>
      <p:sp>
        <p:nvSpPr>
          <p:cNvPr id="5" name="Content Placeholder 4"/>
          <p:cNvSpPr>
            <a:spLocks noGrp="1"/>
          </p:cNvSpPr>
          <p:nvPr>
            <p:ph idx="1"/>
          </p:nvPr>
        </p:nvSpPr>
        <p:spPr>
          <a:xfrm>
            <a:off x="457200" y="1600200"/>
            <a:ext cx="8077200" cy="4343400"/>
          </a:xfrm>
        </p:spPr>
        <p:txBody>
          <a:bodyPr/>
          <a:lstStyle/>
          <a:p>
            <a:pPr>
              <a:buSzPct val="100000"/>
            </a:pPr>
            <a:r>
              <a:rPr lang="en-US" altLang="en-US" sz="1800" dirty="0">
                <a:solidFill>
                  <a:schemeClr val="accent5">
                    <a:lumMod val="50000"/>
                  </a:schemeClr>
                </a:solidFill>
              </a:rPr>
              <a:t>The SimPowerSystems network is analyzed and a state-space model of the linear part of the network is </a:t>
            </a:r>
            <a:r>
              <a:rPr lang="en-US" altLang="en-US" sz="1800" dirty="0" smtClean="0">
                <a:solidFill>
                  <a:schemeClr val="accent5">
                    <a:lumMod val="50000"/>
                  </a:schemeClr>
                </a:solidFill>
              </a:rPr>
              <a:t>created</a:t>
            </a:r>
            <a:endParaRPr lang="en-US" altLang="en-US" sz="1800" dirty="0">
              <a:solidFill>
                <a:schemeClr val="accent5">
                  <a:lumMod val="50000"/>
                </a:schemeClr>
              </a:solidFill>
            </a:endParaRPr>
          </a:p>
          <a:p>
            <a:pPr>
              <a:buSzPct val="100000"/>
            </a:pPr>
            <a:r>
              <a:rPr lang="en-US" altLang="en-US" sz="1800" dirty="0">
                <a:solidFill>
                  <a:schemeClr val="accent5">
                    <a:lumMod val="50000"/>
                  </a:schemeClr>
                </a:solidFill>
              </a:rPr>
              <a:t>Any </a:t>
            </a:r>
            <a:r>
              <a:rPr lang="en-US" altLang="en-US" sz="1800" dirty="0" smtClean="0">
                <a:solidFill>
                  <a:schemeClr val="accent5">
                    <a:lumMod val="50000"/>
                  </a:schemeClr>
                </a:solidFill>
              </a:rPr>
              <a:t>nonlinear </a:t>
            </a:r>
            <a:r>
              <a:rPr lang="en-US" altLang="en-US" sz="1800" dirty="0">
                <a:solidFill>
                  <a:schemeClr val="accent5">
                    <a:lumMod val="50000"/>
                  </a:schemeClr>
                </a:solidFill>
              </a:rPr>
              <a:t>elements are integrated as feedback elements around the linear state-space </a:t>
            </a:r>
            <a:r>
              <a:rPr lang="en-US" altLang="en-US" sz="1800" dirty="0" smtClean="0">
                <a:solidFill>
                  <a:schemeClr val="accent5">
                    <a:lumMod val="50000"/>
                  </a:schemeClr>
                </a:solidFill>
              </a:rPr>
              <a:t>model</a:t>
            </a:r>
            <a:endParaRPr lang="en-US" altLang="en-US" sz="1800" dirty="0">
              <a:solidFill>
                <a:schemeClr val="accent5">
                  <a:lumMod val="50000"/>
                </a:schemeClr>
              </a:solidFill>
            </a:endParaRPr>
          </a:p>
          <a:p>
            <a:pPr>
              <a:buSzPct val="100000"/>
            </a:pPr>
            <a:endParaRPr lang="en-US" altLang="en-US" sz="1800" dirty="0" smtClean="0">
              <a:solidFill>
                <a:schemeClr val="accent5">
                  <a:lumMod val="50000"/>
                </a:schemeClr>
              </a:solidFill>
            </a:endParaRPr>
          </a:p>
          <a:p>
            <a:pPr>
              <a:buSzPct val="100000"/>
            </a:pPr>
            <a:endParaRPr lang="en-US" altLang="en-US" sz="1800" dirty="0">
              <a:solidFill>
                <a:schemeClr val="accent5">
                  <a:lumMod val="50000"/>
                </a:schemeClr>
              </a:solidFill>
            </a:endParaRPr>
          </a:p>
          <a:p>
            <a:pPr>
              <a:buSzPct val="100000"/>
            </a:pPr>
            <a:endParaRPr lang="en-US" altLang="en-US" sz="1800" dirty="0" smtClean="0">
              <a:solidFill>
                <a:schemeClr val="accent5">
                  <a:lumMod val="50000"/>
                </a:schemeClr>
              </a:solidFill>
            </a:endParaRPr>
          </a:p>
          <a:p>
            <a:pPr>
              <a:buSzPct val="100000"/>
            </a:pPr>
            <a:endParaRPr lang="en-US" altLang="en-US" sz="1800" dirty="0">
              <a:solidFill>
                <a:schemeClr val="accent5">
                  <a:lumMod val="50000"/>
                </a:schemeClr>
              </a:solidFill>
            </a:endParaRPr>
          </a:p>
          <a:p>
            <a:pPr>
              <a:buSzPct val="100000"/>
            </a:pPr>
            <a:endParaRPr lang="en-US" altLang="en-US" sz="1800" dirty="0" smtClean="0">
              <a:solidFill>
                <a:schemeClr val="accent5">
                  <a:lumMod val="50000"/>
                </a:schemeClr>
              </a:solidFill>
            </a:endParaRPr>
          </a:p>
          <a:p>
            <a:pPr>
              <a:buSzPct val="100000"/>
            </a:pPr>
            <a:endParaRPr lang="en-US" altLang="en-US" sz="1800" dirty="0" smtClean="0">
              <a:solidFill>
                <a:schemeClr val="accent5">
                  <a:lumMod val="50000"/>
                </a:schemeClr>
              </a:solidFill>
            </a:endParaRPr>
          </a:p>
          <a:p>
            <a:pPr>
              <a:buSzPct val="100000"/>
            </a:pPr>
            <a:endParaRPr lang="en-US" altLang="en-US" sz="1800" dirty="0">
              <a:solidFill>
                <a:schemeClr val="accent5">
                  <a:lumMod val="50000"/>
                </a:schemeClr>
              </a:solidFill>
            </a:endParaRPr>
          </a:p>
          <a:p>
            <a:pPr>
              <a:buSzPct val="100000"/>
            </a:pPr>
            <a:r>
              <a:rPr lang="en-US" altLang="en-US" sz="1800" dirty="0">
                <a:solidFill>
                  <a:schemeClr val="accent5">
                    <a:lumMod val="50000"/>
                  </a:schemeClr>
                </a:solidFill>
              </a:rPr>
              <a:t>This is all handled </a:t>
            </a:r>
            <a:r>
              <a:rPr lang="en-US" altLang="en-US" sz="1800" dirty="0" smtClean="0">
                <a:solidFill>
                  <a:schemeClr val="accent5">
                    <a:lumMod val="50000"/>
                  </a:schemeClr>
                </a:solidFill>
              </a:rPr>
              <a:t>automatically by </a:t>
            </a:r>
            <a:r>
              <a:rPr lang="en-US" altLang="en-US" sz="1800" dirty="0">
                <a:solidFill>
                  <a:schemeClr val="accent5">
                    <a:lumMod val="50000"/>
                  </a:schemeClr>
                </a:solidFill>
              </a:rPr>
              <a:t>the </a:t>
            </a:r>
            <a:r>
              <a:rPr lang="en-US" altLang="en-US" sz="1800" b="1" dirty="0" smtClean="0">
                <a:solidFill>
                  <a:schemeClr val="accent5">
                    <a:lumMod val="50000"/>
                  </a:schemeClr>
                </a:solidFill>
              </a:rPr>
              <a:t>powergui</a:t>
            </a:r>
            <a:r>
              <a:rPr lang="en-US" altLang="en-US" sz="1800" dirty="0" smtClean="0">
                <a:solidFill>
                  <a:schemeClr val="accent5">
                    <a:lumMod val="50000"/>
                  </a:schemeClr>
                </a:solidFill>
              </a:rPr>
              <a:t>, but </a:t>
            </a:r>
            <a:r>
              <a:rPr lang="en-US" altLang="en-US" sz="1800" dirty="0">
                <a:solidFill>
                  <a:schemeClr val="accent5">
                    <a:lumMod val="50000"/>
                  </a:schemeClr>
                </a:solidFill>
              </a:rPr>
              <a:t>the user can also access the relevant analysis </a:t>
            </a:r>
            <a:r>
              <a:rPr lang="en-US" altLang="en-US" sz="1800" dirty="0" smtClean="0">
                <a:solidFill>
                  <a:schemeClr val="accent5">
                    <a:lumMod val="50000"/>
                  </a:schemeClr>
                </a:solidFill>
              </a:rPr>
              <a:t>functions</a:t>
            </a:r>
            <a:endParaRPr lang="en-US" altLang="en-US" sz="1800" dirty="0">
              <a:solidFill>
                <a:schemeClr val="accent5">
                  <a:lumMod val="50000"/>
                </a:schemeClr>
              </a:solidFill>
            </a:endParaRPr>
          </a:p>
        </p:txBody>
      </p:sp>
      <p:grpSp>
        <p:nvGrpSpPr>
          <p:cNvPr id="4" name="Group 3"/>
          <p:cNvGrpSpPr/>
          <p:nvPr/>
        </p:nvGrpSpPr>
        <p:grpSpPr>
          <a:xfrm>
            <a:off x="1295400" y="2956560"/>
            <a:ext cx="6378587" cy="1920240"/>
            <a:chOff x="1219199" y="2971800"/>
            <a:chExt cx="6378587" cy="1920240"/>
          </a:xfrm>
        </p:grpSpPr>
        <p:sp>
          <p:nvSpPr>
            <p:cNvPr id="6" name="Rectangle 5"/>
            <p:cNvSpPr/>
            <p:nvPr/>
          </p:nvSpPr>
          <p:spPr>
            <a:xfrm>
              <a:off x="3560794" y="3219501"/>
              <a:ext cx="1672539" cy="724767"/>
            </a:xfrm>
            <a:prstGeom prst="rect">
              <a:avLst/>
            </a:prstGeom>
            <a:solidFill>
              <a:schemeClr val="accent1">
                <a:lumMod val="50000"/>
              </a:schemeClr>
            </a:solidFill>
            <a:ln>
              <a:noFill/>
            </a:ln>
            <a:effectLst>
              <a:outerShdw blurRad="127000" dist="1270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Arial" pitchFamily="34" charset="0"/>
                  <a:cs typeface="Arial" pitchFamily="34" charset="0"/>
                </a:rPr>
                <a:t>State Space</a:t>
              </a:r>
            </a:p>
            <a:p>
              <a:pPr algn="ctr"/>
              <a:r>
                <a:rPr lang="en-US" sz="1200" b="1" dirty="0" smtClean="0">
                  <a:latin typeface="Arial" pitchFamily="34" charset="0"/>
                  <a:cs typeface="Arial" pitchFamily="34" charset="0"/>
                </a:rPr>
                <a:t>Matrices</a:t>
              </a:r>
            </a:p>
          </p:txBody>
        </p:sp>
        <p:sp>
          <p:nvSpPr>
            <p:cNvPr id="7" name="Rectangle 6"/>
            <p:cNvSpPr/>
            <p:nvPr/>
          </p:nvSpPr>
          <p:spPr>
            <a:xfrm>
              <a:off x="3560794" y="4167273"/>
              <a:ext cx="1672539" cy="724767"/>
            </a:xfrm>
            <a:prstGeom prst="rect">
              <a:avLst/>
            </a:prstGeom>
            <a:solidFill>
              <a:schemeClr val="accent1">
                <a:lumMod val="50000"/>
              </a:schemeClr>
            </a:solidFill>
            <a:ln>
              <a:noFill/>
            </a:ln>
            <a:effectLst>
              <a:outerShdw blurRad="127000" dist="1270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Arial" pitchFamily="34" charset="0"/>
                  <a:cs typeface="Arial" pitchFamily="34" charset="0"/>
                </a:rPr>
                <a:t>Nonlinear</a:t>
              </a:r>
            </a:p>
            <a:p>
              <a:pPr algn="ctr"/>
              <a:r>
                <a:rPr lang="en-US" sz="1200" b="1" dirty="0" smtClean="0">
                  <a:latin typeface="Arial" pitchFamily="34" charset="0"/>
                  <a:cs typeface="Arial" pitchFamily="34" charset="0"/>
                </a:rPr>
                <a:t>Models</a:t>
              </a:r>
            </a:p>
          </p:txBody>
        </p:sp>
        <p:sp>
          <p:nvSpPr>
            <p:cNvPr id="20" name="TextBox 19"/>
            <p:cNvSpPr txBox="1"/>
            <p:nvPr/>
          </p:nvSpPr>
          <p:spPr>
            <a:xfrm>
              <a:off x="3566160" y="4390278"/>
              <a:ext cx="242374" cy="338554"/>
            </a:xfrm>
            <a:prstGeom prst="rect">
              <a:avLst/>
            </a:prstGeom>
            <a:noFill/>
          </p:spPr>
          <p:txBody>
            <a:bodyPr wrap="none" rtlCol="0">
              <a:spAutoFit/>
            </a:bodyPr>
            <a:lstStyle/>
            <a:p>
              <a:r>
                <a:rPr lang="en-US" sz="1600" b="1" i="1" dirty="0" err="1" smtClean="0">
                  <a:solidFill>
                    <a:schemeClr val="accent4">
                      <a:lumMod val="60000"/>
                      <a:lumOff val="40000"/>
                    </a:schemeClr>
                  </a:solidFill>
                  <a:latin typeface="Arial" pitchFamily="34" charset="0"/>
                  <a:cs typeface="Arial" pitchFamily="34" charset="0"/>
                </a:rPr>
                <a:t>i</a:t>
              </a:r>
              <a:endParaRPr lang="en-US" sz="1600" b="1" i="1" dirty="0">
                <a:solidFill>
                  <a:schemeClr val="accent4">
                    <a:lumMod val="60000"/>
                    <a:lumOff val="40000"/>
                  </a:schemeClr>
                </a:solidFill>
                <a:latin typeface="Arial" pitchFamily="34" charset="0"/>
                <a:cs typeface="Arial" pitchFamily="34" charset="0"/>
              </a:endParaRPr>
            </a:p>
          </p:txBody>
        </p:sp>
        <p:sp>
          <p:nvSpPr>
            <p:cNvPr id="21" name="TextBox 20"/>
            <p:cNvSpPr txBox="1"/>
            <p:nvPr/>
          </p:nvSpPr>
          <p:spPr>
            <a:xfrm>
              <a:off x="4937760" y="4390278"/>
              <a:ext cx="298480" cy="338554"/>
            </a:xfrm>
            <a:prstGeom prst="rect">
              <a:avLst/>
            </a:prstGeom>
            <a:noFill/>
          </p:spPr>
          <p:txBody>
            <a:bodyPr wrap="none" rtlCol="0">
              <a:spAutoFit/>
            </a:bodyPr>
            <a:lstStyle/>
            <a:p>
              <a:r>
                <a:rPr lang="en-US" sz="1600" b="1" i="1" dirty="0" smtClean="0">
                  <a:solidFill>
                    <a:schemeClr val="accent4">
                      <a:lumMod val="60000"/>
                      <a:lumOff val="40000"/>
                    </a:schemeClr>
                  </a:solidFill>
                  <a:latin typeface="Arial" pitchFamily="34" charset="0"/>
                  <a:cs typeface="Arial" pitchFamily="34" charset="0"/>
                </a:rPr>
                <a:t>v</a:t>
              </a:r>
              <a:endParaRPr lang="en-US" sz="1600" b="1" i="1" dirty="0">
                <a:solidFill>
                  <a:schemeClr val="accent4">
                    <a:lumMod val="60000"/>
                    <a:lumOff val="40000"/>
                  </a:schemeClr>
                </a:solidFill>
                <a:latin typeface="Arial" pitchFamily="34" charset="0"/>
                <a:cs typeface="Arial" pitchFamily="34" charset="0"/>
              </a:endParaRPr>
            </a:p>
          </p:txBody>
        </p:sp>
        <p:sp>
          <p:nvSpPr>
            <p:cNvPr id="22" name="TextBox 21"/>
            <p:cNvSpPr txBox="1"/>
            <p:nvPr/>
          </p:nvSpPr>
          <p:spPr>
            <a:xfrm>
              <a:off x="3566160" y="3413760"/>
              <a:ext cx="309700" cy="338554"/>
            </a:xfrm>
            <a:prstGeom prst="rect">
              <a:avLst/>
            </a:prstGeom>
            <a:noFill/>
          </p:spPr>
          <p:txBody>
            <a:bodyPr wrap="none" rtlCol="0">
              <a:spAutoFit/>
            </a:bodyPr>
            <a:lstStyle/>
            <a:p>
              <a:r>
                <a:rPr lang="en-US" sz="1600" b="1" i="1" dirty="0" smtClean="0">
                  <a:solidFill>
                    <a:schemeClr val="accent4">
                      <a:lumMod val="60000"/>
                      <a:lumOff val="40000"/>
                    </a:schemeClr>
                  </a:solidFill>
                  <a:latin typeface="Arial" pitchFamily="34" charset="0"/>
                  <a:cs typeface="Arial" pitchFamily="34" charset="0"/>
                </a:rPr>
                <a:t>u</a:t>
              </a:r>
              <a:endParaRPr lang="en-US" sz="1600" b="1" i="1" dirty="0">
                <a:solidFill>
                  <a:schemeClr val="accent4">
                    <a:lumMod val="60000"/>
                    <a:lumOff val="40000"/>
                  </a:schemeClr>
                </a:solidFill>
                <a:latin typeface="Arial" pitchFamily="34" charset="0"/>
                <a:cs typeface="Arial" pitchFamily="34" charset="0"/>
              </a:endParaRPr>
            </a:p>
          </p:txBody>
        </p:sp>
        <p:sp>
          <p:nvSpPr>
            <p:cNvPr id="23" name="TextBox 22"/>
            <p:cNvSpPr txBox="1"/>
            <p:nvPr/>
          </p:nvSpPr>
          <p:spPr>
            <a:xfrm>
              <a:off x="4937760" y="3413760"/>
              <a:ext cx="298480" cy="338554"/>
            </a:xfrm>
            <a:prstGeom prst="rect">
              <a:avLst/>
            </a:prstGeom>
            <a:noFill/>
          </p:spPr>
          <p:txBody>
            <a:bodyPr wrap="none" rtlCol="0">
              <a:spAutoFit/>
            </a:bodyPr>
            <a:lstStyle/>
            <a:p>
              <a:r>
                <a:rPr lang="en-US" sz="1600" b="1" i="1" dirty="0">
                  <a:solidFill>
                    <a:schemeClr val="accent4">
                      <a:lumMod val="60000"/>
                      <a:lumOff val="40000"/>
                    </a:schemeClr>
                  </a:solidFill>
                  <a:latin typeface="Arial" pitchFamily="34" charset="0"/>
                  <a:cs typeface="Arial" pitchFamily="34" charset="0"/>
                </a:rPr>
                <a:t>y</a:t>
              </a:r>
            </a:p>
          </p:txBody>
        </p:sp>
        <p:sp>
          <p:nvSpPr>
            <p:cNvPr id="25" name="TextBox 24"/>
            <p:cNvSpPr txBox="1"/>
            <p:nvPr/>
          </p:nvSpPr>
          <p:spPr>
            <a:xfrm>
              <a:off x="3734738" y="2971800"/>
              <a:ext cx="1301312" cy="276999"/>
            </a:xfrm>
            <a:prstGeom prst="rect">
              <a:avLst/>
            </a:prstGeom>
            <a:noFill/>
          </p:spPr>
          <p:txBody>
            <a:bodyPr wrap="square" rtlCol="0">
              <a:spAutoFit/>
            </a:bodyPr>
            <a:lstStyle/>
            <a:p>
              <a:pPr algn="ctr"/>
              <a:r>
                <a:rPr lang="en-US" sz="1200" b="1" dirty="0" smtClean="0">
                  <a:solidFill>
                    <a:schemeClr val="accent5">
                      <a:lumMod val="50000"/>
                    </a:schemeClr>
                  </a:solidFill>
                  <a:latin typeface="Arial" pitchFamily="34" charset="0"/>
                  <a:cs typeface="Arial" pitchFamily="34" charset="0"/>
                </a:rPr>
                <a:t>Linear Model</a:t>
              </a:r>
              <a:endParaRPr lang="en-US" sz="1200" b="1" dirty="0">
                <a:solidFill>
                  <a:schemeClr val="accent5">
                    <a:lumMod val="50000"/>
                  </a:schemeClr>
                </a:solidFill>
                <a:latin typeface="Arial" pitchFamily="34" charset="0"/>
                <a:cs typeface="Arial" pitchFamily="34" charset="0"/>
              </a:endParaRPr>
            </a:p>
          </p:txBody>
        </p:sp>
        <p:sp>
          <p:nvSpPr>
            <p:cNvPr id="3" name="Rectangle 2"/>
            <p:cNvSpPr/>
            <p:nvPr/>
          </p:nvSpPr>
          <p:spPr>
            <a:xfrm>
              <a:off x="6180466" y="3188280"/>
              <a:ext cx="1417320" cy="501762"/>
            </a:xfrm>
            <a:prstGeom prst="rect">
              <a:avLst/>
            </a:prstGeom>
            <a:solidFill>
              <a:schemeClr val="accent1">
                <a:lumMod val="50000"/>
              </a:schemeClr>
            </a:solidFill>
            <a:ln>
              <a:noFill/>
            </a:ln>
            <a:effectLst>
              <a:outerShdw blurRad="127000" dist="1270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latin typeface="Arial" pitchFamily="34" charset="0"/>
                  <a:cs typeface="Arial" pitchFamily="34" charset="0"/>
                </a:rPr>
                <a:t>Measurements</a:t>
              </a:r>
              <a:endParaRPr lang="en-US" sz="1200" b="1" dirty="0">
                <a:solidFill>
                  <a:schemeClr val="bg1"/>
                </a:solidFill>
                <a:latin typeface="Arial" pitchFamily="34" charset="0"/>
                <a:cs typeface="Arial" pitchFamily="34" charset="0"/>
              </a:endParaRPr>
            </a:p>
            <a:p>
              <a:pPr algn="ctr"/>
              <a:r>
                <a:rPr lang="en-US" sz="1200" b="1" dirty="0">
                  <a:solidFill>
                    <a:schemeClr val="bg1"/>
                  </a:solidFill>
                  <a:latin typeface="Arial" pitchFamily="34" charset="0"/>
                  <a:cs typeface="Arial" pitchFamily="34" charset="0"/>
                </a:rPr>
                <a:t>(outputs)</a:t>
              </a:r>
            </a:p>
          </p:txBody>
        </p:sp>
        <p:sp>
          <p:nvSpPr>
            <p:cNvPr id="8" name="Rectangle 7"/>
            <p:cNvSpPr/>
            <p:nvPr/>
          </p:nvSpPr>
          <p:spPr>
            <a:xfrm>
              <a:off x="1219199" y="3188280"/>
              <a:ext cx="1417320" cy="501762"/>
            </a:xfrm>
            <a:prstGeom prst="rect">
              <a:avLst/>
            </a:prstGeom>
            <a:solidFill>
              <a:schemeClr val="accent1">
                <a:lumMod val="50000"/>
              </a:schemeClr>
            </a:solidFill>
            <a:ln>
              <a:noFill/>
            </a:ln>
            <a:effectLst>
              <a:outerShdw blurRad="127000" dist="1270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Arial" pitchFamily="34" charset="0"/>
                  <a:cs typeface="Arial" pitchFamily="34" charset="0"/>
                </a:rPr>
                <a:t>Sources</a:t>
              </a:r>
            </a:p>
            <a:p>
              <a:pPr algn="ctr"/>
              <a:r>
                <a:rPr lang="en-US" sz="1200" b="1" dirty="0" smtClean="0">
                  <a:latin typeface="Arial" pitchFamily="34" charset="0"/>
                  <a:cs typeface="Arial" pitchFamily="34" charset="0"/>
                </a:rPr>
                <a:t>(inputs)</a:t>
              </a:r>
            </a:p>
          </p:txBody>
        </p:sp>
        <p:cxnSp>
          <p:nvCxnSpPr>
            <p:cNvPr id="12" name="Straight Arrow Connector 11"/>
            <p:cNvCxnSpPr/>
            <p:nvPr/>
          </p:nvCxnSpPr>
          <p:spPr>
            <a:xfrm>
              <a:off x="2624172" y="3442506"/>
              <a:ext cx="936622" cy="0"/>
            </a:xfrm>
            <a:prstGeom prst="straightConnector1">
              <a:avLst/>
            </a:prstGeom>
            <a:ln w="381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233333" y="3442506"/>
              <a:ext cx="936622" cy="0"/>
            </a:xfrm>
            <a:prstGeom prst="straightConnector1">
              <a:avLst/>
            </a:prstGeom>
            <a:ln w="381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891778" y="3721263"/>
              <a:ext cx="669016" cy="0"/>
            </a:xfrm>
            <a:prstGeom prst="straightConnector1">
              <a:avLst/>
            </a:prstGeom>
            <a:ln w="381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233333" y="4557532"/>
              <a:ext cx="669016" cy="0"/>
            </a:xfrm>
            <a:prstGeom prst="straightConnector1">
              <a:avLst/>
            </a:prstGeom>
            <a:ln w="381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891778" y="4557532"/>
              <a:ext cx="669016" cy="0"/>
            </a:xfrm>
            <a:prstGeom prst="straightConnector1">
              <a:avLst/>
            </a:prstGeom>
            <a:ln w="38100">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233333" y="3721263"/>
              <a:ext cx="669016" cy="0"/>
            </a:xfrm>
            <a:prstGeom prst="straightConnector1">
              <a:avLst/>
            </a:prstGeom>
            <a:ln w="38100">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5478267" y="4136052"/>
              <a:ext cx="829579" cy="0"/>
            </a:xfrm>
            <a:prstGeom prst="straightConnector1">
              <a:avLst/>
            </a:prstGeom>
            <a:ln w="38100">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2488139" y="4136052"/>
              <a:ext cx="829579" cy="0"/>
            </a:xfrm>
            <a:prstGeom prst="straightConnector1">
              <a:avLst/>
            </a:prstGeom>
            <a:ln w="38100">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302709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SimPowerSystems work?</a:t>
            </a:r>
            <a:br>
              <a:rPr lang="en-US" dirty="0" smtClean="0"/>
            </a:br>
            <a:r>
              <a:rPr lang="en-US" sz="2400" dirty="0">
                <a:solidFill>
                  <a:schemeClr val="accent4"/>
                </a:solidFill>
              </a:rPr>
              <a:t>C</a:t>
            </a:r>
            <a:r>
              <a:rPr lang="en-US" sz="2400" dirty="0" smtClean="0">
                <a:solidFill>
                  <a:schemeClr val="accent4"/>
                </a:solidFill>
              </a:rPr>
              <a:t>onsider a simple RLC network</a:t>
            </a:r>
            <a:endParaRPr lang="en-US" sz="2400" dirty="0">
              <a:solidFill>
                <a:schemeClr val="accent4"/>
              </a:solidFill>
            </a:endParaRPr>
          </a:p>
        </p:txBody>
      </p:sp>
      <mc:AlternateContent xmlns:mc="http://schemas.openxmlformats.org/markup-compatibility/2006" xmlns:a14="http://schemas.microsoft.com/office/drawing/2010/main">
        <mc:Choice Requires="a14">
          <p:sp>
            <p:nvSpPr>
              <p:cNvPr id="4" name="TextBox 3"/>
              <p:cNvSpPr txBox="1"/>
              <p:nvPr/>
            </p:nvSpPr>
            <p:spPr>
              <a:xfrm>
                <a:off x="2788920" y="4597362"/>
                <a:ext cx="1452577" cy="8511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000" b="0" i="1" smtClean="0">
                              <a:solidFill>
                                <a:schemeClr val="accent5">
                                  <a:lumMod val="50000"/>
                                </a:schemeClr>
                              </a:solidFill>
                              <a:latin typeface="Cambria Math" panose="02040503050406030204" pitchFamily="18" charset="0"/>
                              <a:cs typeface="Arial" pitchFamily="34" charset="0"/>
                            </a:rPr>
                          </m:ctrlPr>
                        </m:mPr>
                        <m:mr>
                          <m:e>
                            <m:eqArr>
                              <m:eqArrPr>
                                <m:ctrlPr>
                                  <a:rPr lang="en-US" sz="2000" b="0" i="1" smtClean="0">
                                    <a:solidFill>
                                      <a:schemeClr val="accent5">
                                        <a:lumMod val="50000"/>
                                      </a:schemeClr>
                                    </a:solidFill>
                                    <a:latin typeface="Cambria Math" panose="02040503050406030204" pitchFamily="18" charset="0"/>
                                    <a:cs typeface="Arial" pitchFamily="34" charset="0"/>
                                  </a:rPr>
                                </m:ctrlPr>
                              </m:eqArrPr>
                              <m:e>
                                <m:sSub>
                                  <m:sSubPr>
                                    <m:ctrlPr>
                                      <a:rPr lang="en-US" sz="2000" b="0" i="1" smtClean="0">
                                        <a:solidFill>
                                          <a:schemeClr val="accent5">
                                            <a:lumMod val="50000"/>
                                          </a:schemeClr>
                                        </a:solidFill>
                                        <a:latin typeface="Cambria Math" panose="02040503050406030204" pitchFamily="18" charset="0"/>
                                        <a:cs typeface="Arial" pitchFamily="34" charset="0"/>
                                      </a:rPr>
                                    </m:ctrlPr>
                                  </m:sSubPr>
                                  <m:e>
                                    <m:r>
                                      <a:rPr lang="en-US" sz="2000" b="0" i="1" smtClean="0">
                                        <a:solidFill>
                                          <a:schemeClr val="accent5">
                                            <a:lumMod val="50000"/>
                                          </a:schemeClr>
                                        </a:solidFill>
                                        <a:latin typeface="Cambria Math" panose="02040503050406030204" pitchFamily="18" charset="0"/>
                                        <a:cs typeface="Arial" pitchFamily="34" charset="0"/>
                                      </a:rPr>
                                      <m:t>𝐼</m:t>
                                    </m:r>
                                  </m:e>
                                  <m:sub>
                                    <m:r>
                                      <a:rPr lang="en-US" sz="2000" b="0" i="1" smtClean="0">
                                        <a:solidFill>
                                          <a:schemeClr val="accent5">
                                            <a:lumMod val="50000"/>
                                          </a:schemeClr>
                                        </a:solidFill>
                                        <a:latin typeface="Cambria Math" panose="02040503050406030204" pitchFamily="18" charset="0"/>
                                        <a:cs typeface="Arial" pitchFamily="34" charset="0"/>
                                      </a:rPr>
                                      <m:t>𝐶</m:t>
                                    </m:r>
                                  </m:sub>
                                </m:sSub>
                                <m:r>
                                  <m:rPr>
                                    <m:brk m:alnAt="7"/>
                                  </m:rPr>
                                  <a:rPr lang="en-US" sz="2000" b="0" i="1" smtClean="0">
                                    <a:solidFill>
                                      <a:schemeClr val="accent5">
                                        <a:lumMod val="50000"/>
                                      </a:schemeClr>
                                    </a:solidFill>
                                    <a:latin typeface="Cambria Math" panose="02040503050406030204" pitchFamily="18" charset="0"/>
                                    <a:cs typeface="Arial" pitchFamily="34" charset="0"/>
                                  </a:rPr>
                                  <m:t>=</m:t>
                                </m:r>
                                <m:sSub>
                                  <m:sSubPr>
                                    <m:ctrlPr>
                                      <a:rPr lang="en-US" sz="2000" b="0" i="1" smtClean="0">
                                        <a:solidFill>
                                          <a:schemeClr val="accent5">
                                            <a:lumMod val="50000"/>
                                          </a:schemeClr>
                                        </a:solidFill>
                                        <a:latin typeface="Cambria Math" panose="02040503050406030204" pitchFamily="18" charset="0"/>
                                        <a:cs typeface="Arial" pitchFamily="34" charset="0"/>
                                      </a:rPr>
                                    </m:ctrlPr>
                                  </m:sSubPr>
                                  <m:e>
                                    <m:r>
                                      <a:rPr lang="en-US" sz="2000" b="0" i="1" smtClean="0">
                                        <a:solidFill>
                                          <a:schemeClr val="accent5">
                                            <a:lumMod val="50000"/>
                                          </a:schemeClr>
                                        </a:solidFill>
                                        <a:latin typeface="Cambria Math" panose="02040503050406030204" pitchFamily="18" charset="0"/>
                                        <a:cs typeface="Arial" pitchFamily="34" charset="0"/>
                                      </a:rPr>
                                      <m:t>𝐼</m:t>
                                    </m:r>
                                  </m:e>
                                  <m:sub>
                                    <m:r>
                                      <a:rPr lang="en-US" sz="2000" b="0" i="1" smtClean="0">
                                        <a:solidFill>
                                          <a:schemeClr val="accent5">
                                            <a:lumMod val="50000"/>
                                          </a:schemeClr>
                                        </a:solidFill>
                                        <a:latin typeface="Cambria Math" panose="02040503050406030204" pitchFamily="18" charset="0"/>
                                        <a:cs typeface="Arial" pitchFamily="34" charset="0"/>
                                      </a:rPr>
                                      <m:t>𝐿</m:t>
                                    </m:r>
                                  </m:sub>
                                </m:sSub>
                                <m:r>
                                  <m:rPr>
                                    <m:brk m:alnAt="7"/>
                                  </m:rPr>
                                  <a:rPr lang="en-US" sz="2000" b="0" i="1" smtClean="0">
                                    <a:solidFill>
                                      <a:schemeClr val="accent5">
                                        <a:lumMod val="50000"/>
                                      </a:schemeClr>
                                    </a:solidFill>
                                    <a:latin typeface="Cambria Math" panose="02040503050406030204" pitchFamily="18" charset="0"/>
                                    <a:cs typeface="Arial" pitchFamily="34" charset="0"/>
                                  </a:rPr>
                                  <m:t>−</m:t>
                                </m:r>
                                <m:sSub>
                                  <m:sSubPr>
                                    <m:ctrlPr>
                                      <a:rPr lang="en-US" sz="2000" b="0" i="1" smtClean="0">
                                        <a:solidFill>
                                          <a:schemeClr val="accent5">
                                            <a:lumMod val="50000"/>
                                          </a:schemeClr>
                                        </a:solidFill>
                                        <a:latin typeface="Cambria Math" panose="02040503050406030204" pitchFamily="18" charset="0"/>
                                        <a:cs typeface="Arial" pitchFamily="34" charset="0"/>
                                      </a:rPr>
                                    </m:ctrlPr>
                                  </m:sSubPr>
                                  <m:e>
                                    <m:r>
                                      <a:rPr lang="en-US" sz="2000" b="0" i="1" smtClean="0">
                                        <a:solidFill>
                                          <a:schemeClr val="accent5">
                                            <a:lumMod val="50000"/>
                                          </a:schemeClr>
                                        </a:solidFill>
                                        <a:latin typeface="Cambria Math" panose="02040503050406030204" pitchFamily="18" charset="0"/>
                                        <a:cs typeface="Arial" pitchFamily="34" charset="0"/>
                                      </a:rPr>
                                      <m:t>𝐼</m:t>
                                    </m:r>
                                  </m:e>
                                  <m:sub>
                                    <m:r>
                                      <a:rPr lang="en-US" sz="2000" b="0" i="1" smtClean="0">
                                        <a:solidFill>
                                          <a:schemeClr val="accent5">
                                            <a:lumMod val="50000"/>
                                          </a:schemeClr>
                                        </a:solidFill>
                                        <a:latin typeface="Cambria Math" panose="02040503050406030204" pitchFamily="18" charset="0"/>
                                        <a:cs typeface="Arial" pitchFamily="34" charset="0"/>
                                      </a:rPr>
                                      <m:t>𝑅</m:t>
                                    </m:r>
                                  </m:sub>
                                </m:sSub>
                              </m:e>
                              <m:e/>
                            </m:eqArr>
                          </m:e>
                        </m:mr>
                        <m:mr>
                          <m:e>
                            <m:sSub>
                              <m:sSubPr>
                                <m:ctrlPr>
                                  <a:rPr lang="en-US" sz="2000" b="0" i="1" smtClean="0">
                                    <a:solidFill>
                                      <a:schemeClr val="accent5">
                                        <a:lumMod val="50000"/>
                                      </a:schemeClr>
                                    </a:solidFill>
                                    <a:latin typeface="Cambria Math" panose="02040503050406030204" pitchFamily="18" charset="0"/>
                                    <a:cs typeface="Arial" pitchFamily="34" charset="0"/>
                                  </a:rPr>
                                </m:ctrlPr>
                              </m:sSubPr>
                              <m:e>
                                <m:r>
                                  <a:rPr lang="en-US" sz="2000" b="0" i="1" smtClean="0">
                                    <a:solidFill>
                                      <a:schemeClr val="accent5">
                                        <a:lumMod val="50000"/>
                                      </a:schemeClr>
                                    </a:solidFill>
                                    <a:latin typeface="Cambria Math" panose="02040503050406030204" pitchFamily="18" charset="0"/>
                                    <a:cs typeface="Arial" pitchFamily="34" charset="0"/>
                                  </a:rPr>
                                  <m:t>𝑉</m:t>
                                </m:r>
                              </m:e>
                              <m:sub>
                                <m:r>
                                  <a:rPr lang="en-US" sz="2000" b="0" i="1" smtClean="0">
                                    <a:solidFill>
                                      <a:schemeClr val="accent5">
                                        <a:lumMod val="50000"/>
                                      </a:schemeClr>
                                    </a:solidFill>
                                    <a:latin typeface="Cambria Math" panose="02040503050406030204" pitchFamily="18" charset="0"/>
                                    <a:cs typeface="Arial" pitchFamily="34" charset="0"/>
                                  </a:rPr>
                                  <m:t>𝐿</m:t>
                                </m:r>
                              </m:sub>
                            </m:sSub>
                            <m:r>
                              <a:rPr lang="en-US" sz="2000" b="0" i="1" smtClean="0">
                                <a:solidFill>
                                  <a:schemeClr val="accent5">
                                    <a:lumMod val="50000"/>
                                  </a:schemeClr>
                                </a:solidFill>
                                <a:latin typeface="Cambria Math" panose="02040503050406030204" pitchFamily="18" charset="0"/>
                                <a:cs typeface="Arial" pitchFamily="34" charset="0"/>
                              </a:rPr>
                              <m:t>=</m:t>
                            </m:r>
                            <m:sSub>
                              <m:sSubPr>
                                <m:ctrlPr>
                                  <a:rPr lang="en-US" sz="2000" b="0" i="1" smtClean="0">
                                    <a:solidFill>
                                      <a:schemeClr val="accent5">
                                        <a:lumMod val="50000"/>
                                      </a:schemeClr>
                                    </a:solidFill>
                                    <a:latin typeface="Cambria Math" panose="02040503050406030204" pitchFamily="18" charset="0"/>
                                    <a:cs typeface="Arial" pitchFamily="34" charset="0"/>
                                  </a:rPr>
                                </m:ctrlPr>
                              </m:sSubPr>
                              <m:e>
                                <m:r>
                                  <a:rPr lang="en-US" sz="2000" b="0" i="1" smtClean="0">
                                    <a:solidFill>
                                      <a:schemeClr val="accent5">
                                        <a:lumMod val="50000"/>
                                      </a:schemeClr>
                                    </a:solidFill>
                                    <a:latin typeface="Cambria Math" panose="02040503050406030204" pitchFamily="18" charset="0"/>
                                    <a:cs typeface="Arial" pitchFamily="34" charset="0"/>
                                  </a:rPr>
                                  <m:t>𝑉</m:t>
                                </m:r>
                              </m:e>
                              <m:sub>
                                <m:r>
                                  <a:rPr lang="en-US" sz="2000" b="0" i="1" smtClean="0">
                                    <a:solidFill>
                                      <a:schemeClr val="accent5">
                                        <a:lumMod val="50000"/>
                                      </a:schemeClr>
                                    </a:solidFill>
                                    <a:latin typeface="Cambria Math" panose="02040503050406030204" pitchFamily="18" charset="0"/>
                                    <a:cs typeface="Arial" pitchFamily="34" charset="0"/>
                                  </a:rPr>
                                  <m:t>𝑆</m:t>
                                </m:r>
                              </m:sub>
                            </m:sSub>
                            <m:r>
                              <a:rPr lang="en-US" sz="2000" b="0" i="1" smtClean="0">
                                <a:solidFill>
                                  <a:schemeClr val="accent5">
                                    <a:lumMod val="50000"/>
                                  </a:schemeClr>
                                </a:solidFill>
                                <a:latin typeface="Cambria Math" panose="02040503050406030204" pitchFamily="18" charset="0"/>
                                <a:cs typeface="Arial" pitchFamily="34" charset="0"/>
                              </a:rPr>
                              <m:t>−</m:t>
                            </m:r>
                            <m:sSub>
                              <m:sSubPr>
                                <m:ctrlPr>
                                  <a:rPr lang="en-US" sz="2000" b="0" i="1" smtClean="0">
                                    <a:solidFill>
                                      <a:schemeClr val="accent5">
                                        <a:lumMod val="50000"/>
                                      </a:schemeClr>
                                    </a:solidFill>
                                    <a:latin typeface="Cambria Math" panose="02040503050406030204" pitchFamily="18" charset="0"/>
                                    <a:cs typeface="Arial" pitchFamily="34" charset="0"/>
                                  </a:rPr>
                                </m:ctrlPr>
                              </m:sSubPr>
                              <m:e>
                                <m:r>
                                  <a:rPr lang="en-US" sz="2000" b="0" i="1" smtClean="0">
                                    <a:solidFill>
                                      <a:schemeClr val="accent5">
                                        <a:lumMod val="50000"/>
                                      </a:schemeClr>
                                    </a:solidFill>
                                    <a:latin typeface="Cambria Math" panose="02040503050406030204" pitchFamily="18" charset="0"/>
                                    <a:cs typeface="Arial" pitchFamily="34" charset="0"/>
                                  </a:rPr>
                                  <m:t>𝑉</m:t>
                                </m:r>
                              </m:e>
                              <m:sub>
                                <m:r>
                                  <a:rPr lang="en-US" sz="2000" b="0" i="1" smtClean="0">
                                    <a:solidFill>
                                      <a:schemeClr val="accent5">
                                        <a:lumMod val="50000"/>
                                      </a:schemeClr>
                                    </a:solidFill>
                                    <a:latin typeface="Cambria Math" panose="02040503050406030204" pitchFamily="18" charset="0"/>
                                    <a:cs typeface="Arial" pitchFamily="34" charset="0"/>
                                  </a:rPr>
                                  <m:t>𝐶</m:t>
                                </m:r>
                              </m:sub>
                            </m:sSub>
                          </m:e>
                        </m:mr>
                      </m:m>
                    </m:oMath>
                  </m:oMathPara>
                </a14:m>
                <a:endParaRPr lang="en-US" sz="2000" b="0" dirty="0" smtClean="0">
                  <a:solidFill>
                    <a:schemeClr val="accent5">
                      <a:lumMod val="50000"/>
                    </a:schemeClr>
                  </a:solidFill>
                  <a:latin typeface="Arial" pitchFamily="34" charset="0"/>
                  <a:cs typeface="Arial"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788920" y="4597362"/>
                <a:ext cx="1452577" cy="851195"/>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5" name="TextBox 134"/>
              <p:cNvSpPr txBox="1"/>
              <p:nvPr/>
            </p:nvSpPr>
            <p:spPr>
              <a:xfrm>
                <a:off x="4492098" y="1447800"/>
                <a:ext cx="378630" cy="369332"/>
              </a:xfrm>
              <a:prstGeom prst="rect">
                <a:avLst/>
              </a:prstGeom>
              <a:noFill/>
              <a:effectLst>
                <a:outerShdw blurRad="127000" dist="127000" dir="8100000" algn="tr" rotWithShape="0">
                  <a:prstClr val="black">
                    <a:alpha val="50000"/>
                  </a:prstClr>
                </a:outerShdw>
              </a:effectLst>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chemeClr val="accent5">
                              <a:lumMod val="50000"/>
                            </a:schemeClr>
                          </a:solidFill>
                          <a:latin typeface="Cambria Math"/>
                          <a:cs typeface="Arial" pitchFamily="34" charset="0"/>
                        </a:rPr>
                        <m:t>𝑳</m:t>
                      </m:r>
                    </m:oMath>
                  </m:oMathPara>
                </a14:m>
                <a:endParaRPr lang="en-US" b="1" dirty="0">
                  <a:solidFill>
                    <a:schemeClr val="accent5">
                      <a:lumMod val="50000"/>
                    </a:schemeClr>
                  </a:solidFill>
                  <a:latin typeface="Arial" pitchFamily="34" charset="0"/>
                  <a:cs typeface="Arial" pitchFamily="34" charset="0"/>
                </a:endParaRPr>
              </a:p>
            </p:txBody>
          </p:sp>
        </mc:Choice>
        <mc:Fallback xmlns="">
          <p:sp>
            <p:nvSpPr>
              <p:cNvPr id="135" name="TextBox 134"/>
              <p:cNvSpPr txBox="1">
                <a:spLocks noRot="1" noChangeAspect="1" noMove="1" noResize="1" noEditPoints="1" noAdjustHandles="1" noChangeArrowheads="1" noChangeShapeType="1" noTextEdit="1"/>
              </p:cNvSpPr>
              <p:nvPr/>
            </p:nvSpPr>
            <p:spPr>
              <a:xfrm>
                <a:off x="4492098" y="1447800"/>
                <a:ext cx="378630" cy="369332"/>
              </a:xfrm>
              <a:prstGeom prst="rect">
                <a:avLst/>
              </a:prstGeom>
              <a:blipFill rotWithShape="0">
                <a:blip r:embed="rId3"/>
                <a:stretch>
                  <a:fillRect/>
                </a:stretch>
              </a:blipFill>
              <a:effectLst>
                <a:outerShdw blurRad="127000" dist="127000" dir="8100000" algn="tr" rotWithShape="0">
                  <a:prstClr val="black">
                    <a:alpha val="50000"/>
                  </a:prstClr>
                </a:outerShdw>
              </a:effectLst>
            </p:spPr>
            <p:txBody>
              <a:bodyPr/>
              <a:lstStyle/>
              <a:p>
                <a:r>
                  <a:rPr lang="en-US">
                    <a:noFill/>
                  </a:rPr>
                  <a:t> </a:t>
                </a:r>
              </a:p>
            </p:txBody>
          </p:sp>
        </mc:Fallback>
      </mc:AlternateContent>
      <p:grpSp>
        <p:nvGrpSpPr>
          <p:cNvPr id="5" name="Group 4"/>
          <p:cNvGrpSpPr/>
          <p:nvPr/>
        </p:nvGrpSpPr>
        <p:grpSpPr>
          <a:xfrm>
            <a:off x="1191114" y="1797213"/>
            <a:ext cx="6505086" cy="1479911"/>
            <a:chOff x="1191114" y="1797213"/>
            <a:chExt cx="6505086" cy="1479911"/>
          </a:xfrm>
        </p:grpSpPr>
        <p:cxnSp>
          <p:nvCxnSpPr>
            <p:cNvPr id="141" name="Straight Arrow Connector 140"/>
            <p:cNvCxnSpPr/>
            <p:nvPr/>
          </p:nvCxnSpPr>
          <p:spPr>
            <a:xfrm>
              <a:off x="6254722" y="2051828"/>
              <a:ext cx="0" cy="914400"/>
            </a:xfrm>
            <a:prstGeom prst="straightConnector1">
              <a:avLst/>
            </a:prstGeom>
            <a:ln w="38100">
              <a:solidFill>
                <a:schemeClr val="accent4"/>
              </a:solidFill>
              <a:headEnd type="triangle" w="lg" len="lg"/>
              <a:tailEnd type="none" w="lg" len="lg"/>
            </a:ln>
            <a:effectLst>
              <a:outerShdw blurRad="127000" dist="127000" dir="8100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3" name="TextBox 142"/>
                <p:cNvSpPr txBox="1"/>
                <p:nvPr/>
              </p:nvSpPr>
              <p:spPr>
                <a:xfrm>
                  <a:off x="6240497" y="2362200"/>
                  <a:ext cx="513217" cy="369332"/>
                </a:xfrm>
                <a:prstGeom prst="rect">
                  <a:avLst/>
                </a:prstGeom>
                <a:noFill/>
                <a:effectLst>
                  <a:outerShdw blurRad="127000" dist="127000" dir="8100000" algn="tr" rotWithShape="0">
                    <a:prstClr val="black">
                      <a:alpha val="50000"/>
                    </a:prstClr>
                  </a:outerShdw>
                </a:effectLst>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accent4"/>
                                </a:solidFill>
                                <a:latin typeface="Cambria Math" panose="02040503050406030204" pitchFamily="18" charset="0"/>
                                <a:cs typeface="Arial" pitchFamily="34" charset="0"/>
                              </a:rPr>
                            </m:ctrlPr>
                          </m:sSubPr>
                          <m:e>
                            <m:r>
                              <a:rPr lang="en-US" b="1" i="1" smtClean="0">
                                <a:solidFill>
                                  <a:schemeClr val="accent4"/>
                                </a:solidFill>
                                <a:latin typeface="Cambria Math"/>
                                <a:cs typeface="Arial" pitchFamily="34" charset="0"/>
                              </a:rPr>
                              <m:t>𝑽</m:t>
                            </m:r>
                          </m:e>
                          <m:sub>
                            <m:r>
                              <a:rPr lang="en-US" b="1" i="1" smtClean="0">
                                <a:solidFill>
                                  <a:schemeClr val="accent4"/>
                                </a:solidFill>
                                <a:latin typeface="Cambria Math" panose="02040503050406030204" pitchFamily="18" charset="0"/>
                                <a:cs typeface="Arial" pitchFamily="34" charset="0"/>
                              </a:rPr>
                              <m:t>𝑪</m:t>
                            </m:r>
                          </m:sub>
                        </m:sSub>
                      </m:oMath>
                    </m:oMathPara>
                  </a14:m>
                  <a:endParaRPr lang="en-US" b="1" dirty="0">
                    <a:solidFill>
                      <a:schemeClr val="accent4"/>
                    </a:solidFill>
                    <a:latin typeface="Arial" pitchFamily="34" charset="0"/>
                    <a:cs typeface="Arial" pitchFamily="34" charset="0"/>
                  </a:endParaRPr>
                </a:p>
              </p:txBody>
            </p:sp>
          </mc:Choice>
          <mc:Fallback xmlns="">
            <p:sp>
              <p:nvSpPr>
                <p:cNvPr id="143" name="TextBox 142"/>
                <p:cNvSpPr txBox="1">
                  <a:spLocks noRot="1" noChangeAspect="1" noMove="1" noResize="1" noEditPoints="1" noAdjustHandles="1" noChangeArrowheads="1" noChangeShapeType="1" noTextEdit="1"/>
                </p:cNvSpPr>
                <p:nvPr/>
              </p:nvSpPr>
              <p:spPr>
                <a:xfrm>
                  <a:off x="6240497" y="2362200"/>
                  <a:ext cx="513217" cy="369332"/>
                </a:xfrm>
                <a:prstGeom prst="rect">
                  <a:avLst/>
                </a:prstGeom>
                <a:blipFill rotWithShape="0">
                  <a:blip r:embed="rId4"/>
                  <a:stretch>
                    <a:fillRect/>
                  </a:stretch>
                </a:blipFill>
                <a:effectLst>
                  <a:outerShdw blurRad="127000" dist="127000" dir="8100000" algn="tr" rotWithShape="0">
                    <a:prstClr val="black">
                      <a:alpha val="50000"/>
                    </a:prstClr>
                  </a:outerShdw>
                </a:effectLst>
              </p:spPr>
              <p:txBody>
                <a:bodyPr/>
                <a:lstStyle/>
                <a:p>
                  <a:r>
                    <a:rPr lang="en-US">
                      <a:noFill/>
                    </a:rPr>
                    <a:t> </a:t>
                  </a:r>
                </a:p>
              </p:txBody>
            </p:sp>
          </mc:Fallback>
        </mc:AlternateContent>
        <p:cxnSp>
          <p:nvCxnSpPr>
            <p:cNvPr id="96" name="Straight Arrow Connector 95"/>
            <p:cNvCxnSpPr/>
            <p:nvPr/>
          </p:nvCxnSpPr>
          <p:spPr>
            <a:xfrm rot="5400000">
              <a:off x="4674978" y="1740932"/>
              <a:ext cx="0" cy="914400"/>
            </a:xfrm>
            <a:prstGeom prst="straightConnector1">
              <a:avLst/>
            </a:prstGeom>
            <a:ln w="38100" cmpd="sng">
              <a:solidFill>
                <a:schemeClr val="accent4"/>
              </a:solidFill>
              <a:headEnd type="triangle" w="lg" len="lg"/>
              <a:tailEnd type="none" w="lg" len="lg"/>
            </a:ln>
            <a:effectLst>
              <a:outerShdw blurRad="127000" dist="127000" dir="8100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7" name="TextBox 96"/>
                <p:cNvSpPr txBox="1"/>
                <p:nvPr/>
              </p:nvSpPr>
              <p:spPr>
                <a:xfrm>
                  <a:off x="4437234" y="2198132"/>
                  <a:ext cx="453907" cy="369332"/>
                </a:xfrm>
                <a:prstGeom prst="rect">
                  <a:avLst/>
                </a:prstGeom>
                <a:noFill/>
                <a:effectLst>
                  <a:outerShdw blurRad="127000" dist="127000" dir="8100000" algn="tr" rotWithShape="0">
                    <a:prstClr val="black">
                      <a:alpha val="50000"/>
                    </a:prstClr>
                  </a:outerShdw>
                </a:effectLst>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accent4"/>
                                </a:solidFill>
                                <a:latin typeface="Cambria Math" panose="02040503050406030204" pitchFamily="18" charset="0"/>
                                <a:cs typeface="Arial" pitchFamily="34" charset="0"/>
                              </a:rPr>
                            </m:ctrlPr>
                          </m:sSubPr>
                          <m:e>
                            <m:r>
                              <a:rPr lang="en-US" b="1" i="1" smtClean="0">
                                <a:solidFill>
                                  <a:schemeClr val="accent4"/>
                                </a:solidFill>
                                <a:latin typeface="Cambria Math" panose="02040503050406030204" pitchFamily="18" charset="0"/>
                                <a:cs typeface="Arial" pitchFamily="34" charset="0"/>
                              </a:rPr>
                              <m:t>𝑰</m:t>
                            </m:r>
                          </m:e>
                          <m:sub>
                            <m:r>
                              <a:rPr lang="en-US" b="1" i="1" smtClean="0">
                                <a:solidFill>
                                  <a:schemeClr val="accent4"/>
                                </a:solidFill>
                                <a:latin typeface="Cambria Math" panose="02040503050406030204" pitchFamily="18" charset="0"/>
                                <a:cs typeface="Arial" pitchFamily="34" charset="0"/>
                              </a:rPr>
                              <m:t>𝑳</m:t>
                            </m:r>
                          </m:sub>
                        </m:sSub>
                      </m:oMath>
                    </m:oMathPara>
                  </a14:m>
                  <a:endParaRPr lang="en-US" b="1" dirty="0">
                    <a:solidFill>
                      <a:schemeClr val="accent4"/>
                    </a:solidFill>
                    <a:latin typeface="Arial" pitchFamily="34" charset="0"/>
                    <a:cs typeface="Arial" pitchFamily="34" charset="0"/>
                  </a:endParaRPr>
                </a:p>
              </p:txBody>
            </p:sp>
          </mc:Choice>
          <mc:Fallback xmlns="">
            <p:sp>
              <p:nvSpPr>
                <p:cNvPr id="97" name="TextBox 96"/>
                <p:cNvSpPr txBox="1">
                  <a:spLocks noRot="1" noChangeAspect="1" noMove="1" noResize="1" noEditPoints="1" noAdjustHandles="1" noChangeArrowheads="1" noChangeShapeType="1" noTextEdit="1"/>
                </p:cNvSpPr>
                <p:nvPr/>
              </p:nvSpPr>
              <p:spPr>
                <a:xfrm>
                  <a:off x="4437234" y="2198132"/>
                  <a:ext cx="453907" cy="369332"/>
                </a:xfrm>
                <a:prstGeom prst="rect">
                  <a:avLst/>
                </a:prstGeom>
                <a:blipFill rotWithShape="0">
                  <a:blip r:embed="rId5"/>
                  <a:stretch>
                    <a:fillRect/>
                  </a:stretch>
                </a:blipFill>
                <a:effectLst>
                  <a:outerShdw blurRad="127000" dist="127000" dir="8100000" algn="tr" rotWithShape="0">
                    <a:prstClr val="black">
                      <a:alpha val="50000"/>
                    </a:prstClr>
                  </a:outerShdw>
                </a:effectLst>
              </p:spPr>
              <p:txBody>
                <a:bodyPr/>
                <a:lstStyle/>
                <a:p>
                  <a:r>
                    <a:rPr lang="en-US">
                      <a:noFill/>
                    </a:rPr>
                    <a:t> </a:t>
                  </a:r>
                </a:p>
              </p:txBody>
            </p:sp>
          </mc:Fallback>
        </mc:AlternateContent>
        <p:grpSp>
          <p:nvGrpSpPr>
            <p:cNvPr id="72" name="Group 71"/>
            <p:cNvGrpSpPr/>
            <p:nvPr/>
          </p:nvGrpSpPr>
          <p:grpSpPr>
            <a:xfrm>
              <a:off x="7114309" y="2143268"/>
              <a:ext cx="196850" cy="800501"/>
              <a:chOff x="3976688" y="2395728"/>
              <a:chExt cx="246062" cy="1000626"/>
            </a:xfrm>
            <a:effectLst>
              <a:outerShdw blurRad="127000" dist="127000" dir="8100000" algn="tr" rotWithShape="0">
                <a:prstClr val="black">
                  <a:alpha val="50000"/>
                </a:prstClr>
              </a:outerShdw>
            </a:effectLst>
          </p:grpSpPr>
          <p:sp>
            <p:nvSpPr>
              <p:cNvPr id="190" name="Line 22"/>
              <p:cNvSpPr>
                <a:spLocks noChangeAspect="1" noChangeShapeType="1"/>
              </p:cNvSpPr>
              <p:nvPr/>
            </p:nvSpPr>
            <p:spPr bwMode="auto">
              <a:xfrm flipH="1">
                <a:off x="3976688" y="3166311"/>
                <a:ext cx="246062" cy="60158"/>
              </a:xfrm>
              <a:prstGeom prst="line">
                <a:avLst/>
              </a:prstGeom>
              <a:noFill/>
              <a:ln w="38100">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1" name="Line 20"/>
              <p:cNvSpPr>
                <a:spLocks noChangeAspect="1" noChangeShapeType="1"/>
              </p:cNvSpPr>
              <p:nvPr/>
            </p:nvSpPr>
            <p:spPr bwMode="auto">
              <a:xfrm flipH="1">
                <a:off x="3976688" y="2925679"/>
                <a:ext cx="246062" cy="60158"/>
              </a:xfrm>
              <a:prstGeom prst="line">
                <a:avLst/>
              </a:prstGeom>
              <a:noFill/>
              <a:ln w="38100">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2" name="Line 21"/>
              <p:cNvSpPr>
                <a:spLocks noChangeAspect="1" noChangeShapeType="1"/>
              </p:cNvSpPr>
              <p:nvPr/>
            </p:nvSpPr>
            <p:spPr bwMode="auto">
              <a:xfrm flipH="1">
                <a:off x="3976688" y="3045995"/>
                <a:ext cx="246062" cy="60158"/>
              </a:xfrm>
              <a:prstGeom prst="line">
                <a:avLst/>
              </a:prstGeom>
              <a:noFill/>
              <a:ln w="38100">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3" name="Line 19"/>
              <p:cNvSpPr>
                <a:spLocks noChangeAspect="1" noChangeShapeType="1"/>
              </p:cNvSpPr>
              <p:nvPr/>
            </p:nvSpPr>
            <p:spPr bwMode="auto">
              <a:xfrm flipH="1">
                <a:off x="3976688" y="2805363"/>
                <a:ext cx="246062" cy="60158"/>
              </a:xfrm>
              <a:prstGeom prst="line">
                <a:avLst/>
              </a:prstGeom>
              <a:noFill/>
              <a:ln w="38100">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 name="Line 18"/>
              <p:cNvSpPr>
                <a:spLocks noChangeAspect="1" noChangeShapeType="1"/>
              </p:cNvSpPr>
              <p:nvPr/>
            </p:nvSpPr>
            <p:spPr bwMode="auto">
              <a:xfrm flipH="1">
                <a:off x="3976688" y="2685047"/>
                <a:ext cx="246062" cy="60158"/>
              </a:xfrm>
              <a:prstGeom prst="line">
                <a:avLst/>
              </a:prstGeom>
              <a:noFill/>
              <a:ln w="38100">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 name="Line 10"/>
              <p:cNvSpPr>
                <a:spLocks noChangeAspect="1" noChangeShapeType="1"/>
              </p:cNvSpPr>
              <p:nvPr/>
            </p:nvSpPr>
            <p:spPr bwMode="auto">
              <a:xfrm>
                <a:off x="3976688" y="3106153"/>
                <a:ext cx="246062" cy="60158"/>
              </a:xfrm>
              <a:prstGeom prst="line">
                <a:avLst/>
              </a:prstGeom>
              <a:noFill/>
              <a:ln w="38100">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 name="Line 11"/>
              <p:cNvSpPr>
                <a:spLocks noChangeAspect="1" noChangeShapeType="1"/>
              </p:cNvSpPr>
              <p:nvPr/>
            </p:nvSpPr>
            <p:spPr bwMode="auto">
              <a:xfrm>
                <a:off x="3976688" y="2985837"/>
                <a:ext cx="246062" cy="60158"/>
              </a:xfrm>
              <a:prstGeom prst="line">
                <a:avLst/>
              </a:prstGeom>
              <a:noFill/>
              <a:ln w="38100">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7" name="Line 12"/>
              <p:cNvSpPr>
                <a:spLocks noChangeAspect="1" noChangeShapeType="1"/>
              </p:cNvSpPr>
              <p:nvPr/>
            </p:nvSpPr>
            <p:spPr bwMode="auto">
              <a:xfrm>
                <a:off x="3976688" y="2865521"/>
                <a:ext cx="246062" cy="60158"/>
              </a:xfrm>
              <a:prstGeom prst="line">
                <a:avLst/>
              </a:prstGeom>
              <a:noFill/>
              <a:ln w="38100">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 name="Line 13"/>
              <p:cNvSpPr>
                <a:spLocks noChangeAspect="1" noChangeShapeType="1"/>
              </p:cNvSpPr>
              <p:nvPr/>
            </p:nvSpPr>
            <p:spPr bwMode="auto">
              <a:xfrm>
                <a:off x="3976688" y="2745205"/>
                <a:ext cx="246062" cy="60158"/>
              </a:xfrm>
              <a:prstGeom prst="line">
                <a:avLst/>
              </a:prstGeom>
              <a:noFill/>
              <a:ln w="38100">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 name="Line 14"/>
              <p:cNvSpPr>
                <a:spLocks noChangeAspect="1" noChangeShapeType="1"/>
              </p:cNvSpPr>
              <p:nvPr/>
            </p:nvSpPr>
            <p:spPr bwMode="auto">
              <a:xfrm>
                <a:off x="3976688" y="2624889"/>
                <a:ext cx="246062" cy="60158"/>
              </a:xfrm>
              <a:prstGeom prst="line">
                <a:avLst/>
              </a:prstGeom>
              <a:noFill/>
              <a:ln w="38100">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0" name="Line 17"/>
              <p:cNvSpPr>
                <a:spLocks noChangeAspect="1" noChangeShapeType="1"/>
              </p:cNvSpPr>
              <p:nvPr/>
            </p:nvSpPr>
            <p:spPr bwMode="auto">
              <a:xfrm flipH="1">
                <a:off x="3976688" y="2564732"/>
                <a:ext cx="246062" cy="60158"/>
              </a:xfrm>
              <a:prstGeom prst="line">
                <a:avLst/>
              </a:prstGeom>
              <a:noFill/>
              <a:ln w="38100">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1" name="Line 15"/>
              <p:cNvSpPr>
                <a:spLocks noChangeAspect="1" noChangeShapeType="1"/>
              </p:cNvSpPr>
              <p:nvPr/>
            </p:nvSpPr>
            <p:spPr bwMode="auto">
              <a:xfrm>
                <a:off x="4099719" y="2395728"/>
                <a:ext cx="0" cy="109728"/>
              </a:xfrm>
              <a:prstGeom prst="line">
                <a:avLst/>
              </a:prstGeom>
              <a:noFill/>
              <a:ln w="38100">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 name="Line 16"/>
              <p:cNvSpPr>
                <a:spLocks noChangeAspect="1" noChangeShapeType="1"/>
              </p:cNvSpPr>
              <p:nvPr/>
            </p:nvSpPr>
            <p:spPr bwMode="auto">
              <a:xfrm>
                <a:off x="4099719" y="2504574"/>
                <a:ext cx="123031" cy="60158"/>
              </a:xfrm>
              <a:prstGeom prst="line">
                <a:avLst/>
              </a:prstGeom>
              <a:noFill/>
              <a:ln w="38100">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 name="Line 23"/>
              <p:cNvSpPr>
                <a:spLocks noChangeAspect="1" noChangeShapeType="1"/>
              </p:cNvSpPr>
              <p:nvPr/>
            </p:nvSpPr>
            <p:spPr bwMode="auto">
              <a:xfrm>
                <a:off x="3976688" y="3226468"/>
                <a:ext cx="123031" cy="60158"/>
              </a:xfrm>
              <a:prstGeom prst="line">
                <a:avLst/>
              </a:prstGeom>
              <a:noFill/>
              <a:ln w="38100">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 name="Line 24"/>
              <p:cNvSpPr>
                <a:spLocks noChangeAspect="1" noChangeShapeType="1"/>
              </p:cNvSpPr>
              <p:nvPr/>
            </p:nvSpPr>
            <p:spPr bwMode="auto">
              <a:xfrm>
                <a:off x="4099719" y="3286626"/>
                <a:ext cx="0" cy="109728"/>
              </a:xfrm>
              <a:prstGeom prst="line">
                <a:avLst/>
              </a:prstGeom>
              <a:noFill/>
              <a:ln w="38100">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3" name="Group 72"/>
            <p:cNvGrpSpPr>
              <a:grpSpLocks noChangeAspect="1"/>
            </p:cNvGrpSpPr>
            <p:nvPr/>
          </p:nvGrpSpPr>
          <p:grpSpPr>
            <a:xfrm>
              <a:off x="4279184" y="1815501"/>
              <a:ext cx="797357" cy="292608"/>
              <a:chOff x="5486400" y="731520"/>
              <a:chExt cx="4983480" cy="1828800"/>
            </a:xfrm>
            <a:effectLst>
              <a:outerShdw blurRad="127000" dist="127000" dir="8100000" algn="tr" rotWithShape="0">
                <a:prstClr val="black">
                  <a:alpha val="50000"/>
                </a:prstClr>
              </a:outerShdw>
            </a:effectLst>
          </p:grpSpPr>
          <p:grpSp>
            <p:nvGrpSpPr>
              <p:cNvPr id="148" name="Group 147"/>
              <p:cNvGrpSpPr/>
              <p:nvPr/>
            </p:nvGrpSpPr>
            <p:grpSpPr>
              <a:xfrm>
                <a:off x="5486400" y="731520"/>
                <a:ext cx="1783080" cy="1828800"/>
                <a:chOff x="5486400" y="731520"/>
                <a:chExt cx="1783080" cy="1828800"/>
              </a:xfrm>
            </p:grpSpPr>
            <p:grpSp>
              <p:nvGrpSpPr>
                <p:cNvPr id="184" name="Group 183"/>
                <p:cNvGrpSpPr/>
                <p:nvPr/>
              </p:nvGrpSpPr>
              <p:grpSpPr>
                <a:xfrm>
                  <a:off x="5486400" y="731520"/>
                  <a:ext cx="1097280" cy="1828800"/>
                  <a:chOff x="6812439" y="762000"/>
                  <a:chExt cx="1097280" cy="1828800"/>
                </a:xfrm>
              </p:grpSpPr>
              <p:sp>
                <p:nvSpPr>
                  <p:cNvPr id="188" name="Arc 187"/>
                  <p:cNvSpPr/>
                  <p:nvPr/>
                </p:nvSpPr>
                <p:spPr>
                  <a:xfrm>
                    <a:off x="6812439" y="762000"/>
                    <a:ext cx="1097280" cy="18288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9" name="Arc 188"/>
                  <p:cNvSpPr/>
                  <p:nvPr/>
                </p:nvSpPr>
                <p:spPr>
                  <a:xfrm flipV="1">
                    <a:off x="7452519" y="914400"/>
                    <a:ext cx="457200" cy="13716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85" name="Group 184"/>
                <p:cNvGrpSpPr/>
                <p:nvPr/>
              </p:nvGrpSpPr>
              <p:grpSpPr>
                <a:xfrm flipH="1">
                  <a:off x="6172200" y="731520"/>
                  <a:ext cx="1097280" cy="1828800"/>
                  <a:chOff x="6812439" y="762000"/>
                  <a:chExt cx="1097280" cy="1828800"/>
                </a:xfrm>
              </p:grpSpPr>
              <p:sp>
                <p:nvSpPr>
                  <p:cNvPr id="186" name="Arc 185"/>
                  <p:cNvSpPr/>
                  <p:nvPr/>
                </p:nvSpPr>
                <p:spPr>
                  <a:xfrm>
                    <a:off x="6812439" y="762000"/>
                    <a:ext cx="1097280" cy="18288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7" name="Arc 186"/>
                  <p:cNvSpPr/>
                  <p:nvPr/>
                </p:nvSpPr>
                <p:spPr>
                  <a:xfrm flipV="1">
                    <a:off x="7452519" y="914400"/>
                    <a:ext cx="457200" cy="13716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grpSp>
            <p:nvGrpSpPr>
              <p:cNvPr id="149" name="Group 148"/>
              <p:cNvGrpSpPr/>
              <p:nvPr/>
            </p:nvGrpSpPr>
            <p:grpSpPr>
              <a:xfrm>
                <a:off x="6126480" y="731520"/>
                <a:ext cx="1783080" cy="1828800"/>
                <a:chOff x="5486400" y="731520"/>
                <a:chExt cx="1783080" cy="1828800"/>
              </a:xfrm>
            </p:grpSpPr>
            <p:grpSp>
              <p:nvGrpSpPr>
                <p:cNvPr id="178" name="Group 177"/>
                <p:cNvGrpSpPr/>
                <p:nvPr/>
              </p:nvGrpSpPr>
              <p:grpSpPr>
                <a:xfrm>
                  <a:off x="5486400" y="731520"/>
                  <a:ext cx="1097280" cy="1828800"/>
                  <a:chOff x="6812439" y="762000"/>
                  <a:chExt cx="1097280" cy="1828800"/>
                </a:xfrm>
              </p:grpSpPr>
              <p:sp>
                <p:nvSpPr>
                  <p:cNvPr id="182" name="Arc 181"/>
                  <p:cNvSpPr/>
                  <p:nvPr/>
                </p:nvSpPr>
                <p:spPr>
                  <a:xfrm>
                    <a:off x="6812439" y="762000"/>
                    <a:ext cx="1097280" cy="18288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3" name="Arc 182"/>
                  <p:cNvSpPr/>
                  <p:nvPr/>
                </p:nvSpPr>
                <p:spPr>
                  <a:xfrm flipV="1">
                    <a:off x="7452519" y="914400"/>
                    <a:ext cx="457200" cy="13716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79" name="Group 178"/>
                <p:cNvGrpSpPr/>
                <p:nvPr/>
              </p:nvGrpSpPr>
              <p:grpSpPr>
                <a:xfrm flipH="1">
                  <a:off x="6172200" y="731520"/>
                  <a:ext cx="1097280" cy="1828800"/>
                  <a:chOff x="6812439" y="762000"/>
                  <a:chExt cx="1097280" cy="1828800"/>
                </a:xfrm>
              </p:grpSpPr>
              <p:sp>
                <p:nvSpPr>
                  <p:cNvPr id="180" name="Arc 179"/>
                  <p:cNvSpPr/>
                  <p:nvPr/>
                </p:nvSpPr>
                <p:spPr>
                  <a:xfrm>
                    <a:off x="6812439" y="762000"/>
                    <a:ext cx="1097280" cy="18288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1" name="Arc 180"/>
                  <p:cNvSpPr/>
                  <p:nvPr/>
                </p:nvSpPr>
                <p:spPr>
                  <a:xfrm flipV="1">
                    <a:off x="7452519" y="914400"/>
                    <a:ext cx="457200" cy="13716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grpSp>
            <p:nvGrpSpPr>
              <p:cNvPr id="150" name="Group 149"/>
              <p:cNvGrpSpPr/>
              <p:nvPr/>
            </p:nvGrpSpPr>
            <p:grpSpPr>
              <a:xfrm>
                <a:off x="6766719" y="731520"/>
                <a:ext cx="1783080" cy="1828800"/>
                <a:chOff x="5486400" y="731520"/>
                <a:chExt cx="1783080" cy="1828800"/>
              </a:xfrm>
            </p:grpSpPr>
            <p:grpSp>
              <p:nvGrpSpPr>
                <p:cNvPr id="172" name="Group 171"/>
                <p:cNvGrpSpPr/>
                <p:nvPr/>
              </p:nvGrpSpPr>
              <p:grpSpPr>
                <a:xfrm>
                  <a:off x="5486400" y="731520"/>
                  <a:ext cx="1097280" cy="1828800"/>
                  <a:chOff x="6812439" y="762000"/>
                  <a:chExt cx="1097280" cy="1828800"/>
                </a:xfrm>
              </p:grpSpPr>
              <p:sp>
                <p:nvSpPr>
                  <p:cNvPr id="176" name="Arc 175"/>
                  <p:cNvSpPr/>
                  <p:nvPr/>
                </p:nvSpPr>
                <p:spPr>
                  <a:xfrm>
                    <a:off x="6812439" y="762000"/>
                    <a:ext cx="1097280" cy="18288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7" name="Arc 176"/>
                  <p:cNvSpPr/>
                  <p:nvPr/>
                </p:nvSpPr>
                <p:spPr>
                  <a:xfrm flipV="1">
                    <a:off x="7452519" y="914400"/>
                    <a:ext cx="457200" cy="13716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73" name="Group 172"/>
                <p:cNvGrpSpPr/>
                <p:nvPr/>
              </p:nvGrpSpPr>
              <p:grpSpPr>
                <a:xfrm flipH="1">
                  <a:off x="6172200" y="731520"/>
                  <a:ext cx="1097280" cy="1828800"/>
                  <a:chOff x="6812439" y="762000"/>
                  <a:chExt cx="1097280" cy="1828800"/>
                </a:xfrm>
              </p:grpSpPr>
              <p:sp>
                <p:nvSpPr>
                  <p:cNvPr id="174" name="Arc 173"/>
                  <p:cNvSpPr/>
                  <p:nvPr/>
                </p:nvSpPr>
                <p:spPr>
                  <a:xfrm>
                    <a:off x="6812439" y="762000"/>
                    <a:ext cx="1097280" cy="18288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5" name="Arc 174"/>
                  <p:cNvSpPr/>
                  <p:nvPr/>
                </p:nvSpPr>
                <p:spPr>
                  <a:xfrm flipV="1">
                    <a:off x="7452519" y="914400"/>
                    <a:ext cx="457200" cy="13716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grpSp>
            <p:nvGrpSpPr>
              <p:cNvPr id="151" name="Group 150"/>
              <p:cNvGrpSpPr/>
              <p:nvPr/>
            </p:nvGrpSpPr>
            <p:grpSpPr>
              <a:xfrm>
                <a:off x="7406640" y="731520"/>
                <a:ext cx="1783080" cy="1828800"/>
                <a:chOff x="5486400" y="731520"/>
                <a:chExt cx="1783080" cy="1828800"/>
              </a:xfrm>
            </p:grpSpPr>
            <p:grpSp>
              <p:nvGrpSpPr>
                <p:cNvPr id="166" name="Group 165"/>
                <p:cNvGrpSpPr/>
                <p:nvPr/>
              </p:nvGrpSpPr>
              <p:grpSpPr>
                <a:xfrm>
                  <a:off x="5486400" y="731520"/>
                  <a:ext cx="1097280" cy="1828800"/>
                  <a:chOff x="6812439" y="762000"/>
                  <a:chExt cx="1097280" cy="1828800"/>
                </a:xfrm>
              </p:grpSpPr>
              <p:sp>
                <p:nvSpPr>
                  <p:cNvPr id="170" name="Arc 169"/>
                  <p:cNvSpPr/>
                  <p:nvPr/>
                </p:nvSpPr>
                <p:spPr>
                  <a:xfrm>
                    <a:off x="6812439" y="762000"/>
                    <a:ext cx="1097280" cy="18288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1" name="Arc 170"/>
                  <p:cNvSpPr/>
                  <p:nvPr/>
                </p:nvSpPr>
                <p:spPr>
                  <a:xfrm flipV="1">
                    <a:off x="7452519" y="914400"/>
                    <a:ext cx="457200" cy="13716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67" name="Group 166"/>
                <p:cNvGrpSpPr/>
                <p:nvPr/>
              </p:nvGrpSpPr>
              <p:grpSpPr>
                <a:xfrm flipH="1">
                  <a:off x="6172200" y="731520"/>
                  <a:ext cx="1097280" cy="1828800"/>
                  <a:chOff x="6812439" y="762000"/>
                  <a:chExt cx="1097280" cy="1828800"/>
                </a:xfrm>
              </p:grpSpPr>
              <p:sp>
                <p:nvSpPr>
                  <p:cNvPr id="168" name="Arc 167"/>
                  <p:cNvSpPr/>
                  <p:nvPr/>
                </p:nvSpPr>
                <p:spPr>
                  <a:xfrm>
                    <a:off x="6812439" y="762000"/>
                    <a:ext cx="1097280" cy="18288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Arc 168"/>
                  <p:cNvSpPr/>
                  <p:nvPr/>
                </p:nvSpPr>
                <p:spPr>
                  <a:xfrm flipV="1">
                    <a:off x="7452519" y="914400"/>
                    <a:ext cx="457200" cy="13716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grpSp>
            <p:nvGrpSpPr>
              <p:cNvPr id="152" name="Group 151"/>
              <p:cNvGrpSpPr/>
              <p:nvPr/>
            </p:nvGrpSpPr>
            <p:grpSpPr>
              <a:xfrm>
                <a:off x="8046720" y="731520"/>
                <a:ext cx="1783080" cy="1828800"/>
                <a:chOff x="5486400" y="731520"/>
                <a:chExt cx="1783080" cy="1828800"/>
              </a:xfrm>
            </p:grpSpPr>
            <p:grpSp>
              <p:nvGrpSpPr>
                <p:cNvPr id="160" name="Group 159"/>
                <p:cNvGrpSpPr/>
                <p:nvPr/>
              </p:nvGrpSpPr>
              <p:grpSpPr>
                <a:xfrm>
                  <a:off x="5486400" y="731520"/>
                  <a:ext cx="1097280" cy="1828800"/>
                  <a:chOff x="6812439" y="762000"/>
                  <a:chExt cx="1097280" cy="1828800"/>
                </a:xfrm>
              </p:grpSpPr>
              <p:sp>
                <p:nvSpPr>
                  <p:cNvPr id="164" name="Arc 163"/>
                  <p:cNvSpPr/>
                  <p:nvPr/>
                </p:nvSpPr>
                <p:spPr>
                  <a:xfrm>
                    <a:off x="6812439" y="762000"/>
                    <a:ext cx="1097280" cy="18288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5" name="Arc 164"/>
                  <p:cNvSpPr/>
                  <p:nvPr/>
                </p:nvSpPr>
                <p:spPr>
                  <a:xfrm flipV="1">
                    <a:off x="7452519" y="914400"/>
                    <a:ext cx="457200" cy="13716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61" name="Group 160"/>
                <p:cNvGrpSpPr/>
                <p:nvPr/>
              </p:nvGrpSpPr>
              <p:grpSpPr>
                <a:xfrm flipH="1">
                  <a:off x="6172200" y="731520"/>
                  <a:ext cx="1097280" cy="1828800"/>
                  <a:chOff x="6812439" y="762000"/>
                  <a:chExt cx="1097280" cy="1828800"/>
                </a:xfrm>
              </p:grpSpPr>
              <p:sp>
                <p:nvSpPr>
                  <p:cNvPr id="162" name="Arc 161"/>
                  <p:cNvSpPr/>
                  <p:nvPr/>
                </p:nvSpPr>
                <p:spPr>
                  <a:xfrm>
                    <a:off x="6812439" y="762000"/>
                    <a:ext cx="1097280" cy="18288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3" name="Arc 162"/>
                  <p:cNvSpPr/>
                  <p:nvPr/>
                </p:nvSpPr>
                <p:spPr>
                  <a:xfrm flipV="1">
                    <a:off x="7452519" y="914400"/>
                    <a:ext cx="457200" cy="13716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grpSp>
            <p:nvGrpSpPr>
              <p:cNvPr id="153" name="Group 152"/>
              <p:cNvGrpSpPr/>
              <p:nvPr/>
            </p:nvGrpSpPr>
            <p:grpSpPr>
              <a:xfrm>
                <a:off x="8686800" y="731520"/>
                <a:ext cx="1783080" cy="1828800"/>
                <a:chOff x="5486400" y="731520"/>
                <a:chExt cx="1783080" cy="1828800"/>
              </a:xfrm>
            </p:grpSpPr>
            <p:grpSp>
              <p:nvGrpSpPr>
                <p:cNvPr id="154" name="Group 153"/>
                <p:cNvGrpSpPr/>
                <p:nvPr/>
              </p:nvGrpSpPr>
              <p:grpSpPr>
                <a:xfrm>
                  <a:off x="5486400" y="731520"/>
                  <a:ext cx="1097280" cy="1828800"/>
                  <a:chOff x="6812439" y="762000"/>
                  <a:chExt cx="1097280" cy="1828800"/>
                </a:xfrm>
              </p:grpSpPr>
              <p:sp>
                <p:nvSpPr>
                  <p:cNvPr id="158" name="Arc 157"/>
                  <p:cNvSpPr/>
                  <p:nvPr/>
                </p:nvSpPr>
                <p:spPr>
                  <a:xfrm>
                    <a:off x="6812439" y="762000"/>
                    <a:ext cx="1097280" cy="18288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9" name="Arc 158"/>
                  <p:cNvSpPr/>
                  <p:nvPr/>
                </p:nvSpPr>
                <p:spPr>
                  <a:xfrm flipV="1">
                    <a:off x="7452519" y="914400"/>
                    <a:ext cx="457200" cy="13716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55" name="Group 154"/>
                <p:cNvGrpSpPr/>
                <p:nvPr/>
              </p:nvGrpSpPr>
              <p:grpSpPr>
                <a:xfrm flipH="1">
                  <a:off x="6172200" y="731520"/>
                  <a:ext cx="1097280" cy="1828800"/>
                  <a:chOff x="6812439" y="762000"/>
                  <a:chExt cx="1097280" cy="1828800"/>
                </a:xfrm>
              </p:grpSpPr>
              <p:sp>
                <p:nvSpPr>
                  <p:cNvPr id="156" name="Arc 155"/>
                  <p:cNvSpPr/>
                  <p:nvPr/>
                </p:nvSpPr>
                <p:spPr>
                  <a:xfrm>
                    <a:off x="6812439" y="762000"/>
                    <a:ext cx="1097280" cy="18288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7" name="Arc 156"/>
                  <p:cNvSpPr/>
                  <p:nvPr/>
                </p:nvSpPr>
                <p:spPr>
                  <a:xfrm flipV="1">
                    <a:off x="7452519" y="914400"/>
                    <a:ext cx="457200" cy="13716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grpSp>
        <p:cxnSp>
          <p:nvCxnSpPr>
            <p:cNvPr id="74" name="Straight Connector 73"/>
            <p:cNvCxnSpPr/>
            <p:nvPr/>
          </p:nvCxnSpPr>
          <p:spPr>
            <a:xfrm>
              <a:off x="1858626" y="1815501"/>
              <a:ext cx="2514600" cy="0"/>
            </a:xfrm>
            <a:prstGeom prst="line">
              <a:avLst/>
            </a:prstGeom>
            <a:ln w="38100">
              <a:solidFill>
                <a:schemeClr val="tx1"/>
              </a:solidFill>
            </a:ln>
            <a:effectLst>
              <a:outerShdw blurRad="127000" dist="127000" dir="8100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a:off x="5353337" y="2134124"/>
              <a:ext cx="621792" cy="0"/>
            </a:xfrm>
            <a:prstGeom prst="line">
              <a:avLst/>
            </a:prstGeom>
            <a:ln w="38100">
              <a:solidFill>
                <a:schemeClr val="tx1"/>
              </a:solidFill>
            </a:ln>
            <a:effectLst>
              <a:outerShdw blurRad="127000" dist="127000" dir="8100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983480" y="1815501"/>
              <a:ext cx="2240280" cy="0"/>
            </a:xfrm>
            <a:prstGeom prst="line">
              <a:avLst/>
            </a:prstGeom>
            <a:ln w="38100">
              <a:solidFill>
                <a:schemeClr val="tx1"/>
              </a:solidFill>
            </a:ln>
            <a:effectLst>
              <a:outerShdw blurRad="127000" dist="127000" dir="8100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a:off x="7020710" y="1989237"/>
              <a:ext cx="384048" cy="0"/>
            </a:xfrm>
            <a:prstGeom prst="line">
              <a:avLst/>
            </a:prstGeom>
            <a:ln w="38100">
              <a:solidFill>
                <a:schemeClr val="tx1"/>
              </a:solidFill>
            </a:ln>
            <a:effectLst>
              <a:outerShdw blurRad="127000" dist="127000" dir="8100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a:off x="7027851" y="3094244"/>
              <a:ext cx="365760" cy="0"/>
            </a:xfrm>
            <a:prstGeom prst="line">
              <a:avLst/>
            </a:prstGeom>
            <a:ln w="38100">
              <a:solidFill>
                <a:schemeClr val="tx1"/>
              </a:solidFill>
            </a:ln>
            <a:effectLst>
              <a:outerShdw blurRad="127000" dist="127000" dir="8100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858626" y="3266349"/>
              <a:ext cx="5358384" cy="0"/>
            </a:xfrm>
            <a:prstGeom prst="line">
              <a:avLst/>
            </a:prstGeom>
            <a:ln w="38100">
              <a:solidFill>
                <a:schemeClr val="tx1"/>
              </a:solidFill>
            </a:ln>
            <a:effectLst>
              <a:outerShdw blurRad="127000" dist="127000" dir="8100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6" name="TextBox 135"/>
                <p:cNvSpPr txBox="1"/>
                <p:nvPr/>
              </p:nvSpPr>
              <p:spPr>
                <a:xfrm>
                  <a:off x="5763114" y="2362200"/>
                  <a:ext cx="393056" cy="369332"/>
                </a:xfrm>
                <a:prstGeom prst="rect">
                  <a:avLst/>
                </a:prstGeom>
                <a:noFill/>
                <a:effectLst>
                  <a:outerShdw blurRad="127000" dist="127000" dir="8100000" algn="tr" rotWithShape="0">
                    <a:prstClr val="black">
                      <a:alpha val="50000"/>
                    </a:prstClr>
                  </a:outerShdw>
                </a:effectLst>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chemeClr val="accent5">
                                <a:lumMod val="50000"/>
                              </a:schemeClr>
                            </a:solidFill>
                            <a:latin typeface="Cambria Math"/>
                            <a:cs typeface="Arial" pitchFamily="34" charset="0"/>
                          </a:rPr>
                          <m:t>𝑪</m:t>
                        </m:r>
                      </m:oMath>
                    </m:oMathPara>
                  </a14:m>
                  <a:endParaRPr lang="en-US" b="1" dirty="0">
                    <a:solidFill>
                      <a:schemeClr val="accent5">
                        <a:lumMod val="50000"/>
                      </a:schemeClr>
                    </a:solidFill>
                    <a:latin typeface="Arial" pitchFamily="34" charset="0"/>
                    <a:cs typeface="Arial" pitchFamily="34" charset="0"/>
                  </a:endParaRPr>
                </a:p>
              </p:txBody>
            </p:sp>
          </mc:Choice>
          <mc:Fallback xmlns="">
            <p:sp>
              <p:nvSpPr>
                <p:cNvPr id="136" name="TextBox 135"/>
                <p:cNvSpPr txBox="1">
                  <a:spLocks noRot="1" noChangeAspect="1" noMove="1" noResize="1" noEditPoints="1" noAdjustHandles="1" noChangeArrowheads="1" noChangeShapeType="1" noTextEdit="1"/>
                </p:cNvSpPr>
                <p:nvPr/>
              </p:nvSpPr>
              <p:spPr>
                <a:xfrm>
                  <a:off x="5763114" y="2362200"/>
                  <a:ext cx="393056" cy="369332"/>
                </a:xfrm>
                <a:prstGeom prst="rect">
                  <a:avLst/>
                </a:prstGeom>
                <a:blipFill rotWithShape="0">
                  <a:blip r:embed="rId6"/>
                  <a:stretch>
                    <a:fillRect/>
                  </a:stretch>
                </a:blipFill>
                <a:effectLst>
                  <a:outerShdw blurRad="127000" dist="127000" dir="8100000" algn="tr" rotWithShape="0">
                    <a:prstClr val="black">
                      <a:alpha val="5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7" name="TextBox 136"/>
                <p:cNvSpPr txBox="1"/>
                <p:nvPr/>
              </p:nvSpPr>
              <p:spPr>
                <a:xfrm>
                  <a:off x="7287114" y="2362200"/>
                  <a:ext cx="409086" cy="369332"/>
                </a:xfrm>
                <a:prstGeom prst="rect">
                  <a:avLst/>
                </a:prstGeom>
                <a:noFill/>
                <a:effectLst>
                  <a:outerShdw blurRad="127000" dist="127000" dir="8100000" algn="tr" rotWithShape="0">
                    <a:prstClr val="black">
                      <a:alpha val="50000"/>
                    </a:prstClr>
                  </a:outerShdw>
                </a:effectLst>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chemeClr val="accent5">
                                <a:lumMod val="50000"/>
                              </a:schemeClr>
                            </a:solidFill>
                            <a:latin typeface="Cambria Math"/>
                            <a:cs typeface="Arial" pitchFamily="34" charset="0"/>
                          </a:rPr>
                          <m:t>𝑹</m:t>
                        </m:r>
                      </m:oMath>
                    </m:oMathPara>
                  </a14:m>
                  <a:endParaRPr lang="en-US" b="1" dirty="0">
                    <a:solidFill>
                      <a:schemeClr val="accent5">
                        <a:lumMod val="50000"/>
                      </a:schemeClr>
                    </a:solidFill>
                    <a:latin typeface="Arial" pitchFamily="34" charset="0"/>
                    <a:cs typeface="Arial" pitchFamily="34" charset="0"/>
                  </a:endParaRPr>
                </a:p>
              </p:txBody>
            </p:sp>
          </mc:Choice>
          <mc:Fallback xmlns="">
            <p:sp>
              <p:nvSpPr>
                <p:cNvPr id="137" name="TextBox 136"/>
                <p:cNvSpPr txBox="1">
                  <a:spLocks noRot="1" noChangeAspect="1" noMove="1" noResize="1" noEditPoints="1" noAdjustHandles="1" noChangeArrowheads="1" noChangeShapeType="1" noTextEdit="1"/>
                </p:cNvSpPr>
                <p:nvPr/>
              </p:nvSpPr>
              <p:spPr>
                <a:xfrm>
                  <a:off x="7287114" y="2362200"/>
                  <a:ext cx="409086" cy="369332"/>
                </a:xfrm>
                <a:prstGeom prst="rect">
                  <a:avLst/>
                </a:prstGeom>
                <a:blipFill rotWithShape="0">
                  <a:blip r:embed="rId7"/>
                  <a:stretch>
                    <a:fillRect/>
                  </a:stretch>
                </a:blipFill>
                <a:effectLst>
                  <a:outerShdw blurRad="127000" dist="127000" dir="8100000" algn="tr" rotWithShape="0">
                    <a:prstClr val="black">
                      <a:alpha val="5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TextBox 141"/>
                <p:cNvSpPr txBox="1"/>
                <p:nvPr/>
              </p:nvSpPr>
              <p:spPr>
                <a:xfrm>
                  <a:off x="1191114" y="2362200"/>
                  <a:ext cx="503599" cy="369332"/>
                </a:xfrm>
                <a:prstGeom prst="rect">
                  <a:avLst/>
                </a:prstGeom>
                <a:noFill/>
                <a:effectLst>
                  <a:outerShdw blurRad="127000" dist="127000" dir="8100000" algn="tr" rotWithShape="0">
                    <a:prstClr val="black">
                      <a:alpha val="50000"/>
                    </a:prstClr>
                  </a:outerShdw>
                </a:effectLst>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accent5">
                                    <a:lumMod val="50000"/>
                                  </a:schemeClr>
                                </a:solidFill>
                                <a:latin typeface="Cambria Math" panose="02040503050406030204" pitchFamily="18" charset="0"/>
                                <a:cs typeface="Arial" pitchFamily="34" charset="0"/>
                              </a:rPr>
                            </m:ctrlPr>
                          </m:sSubPr>
                          <m:e>
                            <m:r>
                              <a:rPr lang="en-US" b="1" i="1" smtClean="0">
                                <a:solidFill>
                                  <a:schemeClr val="accent5">
                                    <a:lumMod val="50000"/>
                                  </a:schemeClr>
                                </a:solidFill>
                                <a:latin typeface="Cambria Math"/>
                                <a:cs typeface="Arial" pitchFamily="34" charset="0"/>
                              </a:rPr>
                              <m:t>𝑽</m:t>
                            </m:r>
                          </m:e>
                          <m:sub>
                            <m:r>
                              <a:rPr lang="en-US" b="1" i="1" smtClean="0">
                                <a:solidFill>
                                  <a:schemeClr val="accent5">
                                    <a:lumMod val="50000"/>
                                  </a:schemeClr>
                                </a:solidFill>
                                <a:latin typeface="Cambria Math" panose="02040503050406030204" pitchFamily="18" charset="0"/>
                                <a:cs typeface="Arial" pitchFamily="34" charset="0"/>
                              </a:rPr>
                              <m:t>𝑺</m:t>
                            </m:r>
                          </m:sub>
                        </m:sSub>
                      </m:oMath>
                    </m:oMathPara>
                  </a14:m>
                  <a:endParaRPr lang="en-US" b="1" dirty="0">
                    <a:solidFill>
                      <a:schemeClr val="accent5">
                        <a:lumMod val="50000"/>
                      </a:schemeClr>
                    </a:solidFill>
                    <a:latin typeface="Arial" pitchFamily="34" charset="0"/>
                    <a:cs typeface="Arial" pitchFamily="34" charset="0"/>
                  </a:endParaRPr>
                </a:p>
              </p:txBody>
            </p:sp>
          </mc:Choice>
          <mc:Fallback xmlns="">
            <p:sp>
              <p:nvSpPr>
                <p:cNvPr id="142" name="TextBox 141"/>
                <p:cNvSpPr txBox="1">
                  <a:spLocks noRot="1" noChangeAspect="1" noMove="1" noResize="1" noEditPoints="1" noAdjustHandles="1" noChangeArrowheads="1" noChangeShapeType="1" noTextEdit="1"/>
                </p:cNvSpPr>
                <p:nvPr/>
              </p:nvSpPr>
              <p:spPr>
                <a:xfrm>
                  <a:off x="1191114" y="2362200"/>
                  <a:ext cx="503599" cy="369332"/>
                </a:xfrm>
                <a:prstGeom prst="rect">
                  <a:avLst/>
                </a:prstGeom>
                <a:blipFill rotWithShape="0">
                  <a:blip r:embed="rId8"/>
                  <a:stretch>
                    <a:fillRect/>
                  </a:stretch>
                </a:blipFill>
                <a:effectLst>
                  <a:outerShdw blurRad="127000" dist="127000" dir="8100000" algn="tr" rotWithShape="0">
                    <a:prstClr val="black">
                      <a:alpha val="50000"/>
                    </a:prstClr>
                  </a:outerShdw>
                </a:effectLst>
              </p:spPr>
              <p:txBody>
                <a:bodyPr/>
                <a:lstStyle/>
                <a:p>
                  <a:r>
                    <a:rPr lang="en-US">
                      <a:noFill/>
                    </a:rPr>
                    <a:t> </a:t>
                  </a:r>
                </a:p>
              </p:txBody>
            </p:sp>
          </mc:Fallback>
        </mc:AlternateContent>
        <p:cxnSp>
          <p:nvCxnSpPr>
            <p:cNvPr id="205" name="Straight Connector 204"/>
            <p:cNvCxnSpPr/>
            <p:nvPr/>
          </p:nvCxnSpPr>
          <p:spPr>
            <a:xfrm rot="5400000">
              <a:off x="5362481" y="2947940"/>
              <a:ext cx="603504" cy="0"/>
            </a:xfrm>
            <a:prstGeom prst="line">
              <a:avLst/>
            </a:prstGeom>
            <a:ln w="38100">
              <a:solidFill>
                <a:schemeClr val="tx1"/>
              </a:solidFill>
            </a:ln>
            <a:effectLst>
              <a:outerShdw blurRad="127000" dist="127000" dir="8100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1566018" y="2128028"/>
              <a:ext cx="621792" cy="0"/>
            </a:xfrm>
            <a:prstGeom prst="line">
              <a:avLst/>
            </a:prstGeom>
            <a:ln w="38100">
              <a:solidFill>
                <a:schemeClr val="tx1"/>
              </a:solidFill>
            </a:ln>
            <a:effectLst>
              <a:outerShdw blurRad="127000" dist="127000" dir="8100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a:off x="1566018" y="2950988"/>
              <a:ext cx="621792" cy="0"/>
            </a:xfrm>
            <a:prstGeom prst="line">
              <a:avLst/>
            </a:prstGeom>
            <a:ln w="38100">
              <a:solidFill>
                <a:schemeClr val="tx1"/>
              </a:solidFill>
            </a:ln>
            <a:effectLst>
              <a:outerShdw blurRad="127000" dist="127000" dir="8100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TextBox 97"/>
                <p:cNvSpPr txBox="1"/>
                <p:nvPr/>
              </p:nvSpPr>
              <p:spPr>
                <a:xfrm>
                  <a:off x="1493860" y="2088178"/>
                  <a:ext cx="396262" cy="338554"/>
                </a:xfrm>
                <a:prstGeom prst="rect">
                  <a:avLst/>
                </a:prstGeom>
                <a:noFill/>
                <a:effectLst>
                  <a:outerShdw blurRad="127000" dist="127000" dir="8100000" algn="tr" rotWithShape="0">
                    <a:prstClr val="black">
                      <a:alpha val="50000"/>
                    </a:prstClr>
                  </a:outerShdw>
                </a:effectLst>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1" i="1" smtClean="0">
                            <a:solidFill>
                              <a:schemeClr val="accent5">
                                <a:lumMod val="50000"/>
                              </a:schemeClr>
                            </a:solidFill>
                            <a:latin typeface="Cambria Math" panose="02040503050406030204" pitchFamily="18" charset="0"/>
                            <a:cs typeface="Arial" pitchFamily="34" charset="0"/>
                          </a:rPr>
                          <m:t>+</m:t>
                        </m:r>
                      </m:oMath>
                    </m:oMathPara>
                  </a14:m>
                  <a:endParaRPr lang="en-US" sz="1600" b="1" dirty="0">
                    <a:solidFill>
                      <a:schemeClr val="accent5">
                        <a:lumMod val="50000"/>
                      </a:schemeClr>
                    </a:solidFill>
                    <a:latin typeface="Arial" pitchFamily="34" charset="0"/>
                    <a:cs typeface="Arial" pitchFamily="34" charset="0"/>
                  </a:endParaRPr>
                </a:p>
              </p:txBody>
            </p:sp>
          </mc:Choice>
          <mc:Fallback xmlns="">
            <p:sp>
              <p:nvSpPr>
                <p:cNvPr id="98" name="TextBox 97"/>
                <p:cNvSpPr txBox="1">
                  <a:spLocks noRot="1" noChangeAspect="1" noMove="1" noResize="1" noEditPoints="1" noAdjustHandles="1" noChangeArrowheads="1" noChangeShapeType="1" noTextEdit="1"/>
                </p:cNvSpPr>
                <p:nvPr/>
              </p:nvSpPr>
              <p:spPr>
                <a:xfrm>
                  <a:off x="1493860" y="2088178"/>
                  <a:ext cx="396262" cy="338554"/>
                </a:xfrm>
                <a:prstGeom prst="rect">
                  <a:avLst/>
                </a:prstGeom>
                <a:blipFill rotWithShape="0">
                  <a:blip r:embed="rId9"/>
                  <a:stretch>
                    <a:fillRect/>
                  </a:stretch>
                </a:blipFill>
                <a:effectLst>
                  <a:outerShdw blurRad="127000" dist="127000" dir="8100000" algn="tr" rotWithShape="0">
                    <a:prstClr val="black">
                      <a:alpha val="50000"/>
                    </a:prstClr>
                  </a:outerShdw>
                </a:effectLst>
              </p:spPr>
              <p:txBody>
                <a:bodyPr/>
                <a:lstStyle/>
                <a:p>
                  <a:r>
                    <a:rPr lang="en-US">
                      <a:noFill/>
                    </a:rPr>
                    <a:t> </a:t>
                  </a:r>
                </a:p>
              </p:txBody>
            </p:sp>
          </mc:Fallback>
        </mc:AlternateContent>
        <p:grpSp>
          <p:nvGrpSpPr>
            <p:cNvPr id="3" name="Group 2"/>
            <p:cNvGrpSpPr/>
            <p:nvPr/>
          </p:nvGrpSpPr>
          <p:grpSpPr>
            <a:xfrm>
              <a:off x="5507082" y="2463308"/>
              <a:ext cx="295059" cy="146304"/>
              <a:chOff x="4355592" y="2779776"/>
              <a:chExt cx="295059" cy="146304"/>
            </a:xfrm>
          </p:grpSpPr>
          <p:cxnSp>
            <p:nvCxnSpPr>
              <p:cNvPr id="139" name="Straight Connector 138"/>
              <p:cNvCxnSpPr/>
              <p:nvPr/>
            </p:nvCxnSpPr>
            <p:spPr>
              <a:xfrm rot="5400000">
                <a:off x="4501896" y="2633472"/>
                <a:ext cx="0" cy="292608"/>
              </a:xfrm>
              <a:prstGeom prst="line">
                <a:avLst/>
              </a:prstGeom>
              <a:ln w="76200">
                <a:solidFill>
                  <a:schemeClr val="accent4"/>
                </a:solidFill>
              </a:ln>
              <a:effectLst>
                <a:outerShdw blurRad="127000" dist="127000" dir="8100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rot="5400000">
                <a:off x="4504347" y="2779776"/>
                <a:ext cx="0" cy="292608"/>
              </a:xfrm>
              <a:prstGeom prst="line">
                <a:avLst/>
              </a:prstGeom>
              <a:ln w="76200">
                <a:solidFill>
                  <a:schemeClr val="accent4"/>
                </a:solidFill>
              </a:ln>
              <a:effectLst>
                <a:outerShdw blurRad="127000" dist="127000" dir="8100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grpSp>
        <p:grpSp>
          <p:nvGrpSpPr>
            <p:cNvPr id="93" name="Group 92"/>
            <p:cNvGrpSpPr/>
            <p:nvPr/>
          </p:nvGrpSpPr>
          <p:grpSpPr>
            <a:xfrm>
              <a:off x="1666602" y="2463308"/>
              <a:ext cx="402336" cy="146304"/>
              <a:chOff x="4297680" y="2779776"/>
              <a:chExt cx="402336" cy="146304"/>
            </a:xfrm>
          </p:grpSpPr>
          <p:cxnSp>
            <p:nvCxnSpPr>
              <p:cNvPr id="94" name="Straight Connector 93"/>
              <p:cNvCxnSpPr/>
              <p:nvPr/>
            </p:nvCxnSpPr>
            <p:spPr>
              <a:xfrm rot="5400000">
                <a:off x="4498848" y="2578608"/>
                <a:ext cx="0" cy="402336"/>
              </a:xfrm>
              <a:prstGeom prst="line">
                <a:avLst/>
              </a:prstGeom>
              <a:ln w="76200">
                <a:solidFill>
                  <a:schemeClr val="tx1"/>
                </a:solidFill>
              </a:ln>
              <a:effectLst>
                <a:outerShdw blurRad="127000" dist="127000" dir="8100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a:off x="4498848" y="2779776"/>
                <a:ext cx="0" cy="292608"/>
              </a:xfrm>
              <a:prstGeom prst="line">
                <a:avLst/>
              </a:prstGeom>
              <a:ln w="76200">
                <a:solidFill>
                  <a:schemeClr val="tx1"/>
                </a:solidFill>
              </a:ln>
              <a:effectLst>
                <a:outerShdw blurRad="127000" dist="127000" dir="8100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88" name="TextBox 87"/>
              <p:cNvSpPr txBox="1"/>
              <p:nvPr/>
            </p:nvSpPr>
            <p:spPr>
              <a:xfrm>
                <a:off x="5715000" y="4177413"/>
                <a:ext cx="2007921" cy="15759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000" b="0" i="1" smtClean="0">
                              <a:solidFill>
                                <a:schemeClr val="accent5">
                                  <a:lumMod val="50000"/>
                                </a:schemeClr>
                              </a:solidFill>
                              <a:latin typeface="Cambria Math" panose="02040503050406030204" pitchFamily="18" charset="0"/>
                              <a:cs typeface="Arial" pitchFamily="34" charset="0"/>
                            </a:rPr>
                          </m:ctrlPr>
                        </m:mPr>
                        <m:mr>
                          <m:e>
                            <m:r>
                              <a:rPr lang="en-US" sz="2000" b="0" i="1" smtClean="0">
                                <a:solidFill>
                                  <a:schemeClr val="accent5">
                                    <a:lumMod val="50000"/>
                                  </a:schemeClr>
                                </a:solidFill>
                                <a:latin typeface="Cambria Math" panose="02040503050406030204" pitchFamily="18" charset="0"/>
                                <a:cs typeface="Arial" pitchFamily="34" charset="0"/>
                              </a:rPr>
                              <m:t> </m:t>
                            </m:r>
                          </m:e>
                        </m:mr>
                        <m:mr>
                          <m:e>
                            <m:eqArr>
                              <m:eqArrPr>
                                <m:ctrlPr>
                                  <a:rPr lang="en-US" sz="2000" b="0" i="1" smtClean="0">
                                    <a:solidFill>
                                      <a:schemeClr val="accent5">
                                        <a:lumMod val="50000"/>
                                      </a:schemeClr>
                                    </a:solidFill>
                                    <a:latin typeface="Cambria Math" panose="02040503050406030204" pitchFamily="18" charset="0"/>
                                    <a:cs typeface="Arial" pitchFamily="34" charset="0"/>
                                  </a:rPr>
                                </m:ctrlPr>
                              </m:eqArrPr>
                              <m:e>
                                <m:r>
                                  <a:rPr lang="en-US" sz="2000" i="1">
                                    <a:solidFill>
                                      <a:schemeClr val="accent5">
                                        <a:lumMod val="50000"/>
                                      </a:schemeClr>
                                    </a:solidFill>
                                    <a:latin typeface="Cambria Math" panose="02040503050406030204" pitchFamily="18" charset="0"/>
                                    <a:cs typeface="Arial" pitchFamily="34" charset="0"/>
                                  </a:rPr>
                                  <m:t>𝐶</m:t>
                                </m:r>
                                <m:f>
                                  <m:fPr>
                                    <m:ctrlPr>
                                      <a:rPr lang="en-US" sz="2000" i="1">
                                        <a:solidFill>
                                          <a:schemeClr val="accent5">
                                            <a:lumMod val="50000"/>
                                          </a:schemeClr>
                                        </a:solidFill>
                                        <a:latin typeface="Cambria Math" panose="02040503050406030204" pitchFamily="18" charset="0"/>
                                        <a:cs typeface="Arial" pitchFamily="34" charset="0"/>
                                      </a:rPr>
                                    </m:ctrlPr>
                                  </m:fPr>
                                  <m:num>
                                    <m:r>
                                      <m:rPr>
                                        <m:brk m:alnAt="7"/>
                                      </m:rPr>
                                      <a:rPr lang="en-US" sz="2000" i="1">
                                        <a:solidFill>
                                          <a:schemeClr val="accent5">
                                            <a:lumMod val="50000"/>
                                          </a:schemeClr>
                                        </a:solidFill>
                                        <a:latin typeface="Cambria Math" panose="02040503050406030204" pitchFamily="18" charset="0"/>
                                        <a:cs typeface="Arial" pitchFamily="34" charset="0"/>
                                      </a:rPr>
                                      <m:t>𝑑</m:t>
                                    </m:r>
                                    <m:sSub>
                                      <m:sSubPr>
                                        <m:ctrlPr>
                                          <a:rPr lang="en-US" sz="2000" i="1">
                                            <a:solidFill>
                                              <a:schemeClr val="accent5">
                                                <a:lumMod val="50000"/>
                                              </a:schemeClr>
                                            </a:solidFill>
                                            <a:latin typeface="Cambria Math" panose="02040503050406030204" pitchFamily="18" charset="0"/>
                                            <a:cs typeface="Arial" pitchFamily="34" charset="0"/>
                                          </a:rPr>
                                        </m:ctrlPr>
                                      </m:sSubPr>
                                      <m:e>
                                        <m:r>
                                          <a:rPr lang="en-US" sz="2000" i="1">
                                            <a:solidFill>
                                              <a:schemeClr val="accent5">
                                                <a:lumMod val="50000"/>
                                              </a:schemeClr>
                                            </a:solidFill>
                                            <a:latin typeface="Cambria Math" panose="02040503050406030204" pitchFamily="18" charset="0"/>
                                            <a:cs typeface="Arial" pitchFamily="34" charset="0"/>
                                          </a:rPr>
                                          <m:t>𝑉</m:t>
                                        </m:r>
                                      </m:e>
                                      <m:sub>
                                        <m:r>
                                          <a:rPr lang="en-US" sz="2000" i="1">
                                            <a:solidFill>
                                              <a:schemeClr val="accent5">
                                                <a:lumMod val="50000"/>
                                              </a:schemeClr>
                                            </a:solidFill>
                                            <a:latin typeface="Cambria Math" panose="02040503050406030204" pitchFamily="18" charset="0"/>
                                            <a:cs typeface="Arial" pitchFamily="34" charset="0"/>
                                          </a:rPr>
                                          <m:t>𝐶</m:t>
                                        </m:r>
                                      </m:sub>
                                    </m:sSub>
                                  </m:num>
                                  <m:den>
                                    <m:r>
                                      <m:rPr>
                                        <m:brk m:alnAt="7"/>
                                      </m:rPr>
                                      <a:rPr lang="en-US" sz="2000" i="1">
                                        <a:solidFill>
                                          <a:schemeClr val="accent5">
                                            <a:lumMod val="50000"/>
                                          </a:schemeClr>
                                        </a:solidFill>
                                        <a:latin typeface="Cambria Math" panose="02040503050406030204" pitchFamily="18" charset="0"/>
                                        <a:cs typeface="Arial" pitchFamily="34" charset="0"/>
                                      </a:rPr>
                                      <m:t>𝑑</m:t>
                                    </m:r>
                                    <m:r>
                                      <a:rPr lang="en-US" sz="2000" i="1">
                                        <a:solidFill>
                                          <a:schemeClr val="accent5">
                                            <a:lumMod val="50000"/>
                                          </a:schemeClr>
                                        </a:solidFill>
                                        <a:latin typeface="Cambria Math" panose="02040503050406030204" pitchFamily="18" charset="0"/>
                                        <a:cs typeface="Arial" pitchFamily="34" charset="0"/>
                                      </a:rPr>
                                      <m:t>𝑡</m:t>
                                    </m:r>
                                  </m:den>
                                </m:f>
                                <m:r>
                                  <m:rPr>
                                    <m:brk m:alnAt="7"/>
                                  </m:rPr>
                                  <a:rPr lang="en-US" sz="2000" b="0" i="1" smtClean="0">
                                    <a:solidFill>
                                      <a:schemeClr val="accent5">
                                        <a:lumMod val="50000"/>
                                      </a:schemeClr>
                                    </a:solidFill>
                                    <a:latin typeface="Cambria Math" panose="02040503050406030204" pitchFamily="18" charset="0"/>
                                    <a:cs typeface="Arial" pitchFamily="34" charset="0"/>
                                  </a:rPr>
                                  <m:t>=</m:t>
                                </m:r>
                                <m:sSub>
                                  <m:sSubPr>
                                    <m:ctrlPr>
                                      <a:rPr lang="en-US" sz="2000" b="0" i="1" smtClean="0">
                                        <a:solidFill>
                                          <a:schemeClr val="accent5">
                                            <a:lumMod val="50000"/>
                                          </a:schemeClr>
                                        </a:solidFill>
                                        <a:latin typeface="Cambria Math" panose="02040503050406030204" pitchFamily="18" charset="0"/>
                                        <a:cs typeface="Arial" pitchFamily="34" charset="0"/>
                                      </a:rPr>
                                    </m:ctrlPr>
                                  </m:sSubPr>
                                  <m:e>
                                    <m:r>
                                      <a:rPr lang="en-US" sz="2000" b="0" i="1" smtClean="0">
                                        <a:solidFill>
                                          <a:schemeClr val="accent5">
                                            <a:lumMod val="50000"/>
                                          </a:schemeClr>
                                        </a:solidFill>
                                        <a:latin typeface="Cambria Math" panose="02040503050406030204" pitchFamily="18" charset="0"/>
                                        <a:cs typeface="Arial" pitchFamily="34" charset="0"/>
                                      </a:rPr>
                                      <m:t>𝐼</m:t>
                                    </m:r>
                                  </m:e>
                                  <m:sub>
                                    <m:r>
                                      <a:rPr lang="en-US" sz="2000" b="0" i="1" smtClean="0">
                                        <a:solidFill>
                                          <a:schemeClr val="accent5">
                                            <a:lumMod val="50000"/>
                                          </a:schemeClr>
                                        </a:solidFill>
                                        <a:latin typeface="Cambria Math" panose="02040503050406030204" pitchFamily="18" charset="0"/>
                                        <a:cs typeface="Arial" pitchFamily="34" charset="0"/>
                                      </a:rPr>
                                      <m:t>𝐿</m:t>
                                    </m:r>
                                  </m:sub>
                                </m:sSub>
                                <m:r>
                                  <m:rPr>
                                    <m:brk m:alnAt="7"/>
                                  </m:rPr>
                                  <a:rPr lang="en-US" sz="2000" b="0" i="1" smtClean="0">
                                    <a:solidFill>
                                      <a:schemeClr val="accent5">
                                        <a:lumMod val="50000"/>
                                      </a:schemeClr>
                                    </a:solidFill>
                                    <a:latin typeface="Cambria Math" panose="02040503050406030204" pitchFamily="18" charset="0"/>
                                    <a:cs typeface="Arial" pitchFamily="34" charset="0"/>
                                  </a:rPr>
                                  <m:t>−</m:t>
                                </m:r>
                                <m:f>
                                  <m:fPr>
                                    <m:ctrlPr>
                                      <a:rPr lang="en-US" sz="2000" b="0" i="1" smtClean="0">
                                        <a:solidFill>
                                          <a:schemeClr val="accent5">
                                            <a:lumMod val="50000"/>
                                          </a:schemeClr>
                                        </a:solidFill>
                                        <a:latin typeface="Cambria Math" panose="02040503050406030204" pitchFamily="18" charset="0"/>
                                        <a:cs typeface="Arial" pitchFamily="34" charset="0"/>
                                      </a:rPr>
                                    </m:ctrlPr>
                                  </m:fPr>
                                  <m:num>
                                    <m:r>
                                      <a:rPr lang="en-US" sz="2000" b="0" i="1" smtClean="0">
                                        <a:solidFill>
                                          <a:schemeClr val="accent5">
                                            <a:lumMod val="50000"/>
                                          </a:schemeClr>
                                        </a:solidFill>
                                        <a:latin typeface="Cambria Math" panose="02040503050406030204" pitchFamily="18" charset="0"/>
                                        <a:cs typeface="Arial" pitchFamily="34" charset="0"/>
                                      </a:rPr>
                                      <m:t>1</m:t>
                                    </m:r>
                                  </m:num>
                                  <m:den>
                                    <m:r>
                                      <a:rPr lang="en-US" sz="2000" b="0" i="1" smtClean="0">
                                        <a:solidFill>
                                          <a:schemeClr val="accent5">
                                            <a:lumMod val="50000"/>
                                          </a:schemeClr>
                                        </a:solidFill>
                                        <a:latin typeface="Cambria Math" panose="02040503050406030204" pitchFamily="18" charset="0"/>
                                        <a:cs typeface="Arial" pitchFamily="34" charset="0"/>
                                      </a:rPr>
                                      <m:t>𝑅</m:t>
                                    </m:r>
                                  </m:den>
                                </m:f>
                                <m:sSub>
                                  <m:sSubPr>
                                    <m:ctrlPr>
                                      <a:rPr lang="en-US" sz="2000" b="0" i="1" smtClean="0">
                                        <a:solidFill>
                                          <a:schemeClr val="accent5">
                                            <a:lumMod val="50000"/>
                                          </a:schemeClr>
                                        </a:solidFill>
                                        <a:latin typeface="Cambria Math" panose="02040503050406030204" pitchFamily="18" charset="0"/>
                                        <a:cs typeface="Arial" pitchFamily="34" charset="0"/>
                                      </a:rPr>
                                    </m:ctrlPr>
                                  </m:sSubPr>
                                  <m:e>
                                    <m:r>
                                      <a:rPr lang="en-US" sz="2000" b="0" i="1" smtClean="0">
                                        <a:solidFill>
                                          <a:schemeClr val="accent5">
                                            <a:lumMod val="50000"/>
                                          </a:schemeClr>
                                        </a:solidFill>
                                        <a:latin typeface="Cambria Math" panose="02040503050406030204" pitchFamily="18" charset="0"/>
                                        <a:cs typeface="Arial" pitchFamily="34" charset="0"/>
                                      </a:rPr>
                                      <m:t>𝑉</m:t>
                                    </m:r>
                                  </m:e>
                                  <m:sub>
                                    <m:r>
                                      <a:rPr lang="en-US" sz="2000" b="0" i="1" smtClean="0">
                                        <a:solidFill>
                                          <a:schemeClr val="accent5">
                                            <a:lumMod val="50000"/>
                                          </a:schemeClr>
                                        </a:solidFill>
                                        <a:latin typeface="Cambria Math" panose="02040503050406030204" pitchFamily="18" charset="0"/>
                                        <a:cs typeface="Arial" pitchFamily="34" charset="0"/>
                                      </a:rPr>
                                      <m:t>𝐶</m:t>
                                    </m:r>
                                  </m:sub>
                                </m:sSub>
                              </m:e>
                              <m:e/>
                            </m:eqArr>
                          </m:e>
                        </m:mr>
                        <m:mr>
                          <m:e>
                            <m:r>
                              <a:rPr lang="en-US" sz="2000" i="1">
                                <a:solidFill>
                                  <a:schemeClr val="accent5">
                                    <a:lumMod val="50000"/>
                                  </a:schemeClr>
                                </a:solidFill>
                                <a:latin typeface="Cambria Math" panose="02040503050406030204" pitchFamily="18" charset="0"/>
                                <a:cs typeface="Arial" pitchFamily="34" charset="0"/>
                              </a:rPr>
                              <m:t>𝐿</m:t>
                            </m:r>
                            <m:f>
                              <m:fPr>
                                <m:ctrlPr>
                                  <a:rPr lang="en-US" sz="2000" i="1">
                                    <a:solidFill>
                                      <a:schemeClr val="accent5">
                                        <a:lumMod val="50000"/>
                                      </a:schemeClr>
                                    </a:solidFill>
                                    <a:latin typeface="Cambria Math" panose="02040503050406030204" pitchFamily="18" charset="0"/>
                                    <a:cs typeface="Arial" pitchFamily="34" charset="0"/>
                                  </a:rPr>
                                </m:ctrlPr>
                              </m:fPr>
                              <m:num>
                                <m:r>
                                  <m:rPr>
                                    <m:brk m:alnAt="7"/>
                                  </m:rPr>
                                  <a:rPr lang="en-US" sz="2000" i="1">
                                    <a:solidFill>
                                      <a:schemeClr val="accent5">
                                        <a:lumMod val="50000"/>
                                      </a:schemeClr>
                                    </a:solidFill>
                                    <a:latin typeface="Cambria Math" panose="02040503050406030204" pitchFamily="18" charset="0"/>
                                    <a:cs typeface="Arial" pitchFamily="34" charset="0"/>
                                  </a:rPr>
                                  <m:t>𝑑</m:t>
                                </m:r>
                                <m:sSub>
                                  <m:sSubPr>
                                    <m:ctrlPr>
                                      <a:rPr lang="en-US" sz="2000" i="1">
                                        <a:solidFill>
                                          <a:schemeClr val="accent5">
                                            <a:lumMod val="50000"/>
                                          </a:schemeClr>
                                        </a:solidFill>
                                        <a:latin typeface="Cambria Math" panose="02040503050406030204" pitchFamily="18" charset="0"/>
                                        <a:cs typeface="Arial" pitchFamily="34" charset="0"/>
                                      </a:rPr>
                                    </m:ctrlPr>
                                  </m:sSubPr>
                                  <m:e>
                                    <m:r>
                                      <a:rPr lang="en-US" sz="2000" i="1">
                                        <a:solidFill>
                                          <a:schemeClr val="accent5">
                                            <a:lumMod val="50000"/>
                                          </a:schemeClr>
                                        </a:solidFill>
                                        <a:latin typeface="Cambria Math" panose="02040503050406030204" pitchFamily="18" charset="0"/>
                                        <a:cs typeface="Arial" pitchFamily="34" charset="0"/>
                                      </a:rPr>
                                      <m:t>𝐼</m:t>
                                    </m:r>
                                  </m:e>
                                  <m:sub>
                                    <m:r>
                                      <a:rPr lang="en-US" sz="2000" i="1">
                                        <a:solidFill>
                                          <a:schemeClr val="accent5">
                                            <a:lumMod val="50000"/>
                                          </a:schemeClr>
                                        </a:solidFill>
                                        <a:latin typeface="Cambria Math" panose="02040503050406030204" pitchFamily="18" charset="0"/>
                                        <a:cs typeface="Arial" pitchFamily="34" charset="0"/>
                                      </a:rPr>
                                      <m:t>𝐿</m:t>
                                    </m:r>
                                  </m:sub>
                                </m:sSub>
                              </m:num>
                              <m:den>
                                <m:r>
                                  <m:rPr>
                                    <m:brk m:alnAt="7"/>
                                  </m:rPr>
                                  <a:rPr lang="en-US" sz="2000" i="1">
                                    <a:solidFill>
                                      <a:schemeClr val="accent5">
                                        <a:lumMod val="50000"/>
                                      </a:schemeClr>
                                    </a:solidFill>
                                    <a:latin typeface="Cambria Math" panose="02040503050406030204" pitchFamily="18" charset="0"/>
                                    <a:cs typeface="Arial" pitchFamily="34" charset="0"/>
                                  </a:rPr>
                                  <m:t>𝑑</m:t>
                                </m:r>
                                <m:r>
                                  <a:rPr lang="en-US" sz="2000" i="1">
                                    <a:solidFill>
                                      <a:schemeClr val="accent5">
                                        <a:lumMod val="50000"/>
                                      </a:schemeClr>
                                    </a:solidFill>
                                    <a:latin typeface="Cambria Math" panose="02040503050406030204" pitchFamily="18" charset="0"/>
                                    <a:cs typeface="Arial" pitchFamily="34" charset="0"/>
                                  </a:rPr>
                                  <m:t>𝑡</m:t>
                                </m:r>
                              </m:den>
                            </m:f>
                            <m:r>
                              <a:rPr lang="en-US" sz="2000" b="0" i="1" smtClean="0">
                                <a:solidFill>
                                  <a:schemeClr val="accent5">
                                    <a:lumMod val="50000"/>
                                  </a:schemeClr>
                                </a:solidFill>
                                <a:latin typeface="Cambria Math" panose="02040503050406030204" pitchFamily="18" charset="0"/>
                                <a:cs typeface="Arial" pitchFamily="34" charset="0"/>
                              </a:rPr>
                              <m:t>=</m:t>
                            </m:r>
                            <m:sSub>
                              <m:sSubPr>
                                <m:ctrlPr>
                                  <a:rPr lang="en-US" sz="2000" b="0" i="1" smtClean="0">
                                    <a:solidFill>
                                      <a:schemeClr val="accent5">
                                        <a:lumMod val="50000"/>
                                      </a:schemeClr>
                                    </a:solidFill>
                                    <a:latin typeface="Cambria Math" panose="02040503050406030204" pitchFamily="18" charset="0"/>
                                    <a:cs typeface="Arial" pitchFamily="34" charset="0"/>
                                  </a:rPr>
                                </m:ctrlPr>
                              </m:sSubPr>
                              <m:e>
                                <m:r>
                                  <a:rPr lang="en-US" sz="2000" b="0" i="1" smtClean="0">
                                    <a:solidFill>
                                      <a:schemeClr val="accent5">
                                        <a:lumMod val="50000"/>
                                      </a:schemeClr>
                                    </a:solidFill>
                                    <a:latin typeface="Cambria Math" panose="02040503050406030204" pitchFamily="18" charset="0"/>
                                    <a:cs typeface="Arial" pitchFamily="34" charset="0"/>
                                  </a:rPr>
                                  <m:t>𝑉</m:t>
                                </m:r>
                              </m:e>
                              <m:sub>
                                <m:r>
                                  <a:rPr lang="en-US" sz="2000" b="0" i="1" smtClean="0">
                                    <a:solidFill>
                                      <a:schemeClr val="accent5">
                                        <a:lumMod val="50000"/>
                                      </a:schemeClr>
                                    </a:solidFill>
                                    <a:latin typeface="Cambria Math" panose="02040503050406030204" pitchFamily="18" charset="0"/>
                                    <a:cs typeface="Arial" pitchFamily="34" charset="0"/>
                                  </a:rPr>
                                  <m:t>𝑆</m:t>
                                </m:r>
                              </m:sub>
                            </m:sSub>
                            <m:r>
                              <a:rPr lang="en-US" sz="2000" b="0" i="1" smtClean="0">
                                <a:solidFill>
                                  <a:schemeClr val="accent5">
                                    <a:lumMod val="50000"/>
                                  </a:schemeClr>
                                </a:solidFill>
                                <a:latin typeface="Cambria Math" panose="02040503050406030204" pitchFamily="18" charset="0"/>
                                <a:cs typeface="Arial" pitchFamily="34" charset="0"/>
                              </a:rPr>
                              <m:t>−</m:t>
                            </m:r>
                            <m:sSub>
                              <m:sSubPr>
                                <m:ctrlPr>
                                  <a:rPr lang="en-US" sz="2000" b="0" i="1" smtClean="0">
                                    <a:solidFill>
                                      <a:schemeClr val="accent5">
                                        <a:lumMod val="50000"/>
                                      </a:schemeClr>
                                    </a:solidFill>
                                    <a:latin typeface="Cambria Math" panose="02040503050406030204" pitchFamily="18" charset="0"/>
                                    <a:cs typeface="Arial" pitchFamily="34" charset="0"/>
                                  </a:rPr>
                                </m:ctrlPr>
                              </m:sSubPr>
                              <m:e>
                                <m:r>
                                  <a:rPr lang="en-US" sz="2000" b="0" i="1" smtClean="0">
                                    <a:solidFill>
                                      <a:schemeClr val="accent5">
                                        <a:lumMod val="50000"/>
                                      </a:schemeClr>
                                    </a:solidFill>
                                    <a:latin typeface="Cambria Math" panose="02040503050406030204" pitchFamily="18" charset="0"/>
                                    <a:cs typeface="Arial" pitchFamily="34" charset="0"/>
                                  </a:rPr>
                                  <m:t>𝑉</m:t>
                                </m:r>
                              </m:e>
                              <m:sub>
                                <m:r>
                                  <a:rPr lang="en-US" sz="2000" b="0" i="1" smtClean="0">
                                    <a:solidFill>
                                      <a:schemeClr val="accent5">
                                        <a:lumMod val="50000"/>
                                      </a:schemeClr>
                                    </a:solidFill>
                                    <a:latin typeface="Cambria Math" panose="02040503050406030204" pitchFamily="18" charset="0"/>
                                    <a:cs typeface="Arial" pitchFamily="34" charset="0"/>
                                  </a:rPr>
                                  <m:t>𝐶</m:t>
                                </m:r>
                              </m:sub>
                            </m:sSub>
                          </m:e>
                        </m:mr>
                      </m:m>
                    </m:oMath>
                  </m:oMathPara>
                </a14:m>
                <a:endParaRPr lang="en-US" sz="2000" b="0" dirty="0" smtClean="0">
                  <a:solidFill>
                    <a:schemeClr val="accent5">
                      <a:lumMod val="50000"/>
                    </a:schemeClr>
                  </a:solidFill>
                  <a:latin typeface="Arial" pitchFamily="34" charset="0"/>
                  <a:cs typeface="Arial" pitchFamily="34" charset="0"/>
                </a:endParaRPr>
              </a:p>
            </p:txBody>
          </p:sp>
        </mc:Choice>
        <mc:Fallback xmlns="">
          <p:sp>
            <p:nvSpPr>
              <p:cNvPr id="88" name="TextBox 87"/>
              <p:cNvSpPr txBox="1">
                <a:spLocks noRot="1" noChangeAspect="1" noMove="1" noResize="1" noEditPoints="1" noAdjustHandles="1" noChangeArrowheads="1" noChangeShapeType="1" noTextEdit="1"/>
              </p:cNvSpPr>
              <p:nvPr/>
            </p:nvSpPr>
            <p:spPr>
              <a:xfrm>
                <a:off x="5715000" y="4177413"/>
                <a:ext cx="2007921" cy="1575944"/>
              </a:xfrm>
              <a:prstGeom prst="rect">
                <a:avLst/>
              </a:prstGeom>
              <a:blipFill rotWithShape="0">
                <a:blip r:embed="rId10"/>
                <a:stretch>
                  <a:fillRect/>
                </a:stretch>
              </a:blipFill>
            </p:spPr>
            <p:txBody>
              <a:bodyPr/>
              <a:lstStyle/>
              <a:p>
                <a:r>
                  <a:rPr lang="en-US">
                    <a:noFill/>
                  </a:rPr>
                  <a:t> </a:t>
                </a:r>
              </a:p>
            </p:txBody>
          </p:sp>
        </mc:Fallback>
      </mc:AlternateContent>
      <p:sp>
        <p:nvSpPr>
          <p:cNvPr id="89" name="Striped Right Arrow 88"/>
          <p:cNvSpPr/>
          <p:nvPr/>
        </p:nvSpPr>
        <p:spPr>
          <a:xfrm>
            <a:off x="4598778" y="4781677"/>
            <a:ext cx="735222" cy="457200"/>
          </a:xfrm>
          <a:prstGeom prst="striped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0" name="Text Box 105"/>
          <p:cNvSpPr txBox="1">
            <a:spLocks noChangeArrowheads="1"/>
          </p:cNvSpPr>
          <p:nvPr/>
        </p:nvSpPr>
        <p:spPr bwMode="auto">
          <a:xfrm>
            <a:off x="1066800" y="4549397"/>
            <a:ext cx="1687938" cy="344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45720" rIns="45720"/>
          <a:lstStyle>
            <a:lvl1pPr eaLnBrk="0" hangingPunct="0">
              <a:defRPr b="1">
                <a:solidFill>
                  <a:schemeClr val="tx1"/>
                </a:solidFill>
                <a:latin typeface="Courier New" panose="02070309020205020404" pitchFamily="49" charset="0"/>
                <a:cs typeface="Arial" panose="020B0604020202020204" pitchFamily="34" charset="0"/>
              </a:defRPr>
            </a:lvl1pPr>
            <a:lvl2pPr marL="742950" indent="-285750" eaLnBrk="0" hangingPunct="0">
              <a:defRPr b="1">
                <a:solidFill>
                  <a:schemeClr val="tx1"/>
                </a:solidFill>
                <a:latin typeface="Courier New" panose="02070309020205020404" pitchFamily="49" charset="0"/>
                <a:cs typeface="Arial" panose="020B0604020202020204" pitchFamily="34" charset="0"/>
              </a:defRPr>
            </a:lvl2pPr>
            <a:lvl3pPr marL="1143000" indent="-228600" eaLnBrk="0" hangingPunct="0">
              <a:defRPr b="1">
                <a:solidFill>
                  <a:schemeClr val="tx1"/>
                </a:solidFill>
                <a:latin typeface="Courier New" panose="02070309020205020404" pitchFamily="49" charset="0"/>
                <a:cs typeface="Arial" panose="020B0604020202020204" pitchFamily="34" charset="0"/>
              </a:defRPr>
            </a:lvl3pPr>
            <a:lvl4pPr marL="1600200" indent="-228600" eaLnBrk="0" hangingPunct="0">
              <a:defRPr b="1">
                <a:solidFill>
                  <a:schemeClr val="tx1"/>
                </a:solidFill>
                <a:latin typeface="Courier New" panose="02070309020205020404" pitchFamily="49" charset="0"/>
                <a:cs typeface="Arial" panose="020B0604020202020204" pitchFamily="34" charset="0"/>
              </a:defRPr>
            </a:lvl4pPr>
            <a:lvl5pPr marL="2057400" indent="-228600" eaLnBrk="0" hangingPunct="0">
              <a:defRPr b="1">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9pPr>
          </a:lstStyle>
          <a:p>
            <a:r>
              <a:rPr lang="en-US" altLang="en-US" b="0" dirty="0">
                <a:solidFill>
                  <a:schemeClr val="accent4"/>
                </a:solidFill>
                <a:latin typeface="+mn-lt"/>
              </a:rPr>
              <a:t>n</a:t>
            </a:r>
            <a:r>
              <a:rPr lang="en-US" altLang="en-US" b="0" dirty="0" smtClean="0">
                <a:solidFill>
                  <a:schemeClr val="accent4"/>
                </a:solidFill>
                <a:latin typeface="+mn-lt"/>
              </a:rPr>
              <a:t>ode currents:</a:t>
            </a:r>
            <a:endParaRPr lang="en-US" altLang="en-US" b="0" dirty="0">
              <a:solidFill>
                <a:schemeClr val="accent4"/>
              </a:solidFill>
              <a:latin typeface="+mn-lt"/>
            </a:endParaRPr>
          </a:p>
        </p:txBody>
      </p:sp>
      <p:sp>
        <p:nvSpPr>
          <p:cNvPr id="99" name="Text Box 105"/>
          <p:cNvSpPr txBox="1">
            <a:spLocks noChangeArrowheads="1"/>
          </p:cNvSpPr>
          <p:nvPr/>
        </p:nvSpPr>
        <p:spPr bwMode="auto">
          <a:xfrm>
            <a:off x="1066800" y="5107181"/>
            <a:ext cx="1687938" cy="344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45720" rIns="45720"/>
          <a:lstStyle>
            <a:lvl1pPr eaLnBrk="0" hangingPunct="0">
              <a:defRPr b="1">
                <a:solidFill>
                  <a:schemeClr val="tx1"/>
                </a:solidFill>
                <a:latin typeface="Courier New" panose="02070309020205020404" pitchFamily="49" charset="0"/>
                <a:cs typeface="Arial" panose="020B0604020202020204" pitchFamily="34" charset="0"/>
              </a:defRPr>
            </a:lvl1pPr>
            <a:lvl2pPr marL="742950" indent="-285750" eaLnBrk="0" hangingPunct="0">
              <a:defRPr b="1">
                <a:solidFill>
                  <a:schemeClr val="tx1"/>
                </a:solidFill>
                <a:latin typeface="Courier New" panose="02070309020205020404" pitchFamily="49" charset="0"/>
                <a:cs typeface="Arial" panose="020B0604020202020204" pitchFamily="34" charset="0"/>
              </a:defRPr>
            </a:lvl2pPr>
            <a:lvl3pPr marL="1143000" indent="-228600" eaLnBrk="0" hangingPunct="0">
              <a:defRPr b="1">
                <a:solidFill>
                  <a:schemeClr val="tx1"/>
                </a:solidFill>
                <a:latin typeface="Courier New" panose="02070309020205020404" pitchFamily="49" charset="0"/>
                <a:cs typeface="Arial" panose="020B0604020202020204" pitchFamily="34" charset="0"/>
              </a:defRPr>
            </a:lvl3pPr>
            <a:lvl4pPr marL="1600200" indent="-228600" eaLnBrk="0" hangingPunct="0">
              <a:defRPr b="1">
                <a:solidFill>
                  <a:schemeClr val="tx1"/>
                </a:solidFill>
                <a:latin typeface="Courier New" panose="02070309020205020404" pitchFamily="49" charset="0"/>
                <a:cs typeface="Arial" panose="020B0604020202020204" pitchFamily="34" charset="0"/>
              </a:defRPr>
            </a:lvl4pPr>
            <a:lvl5pPr marL="2057400" indent="-228600" eaLnBrk="0" hangingPunct="0">
              <a:defRPr b="1">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9pPr>
          </a:lstStyle>
          <a:p>
            <a:r>
              <a:rPr lang="en-US" altLang="en-US" b="0" dirty="0">
                <a:solidFill>
                  <a:schemeClr val="accent4"/>
                </a:solidFill>
                <a:latin typeface="+mn-lt"/>
              </a:rPr>
              <a:t>l</a:t>
            </a:r>
            <a:r>
              <a:rPr lang="en-US" altLang="en-US" b="0" dirty="0" smtClean="0">
                <a:solidFill>
                  <a:schemeClr val="accent4"/>
                </a:solidFill>
                <a:latin typeface="+mn-lt"/>
              </a:rPr>
              <a:t>oop voltages:</a:t>
            </a:r>
            <a:endParaRPr lang="en-US" altLang="en-US" b="0" dirty="0">
              <a:solidFill>
                <a:schemeClr val="accent4"/>
              </a:solidFill>
              <a:latin typeface="+mn-lt"/>
            </a:endParaRPr>
          </a:p>
        </p:txBody>
      </p:sp>
      <mc:AlternateContent xmlns:mc="http://schemas.openxmlformats.org/markup-compatibility/2006" xmlns:a14="http://schemas.microsoft.com/office/drawing/2010/main">
        <mc:Choice Requires="a14">
          <p:sp>
            <p:nvSpPr>
              <p:cNvPr id="100" name="TextBox 99"/>
              <p:cNvSpPr txBox="1"/>
              <p:nvPr/>
            </p:nvSpPr>
            <p:spPr>
              <a:xfrm>
                <a:off x="2411961" y="3567813"/>
                <a:ext cx="4369839" cy="60471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000" b="0" i="1" smtClean="0">
                              <a:solidFill>
                                <a:schemeClr val="accent5">
                                  <a:lumMod val="50000"/>
                                </a:schemeClr>
                              </a:solidFill>
                              <a:latin typeface="Cambria Math" panose="02040503050406030204" pitchFamily="18" charset="0"/>
                              <a:cs typeface="Arial" pitchFamily="34" charset="0"/>
                            </a:rPr>
                          </m:ctrlPr>
                        </m:mPr>
                        <m:mr>
                          <m:e>
                            <m:eqArr>
                              <m:eqArrPr>
                                <m:ctrlPr>
                                  <a:rPr lang="en-US" sz="2000" b="0" i="1" smtClean="0">
                                    <a:solidFill>
                                      <a:schemeClr val="accent5">
                                        <a:lumMod val="50000"/>
                                      </a:schemeClr>
                                    </a:solidFill>
                                    <a:latin typeface="Cambria Math" panose="02040503050406030204" pitchFamily="18" charset="0"/>
                                    <a:cs typeface="Arial" pitchFamily="34" charset="0"/>
                                  </a:rPr>
                                </m:ctrlPr>
                              </m:eqArrPr>
                              <m:e>
                                <m:sSub>
                                  <m:sSubPr>
                                    <m:ctrlPr>
                                      <a:rPr lang="en-US" sz="2000" b="0" i="1" smtClean="0">
                                        <a:solidFill>
                                          <a:schemeClr val="accent5">
                                            <a:lumMod val="50000"/>
                                          </a:schemeClr>
                                        </a:solidFill>
                                        <a:latin typeface="Cambria Math" panose="02040503050406030204" pitchFamily="18" charset="0"/>
                                        <a:cs typeface="Arial" pitchFamily="34" charset="0"/>
                                      </a:rPr>
                                    </m:ctrlPr>
                                  </m:sSubPr>
                                  <m:e>
                                    <m:r>
                                      <a:rPr lang="en-US" sz="2000" b="0" i="1" smtClean="0">
                                        <a:solidFill>
                                          <a:schemeClr val="accent5">
                                            <a:lumMod val="50000"/>
                                          </a:schemeClr>
                                        </a:solidFill>
                                        <a:latin typeface="Cambria Math" panose="02040503050406030204" pitchFamily="18" charset="0"/>
                                        <a:cs typeface="Arial" pitchFamily="34" charset="0"/>
                                      </a:rPr>
                                      <m:t>𝐼</m:t>
                                    </m:r>
                                  </m:e>
                                  <m:sub>
                                    <m:r>
                                      <a:rPr lang="en-US" sz="2000" b="0" i="1" smtClean="0">
                                        <a:solidFill>
                                          <a:schemeClr val="accent5">
                                            <a:lumMod val="50000"/>
                                          </a:schemeClr>
                                        </a:solidFill>
                                        <a:latin typeface="Cambria Math" panose="02040503050406030204" pitchFamily="18" charset="0"/>
                                        <a:cs typeface="Arial" pitchFamily="34" charset="0"/>
                                      </a:rPr>
                                      <m:t>𝐶</m:t>
                                    </m:r>
                                  </m:sub>
                                </m:sSub>
                                <m:r>
                                  <m:rPr>
                                    <m:brk m:alnAt="7"/>
                                  </m:rPr>
                                  <a:rPr lang="en-US" sz="2000" b="0" i="1" smtClean="0">
                                    <a:solidFill>
                                      <a:schemeClr val="accent5">
                                        <a:lumMod val="50000"/>
                                      </a:schemeClr>
                                    </a:solidFill>
                                    <a:latin typeface="Cambria Math" panose="02040503050406030204" pitchFamily="18" charset="0"/>
                                    <a:cs typeface="Arial" pitchFamily="34" charset="0"/>
                                  </a:rPr>
                                  <m:t>=</m:t>
                                </m:r>
                                <m:r>
                                  <a:rPr lang="en-US" sz="2000" b="0" i="1" smtClean="0">
                                    <a:solidFill>
                                      <a:schemeClr val="accent5">
                                        <a:lumMod val="50000"/>
                                      </a:schemeClr>
                                    </a:solidFill>
                                    <a:latin typeface="Cambria Math" panose="02040503050406030204" pitchFamily="18" charset="0"/>
                                    <a:cs typeface="Arial" pitchFamily="34" charset="0"/>
                                  </a:rPr>
                                  <m:t>𝐶</m:t>
                                </m:r>
                                <m:f>
                                  <m:fPr>
                                    <m:ctrlPr>
                                      <a:rPr lang="en-US" sz="2000" b="0" i="1" smtClean="0">
                                        <a:solidFill>
                                          <a:schemeClr val="accent5">
                                            <a:lumMod val="50000"/>
                                          </a:schemeClr>
                                        </a:solidFill>
                                        <a:latin typeface="Cambria Math" panose="02040503050406030204" pitchFamily="18" charset="0"/>
                                        <a:cs typeface="Arial" pitchFamily="34" charset="0"/>
                                      </a:rPr>
                                    </m:ctrlPr>
                                  </m:fPr>
                                  <m:num>
                                    <m:r>
                                      <m:rPr>
                                        <m:brk m:alnAt="7"/>
                                      </m:rPr>
                                      <a:rPr lang="en-US" sz="2000" b="0" i="1" smtClean="0">
                                        <a:solidFill>
                                          <a:schemeClr val="accent5">
                                            <a:lumMod val="50000"/>
                                          </a:schemeClr>
                                        </a:solidFill>
                                        <a:latin typeface="Cambria Math" panose="02040503050406030204" pitchFamily="18" charset="0"/>
                                        <a:cs typeface="Arial" pitchFamily="34" charset="0"/>
                                      </a:rPr>
                                      <m:t>𝑑</m:t>
                                    </m:r>
                                    <m:sSub>
                                      <m:sSubPr>
                                        <m:ctrlPr>
                                          <a:rPr lang="en-US" sz="2000" b="0" i="1" smtClean="0">
                                            <a:solidFill>
                                              <a:schemeClr val="accent5">
                                                <a:lumMod val="50000"/>
                                              </a:schemeClr>
                                            </a:solidFill>
                                            <a:latin typeface="Cambria Math" panose="02040503050406030204" pitchFamily="18" charset="0"/>
                                            <a:cs typeface="Arial" pitchFamily="34" charset="0"/>
                                          </a:rPr>
                                        </m:ctrlPr>
                                      </m:sSubPr>
                                      <m:e>
                                        <m:r>
                                          <a:rPr lang="en-US" sz="2000" b="0" i="1" smtClean="0">
                                            <a:solidFill>
                                              <a:schemeClr val="accent5">
                                                <a:lumMod val="50000"/>
                                              </a:schemeClr>
                                            </a:solidFill>
                                            <a:latin typeface="Cambria Math" panose="02040503050406030204" pitchFamily="18" charset="0"/>
                                            <a:cs typeface="Arial" pitchFamily="34" charset="0"/>
                                          </a:rPr>
                                          <m:t>𝑉</m:t>
                                        </m:r>
                                      </m:e>
                                      <m:sub>
                                        <m:r>
                                          <a:rPr lang="en-US" sz="2000" b="0" i="1" smtClean="0">
                                            <a:solidFill>
                                              <a:schemeClr val="accent5">
                                                <a:lumMod val="50000"/>
                                              </a:schemeClr>
                                            </a:solidFill>
                                            <a:latin typeface="Cambria Math" panose="02040503050406030204" pitchFamily="18" charset="0"/>
                                            <a:cs typeface="Arial" pitchFamily="34" charset="0"/>
                                          </a:rPr>
                                          <m:t>𝐶</m:t>
                                        </m:r>
                                      </m:sub>
                                    </m:sSub>
                                  </m:num>
                                  <m:den>
                                    <m:r>
                                      <m:rPr>
                                        <m:brk m:alnAt="7"/>
                                      </m:rPr>
                                      <a:rPr lang="en-US" sz="2000" b="0" i="1" smtClean="0">
                                        <a:solidFill>
                                          <a:schemeClr val="accent5">
                                            <a:lumMod val="50000"/>
                                          </a:schemeClr>
                                        </a:solidFill>
                                        <a:latin typeface="Cambria Math" panose="02040503050406030204" pitchFamily="18" charset="0"/>
                                        <a:cs typeface="Arial" pitchFamily="34" charset="0"/>
                                      </a:rPr>
                                      <m:t>𝑑</m:t>
                                    </m:r>
                                    <m:r>
                                      <a:rPr lang="en-US" sz="2000" b="0" i="1" smtClean="0">
                                        <a:solidFill>
                                          <a:schemeClr val="accent5">
                                            <a:lumMod val="50000"/>
                                          </a:schemeClr>
                                        </a:solidFill>
                                        <a:latin typeface="Cambria Math" panose="02040503050406030204" pitchFamily="18" charset="0"/>
                                        <a:cs typeface="Arial" pitchFamily="34" charset="0"/>
                                      </a:rPr>
                                      <m:t>𝑡</m:t>
                                    </m:r>
                                  </m:den>
                                </m:f>
                                <m:r>
                                  <m:rPr>
                                    <m:brk m:alnAt="7"/>
                                  </m:rPr>
                                  <a:rPr lang="en-US" sz="2000" b="0" i="1" smtClean="0">
                                    <a:solidFill>
                                      <a:schemeClr val="accent5">
                                        <a:lumMod val="50000"/>
                                      </a:schemeClr>
                                    </a:solidFill>
                                    <a:latin typeface="Cambria Math" panose="02040503050406030204" pitchFamily="18" charset="0"/>
                                    <a:cs typeface="Arial" pitchFamily="34" charset="0"/>
                                  </a:rPr>
                                  <m:t>,</m:t>
                                </m:r>
                                <m:sSub>
                                  <m:sSubPr>
                                    <m:ctrlPr>
                                      <a:rPr lang="en-US" sz="2000" b="0" i="1" smtClean="0">
                                        <a:solidFill>
                                          <a:schemeClr val="accent5">
                                            <a:lumMod val="50000"/>
                                          </a:schemeClr>
                                        </a:solidFill>
                                        <a:latin typeface="Cambria Math" panose="02040503050406030204" pitchFamily="18" charset="0"/>
                                        <a:cs typeface="Arial" pitchFamily="34" charset="0"/>
                                      </a:rPr>
                                    </m:ctrlPr>
                                  </m:sSubPr>
                                  <m:e>
                                    <m:r>
                                      <a:rPr lang="en-US" sz="2000" b="0" i="1" smtClean="0">
                                        <a:solidFill>
                                          <a:schemeClr val="accent5">
                                            <a:lumMod val="50000"/>
                                          </a:schemeClr>
                                        </a:solidFill>
                                        <a:latin typeface="Cambria Math" panose="02040503050406030204" pitchFamily="18" charset="0"/>
                                        <a:cs typeface="Arial" pitchFamily="34" charset="0"/>
                                      </a:rPr>
                                      <m:t>   </m:t>
                                    </m:r>
                                    <m:r>
                                      <a:rPr lang="en-US" sz="2000" b="0" i="1" smtClean="0">
                                        <a:solidFill>
                                          <a:schemeClr val="accent5">
                                            <a:lumMod val="50000"/>
                                          </a:schemeClr>
                                        </a:solidFill>
                                        <a:latin typeface="Cambria Math" panose="02040503050406030204" pitchFamily="18" charset="0"/>
                                        <a:cs typeface="Arial" pitchFamily="34" charset="0"/>
                                      </a:rPr>
                                      <m:t>𝑉</m:t>
                                    </m:r>
                                  </m:e>
                                  <m:sub>
                                    <m:r>
                                      <a:rPr lang="en-US" sz="2000" b="0" i="1" smtClean="0">
                                        <a:solidFill>
                                          <a:schemeClr val="accent5">
                                            <a:lumMod val="50000"/>
                                          </a:schemeClr>
                                        </a:solidFill>
                                        <a:latin typeface="Cambria Math" panose="02040503050406030204" pitchFamily="18" charset="0"/>
                                        <a:cs typeface="Arial" pitchFamily="34" charset="0"/>
                                      </a:rPr>
                                      <m:t>𝐿</m:t>
                                    </m:r>
                                  </m:sub>
                                </m:sSub>
                                <m:r>
                                  <m:rPr>
                                    <m:brk m:alnAt="7"/>
                                  </m:rPr>
                                  <a:rPr lang="en-US" sz="2000" b="0" i="1" smtClean="0">
                                    <a:solidFill>
                                      <a:schemeClr val="accent5">
                                        <a:lumMod val="50000"/>
                                      </a:schemeClr>
                                    </a:solidFill>
                                    <a:latin typeface="Cambria Math" panose="02040503050406030204" pitchFamily="18" charset="0"/>
                                    <a:cs typeface="Arial" pitchFamily="34" charset="0"/>
                                  </a:rPr>
                                  <m:t>=</m:t>
                                </m:r>
                                <m:r>
                                  <a:rPr lang="en-US" sz="2000" b="0" i="1" smtClean="0">
                                    <a:solidFill>
                                      <a:schemeClr val="accent5">
                                        <a:lumMod val="50000"/>
                                      </a:schemeClr>
                                    </a:solidFill>
                                    <a:latin typeface="Cambria Math" panose="02040503050406030204" pitchFamily="18" charset="0"/>
                                    <a:cs typeface="Arial" pitchFamily="34" charset="0"/>
                                  </a:rPr>
                                  <m:t>𝐿</m:t>
                                </m:r>
                                <m:f>
                                  <m:fPr>
                                    <m:ctrlPr>
                                      <a:rPr lang="en-US" sz="2000" b="0" i="1" smtClean="0">
                                        <a:solidFill>
                                          <a:schemeClr val="accent5">
                                            <a:lumMod val="50000"/>
                                          </a:schemeClr>
                                        </a:solidFill>
                                        <a:latin typeface="Cambria Math" panose="02040503050406030204" pitchFamily="18" charset="0"/>
                                        <a:cs typeface="Arial" pitchFamily="34" charset="0"/>
                                      </a:rPr>
                                    </m:ctrlPr>
                                  </m:fPr>
                                  <m:num>
                                    <m:r>
                                      <m:rPr>
                                        <m:brk m:alnAt="7"/>
                                      </m:rPr>
                                      <a:rPr lang="en-US" sz="2000" b="0" i="1" smtClean="0">
                                        <a:solidFill>
                                          <a:schemeClr val="accent5">
                                            <a:lumMod val="50000"/>
                                          </a:schemeClr>
                                        </a:solidFill>
                                        <a:latin typeface="Cambria Math" panose="02040503050406030204" pitchFamily="18" charset="0"/>
                                        <a:cs typeface="Arial" pitchFamily="34" charset="0"/>
                                      </a:rPr>
                                      <m:t>𝑑</m:t>
                                    </m:r>
                                    <m:sSub>
                                      <m:sSubPr>
                                        <m:ctrlPr>
                                          <a:rPr lang="en-US" sz="2000" b="0" i="1" smtClean="0">
                                            <a:solidFill>
                                              <a:schemeClr val="accent5">
                                                <a:lumMod val="50000"/>
                                              </a:schemeClr>
                                            </a:solidFill>
                                            <a:latin typeface="Cambria Math" panose="02040503050406030204" pitchFamily="18" charset="0"/>
                                            <a:cs typeface="Arial" pitchFamily="34" charset="0"/>
                                          </a:rPr>
                                        </m:ctrlPr>
                                      </m:sSubPr>
                                      <m:e>
                                        <m:r>
                                          <a:rPr lang="en-US" sz="2000" b="0" i="1" smtClean="0">
                                            <a:solidFill>
                                              <a:schemeClr val="accent5">
                                                <a:lumMod val="50000"/>
                                              </a:schemeClr>
                                            </a:solidFill>
                                            <a:latin typeface="Cambria Math" panose="02040503050406030204" pitchFamily="18" charset="0"/>
                                            <a:cs typeface="Arial" pitchFamily="34" charset="0"/>
                                          </a:rPr>
                                          <m:t>𝐼</m:t>
                                        </m:r>
                                      </m:e>
                                      <m:sub>
                                        <m:r>
                                          <a:rPr lang="en-US" sz="2000" b="0" i="1" smtClean="0">
                                            <a:solidFill>
                                              <a:schemeClr val="accent5">
                                                <a:lumMod val="50000"/>
                                              </a:schemeClr>
                                            </a:solidFill>
                                            <a:latin typeface="Cambria Math" panose="02040503050406030204" pitchFamily="18" charset="0"/>
                                            <a:cs typeface="Arial" pitchFamily="34" charset="0"/>
                                          </a:rPr>
                                          <m:t>𝐿</m:t>
                                        </m:r>
                                      </m:sub>
                                    </m:sSub>
                                  </m:num>
                                  <m:den>
                                    <m:r>
                                      <m:rPr>
                                        <m:brk m:alnAt="7"/>
                                      </m:rPr>
                                      <a:rPr lang="en-US" sz="2000" b="0" i="1" smtClean="0">
                                        <a:solidFill>
                                          <a:schemeClr val="accent5">
                                            <a:lumMod val="50000"/>
                                          </a:schemeClr>
                                        </a:solidFill>
                                        <a:latin typeface="Cambria Math" panose="02040503050406030204" pitchFamily="18" charset="0"/>
                                        <a:cs typeface="Arial" pitchFamily="34" charset="0"/>
                                      </a:rPr>
                                      <m:t>𝑑</m:t>
                                    </m:r>
                                    <m:r>
                                      <a:rPr lang="en-US" sz="2000" b="0" i="1" smtClean="0">
                                        <a:solidFill>
                                          <a:schemeClr val="accent5">
                                            <a:lumMod val="50000"/>
                                          </a:schemeClr>
                                        </a:solidFill>
                                        <a:latin typeface="Cambria Math" panose="02040503050406030204" pitchFamily="18" charset="0"/>
                                        <a:cs typeface="Arial" pitchFamily="34" charset="0"/>
                                      </a:rPr>
                                      <m:t>𝑡</m:t>
                                    </m:r>
                                  </m:den>
                                </m:f>
                                <m:r>
                                  <m:rPr>
                                    <m:brk m:alnAt="7"/>
                                  </m:rPr>
                                  <a:rPr lang="en-US" sz="2000" b="0" i="1" smtClean="0">
                                    <a:solidFill>
                                      <a:schemeClr val="accent5">
                                        <a:lumMod val="50000"/>
                                      </a:schemeClr>
                                    </a:solidFill>
                                    <a:latin typeface="Cambria Math" panose="02040503050406030204" pitchFamily="18" charset="0"/>
                                    <a:cs typeface="Arial" pitchFamily="34" charset="0"/>
                                  </a:rPr>
                                  <m:t>,</m:t>
                                </m:r>
                                <m:sSub>
                                  <m:sSubPr>
                                    <m:ctrlPr>
                                      <a:rPr lang="en-US" sz="2000" b="0" i="1" smtClean="0">
                                        <a:solidFill>
                                          <a:schemeClr val="accent5">
                                            <a:lumMod val="50000"/>
                                          </a:schemeClr>
                                        </a:solidFill>
                                        <a:latin typeface="Cambria Math" panose="02040503050406030204" pitchFamily="18" charset="0"/>
                                        <a:cs typeface="Arial" pitchFamily="34" charset="0"/>
                                      </a:rPr>
                                    </m:ctrlPr>
                                  </m:sSubPr>
                                  <m:e>
                                    <m:r>
                                      <a:rPr lang="en-US" sz="2000" b="0" i="1" smtClean="0">
                                        <a:solidFill>
                                          <a:schemeClr val="accent5">
                                            <a:lumMod val="50000"/>
                                          </a:schemeClr>
                                        </a:solidFill>
                                        <a:latin typeface="Cambria Math" panose="02040503050406030204" pitchFamily="18" charset="0"/>
                                        <a:cs typeface="Arial" pitchFamily="34" charset="0"/>
                                      </a:rPr>
                                      <m:t>   </m:t>
                                    </m:r>
                                    <m:r>
                                      <a:rPr lang="en-US" sz="2000" b="0" i="1" smtClean="0">
                                        <a:solidFill>
                                          <a:schemeClr val="accent5">
                                            <a:lumMod val="50000"/>
                                          </a:schemeClr>
                                        </a:solidFill>
                                        <a:latin typeface="Cambria Math" panose="02040503050406030204" pitchFamily="18" charset="0"/>
                                        <a:cs typeface="Arial" pitchFamily="34" charset="0"/>
                                      </a:rPr>
                                      <m:t>𝑉</m:t>
                                    </m:r>
                                  </m:e>
                                  <m:sub>
                                    <m:r>
                                      <a:rPr lang="en-US" sz="2000" b="0" i="1" smtClean="0">
                                        <a:solidFill>
                                          <a:schemeClr val="accent5">
                                            <a:lumMod val="50000"/>
                                          </a:schemeClr>
                                        </a:solidFill>
                                        <a:latin typeface="Cambria Math" panose="02040503050406030204" pitchFamily="18" charset="0"/>
                                        <a:cs typeface="Arial" pitchFamily="34" charset="0"/>
                                      </a:rPr>
                                      <m:t>𝑅</m:t>
                                    </m:r>
                                  </m:sub>
                                </m:sSub>
                                <m:r>
                                  <a:rPr lang="en-US" sz="2000" b="0" i="1" smtClean="0">
                                    <a:solidFill>
                                      <a:schemeClr val="accent5">
                                        <a:lumMod val="50000"/>
                                      </a:schemeClr>
                                    </a:solidFill>
                                    <a:latin typeface="Cambria Math" panose="02040503050406030204" pitchFamily="18" charset="0"/>
                                    <a:cs typeface="Arial" pitchFamily="34" charset="0"/>
                                  </a:rPr>
                                  <m:t>=</m:t>
                                </m:r>
                                <m:r>
                                  <a:rPr lang="en-US" sz="2000" b="0" i="1" smtClean="0">
                                    <a:solidFill>
                                      <a:schemeClr val="accent5">
                                        <a:lumMod val="50000"/>
                                      </a:schemeClr>
                                    </a:solidFill>
                                    <a:latin typeface="Cambria Math" panose="02040503050406030204" pitchFamily="18" charset="0"/>
                                    <a:cs typeface="Arial" pitchFamily="34" charset="0"/>
                                  </a:rPr>
                                  <m:t>𝑅</m:t>
                                </m:r>
                                <m:sSub>
                                  <m:sSubPr>
                                    <m:ctrlPr>
                                      <a:rPr lang="en-US" sz="2000" b="0" i="1" smtClean="0">
                                        <a:solidFill>
                                          <a:schemeClr val="accent5">
                                            <a:lumMod val="50000"/>
                                          </a:schemeClr>
                                        </a:solidFill>
                                        <a:latin typeface="Cambria Math" panose="02040503050406030204" pitchFamily="18" charset="0"/>
                                        <a:cs typeface="Arial" pitchFamily="34" charset="0"/>
                                      </a:rPr>
                                    </m:ctrlPr>
                                  </m:sSubPr>
                                  <m:e>
                                    <m:r>
                                      <a:rPr lang="en-US" sz="2000" b="0" i="1" smtClean="0">
                                        <a:solidFill>
                                          <a:schemeClr val="accent5">
                                            <a:lumMod val="50000"/>
                                          </a:schemeClr>
                                        </a:solidFill>
                                        <a:latin typeface="Cambria Math" panose="02040503050406030204" pitchFamily="18" charset="0"/>
                                        <a:cs typeface="Arial" pitchFamily="34" charset="0"/>
                                      </a:rPr>
                                      <m:t>𝐼</m:t>
                                    </m:r>
                                  </m:e>
                                  <m:sub>
                                    <m:r>
                                      <a:rPr lang="en-US" sz="2000" b="0" i="1" smtClean="0">
                                        <a:solidFill>
                                          <a:schemeClr val="accent5">
                                            <a:lumMod val="50000"/>
                                          </a:schemeClr>
                                        </a:solidFill>
                                        <a:latin typeface="Cambria Math" panose="02040503050406030204" pitchFamily="18" charset="0"/>
                                        <a:cs typeface="Arial" pitchFamily="34" charset="0"/>
                                      </a:rPr>
                                      <m:t>𝑅</m:t>
                                    </m:r>
                                  </m:sub>
                                </m:sSub>
                                <m:r>
                                  <a:rPr lang="en-US" sz="2000" b="0" i="1" smtClean="0">
                                    <a:solidFill>
                                      <a:schemeClr val="accent5">
                                        <a:lumMod val="50000"/>
                                      </a:schemeClr>
                                    </a:solidFill>
                                    <a:latin typeface="Cambria Math" panose="02040503050406030204" pitchFamily="18" charset="0"/>
                                    <a:cs typeface="Arial" pitchFamily="34" charset="0"/>
                                  </a:rPr>
                                  <m:t>=</m:t>
                                </m:r>
                                <m:sSub>
                                  <m:sSubPr>
                                    <m:ctrlPr>
                                      <a:rPr lang="en-US" sz="2000" b="0" i="1" smtClean="0">
                                        <a:solidFill>
                                          <a:schemeClr val="accent5">
                                            <a:lumMod val="50000"/>
                                          </a:schemeClr>
                                        </a:solidFill>
                                        <a:latin typeface="Cambria Math" panose="02040503050406030204" pitchFamily="18" charset="0"/>
                                        <a:cs typeface="Arial" pitchFamily="34" charset="0"/>
                                      </a:rPr>
                                    </m:ctrlPr>
                                  </m:sSubPr>
                                  <m:e>
                                    <m:r>
                                      <a:rPr lang="en-US" sz="2000" b="0" i="1" smtClean="0">
                                        <a:solidFill>
                                          <a:schemeClr val="accent5">
                                            <a:lumMod val="50000"/>
                                          </a:schemeClr>
                                        </a:solidFill>
                                        <a:latin typeface="Cambria Math" panose="02040503050406030204" pitchFamily="18" charset="0"/>
                                        <a:cs typeface="Arial" pitchFamily="34" charset="0"/>
                                      </a:rPr>
                                      <m:t>𝑉</m:t>
                                    </m:r>
                                  </m:e>
                                  <m:sub>
                                    <m:r>
                                      <a:rPr lang="en-US" sz="2000" b="0" i="1" smtClean="0">
                                        <a:solidFill>
                                          <a:schemeClr val="accent5">
                                            <a:lumMod val="50000"/>
                                          </a:schemeClr>
                                        </a:solidFill>
                                        <a:latin typeface="Cambria Math" panose="02040503050406030204" pitchFamily="18" charset="0"/>
                                        <a:cs typeface="Arial" pitchFamily="34" charset="0"/>
                                      </a:rPr>
                                      <m:t>𝐶</m:t>
                                    </m:r>
                                  </m:sub>
                                </m:sSub>
                              </m:e>
                            </m:eqArr>
                          </m:e>
                        </m:mr>
                      </m:m>
                    </m:oMath>
                  </m:oMathPara>
                </a14:m>
                <a:endParaRPr lang="en-US" sz="2000" b="0" dirty="0" smtClean="0">
                  <a:solidFill>
                    <a:schemeClr val="accent5">
                      <a:lumMod val="50000"/>
                    </a:schemeClr>
                  </a:solidFill>
                  <a:latin typeface="Arial" pitchFamily="34" charset="0"/>
                  <a:cs typeface="Arial" pitchFamily="34" charset="0"/>
                </a:endParaRPr>
              </a:p>
            </p:txBody>
          </p:sp>
        </mc:Choice>
        <mc:Fallback xmlns="">
          <p:sp>
            <p:nvSpPr>
              <p:cNvPr id="100" name="TextBox 99"/>
              <p:cNvSpPr txBox="1">
                <a:spLocks noRot="1" noChangeAspect="1" noMove="1" noResize="1" noEditPoints="1" noAdjustHandles="1" noChangeArrowheads="1" noChangeShapeType="1" noTextEdit="1"/>
              </p:cNvSpPr>
              <p:nvPr/>
            </p:nvSpPr>
            <p:spPr>
              <a:xfrm>
                <a:off x="2411961" y="3567813"/>
                <a:ext cx="4369839" cy="604717"/>
              </a:xfrm>
              <a:prstGeom prst="rect">
                <a:avLst/>
              </a:prstGeom>
              <a:blipFill rotWithShape="0">
                <a:blip r:embed="rId11"/>
                <a:stretch>
                  <a:fillRect/>
                </a:stretch>
              </a:blipFill>
            </p:spPr>
            <p:txBody>
              <a:bodyPr/>
              <a:lstStyle/>
              <a:p>
                <a:r>
                  <a:rPr lang="en-US">
                    <a:noFill/>
                  </a:rPr>
                  <a:t> </a:t>
                </a:r>
              </a:p>
            </p:txBody>
          </p:sp>
        </mc:Fallback>
      </mc:AlternateContent>
      <p:sp>
        <p:nvSpPr>
          <p:cNvPr id="102" name="TextBox 101"/>
          <p:cNvSpPr txBox="1"/>
          <p:nvPr/>
        </p:nvSpPr>
        <p:spPr>
          <a:xfrm>
            <a:off x="365760" y="5943600"/>
            <a:ext cx="8321040" cy="400110"/>
          </a:xfrm>
          <a:prstGeom prst="rect">
            <a:avLst/>
          </a:prstGeom>
          <a:solidFill>
            <a:schemeClr val="accent5">
              <a:lumMod val="20000"/>
              <a:lumOff val="80000"/>
            </a:schemeClr>
          </a:solidFill>
        </p:spPr>
        <p:txBody>
          <a:bodyPr wrap="square" rtlCol="0">
            <a:spAutoFit/>
          </a:bodyPr>
          <a:lstStyle/>
          <a:p>
            <a:r>
              <a:rPr lang="en-US" sz="2000" dirty="0" smtClean="0">
                <a:solidFill>
                  <a:schemeClr val="accent5">
                    <a:lumMod val="50000"/>
                  </a:schemeClr>
                </a:solidFill>
                <a:latin typeface="Courier New" panose="02070309020205020404" pitchFamily="49" charset="0"/>
                <a:cs typeface="Courier New" panose="02070309020205020404" pitchFamily="49" charset="0"/>
              </a:rPr>
              <a:t>&gt;&gt; </a:t>
            </a:r>
            <a:r>
              <a:rPr lang="en-US" sz="2000" dirty="0" err="1" smtClean="0">
                <a:solidFill>
                  <a:schemeClr val="accent5">
                    <a:lumMod val="50000"/>
                  </a:schemeClr>
                </a:solidFill>
                <a:latin typeface="Courier New" panose="02070309020205020404" pitchFamily="49" charset="0"/>
                <a:cs typeface="Courier New" panose="02070309020205020404" pitchFamily="49" charset="0"/>
              </a:rPr>
              <a:t>rlc_simulink</a:t>
            </a:r>
            <a:r>
              <a:rPr lang="en-US" sz="2000" dirty="0" err="1" smtClean="0">
                <a:solidFill>
                  <a:schemeClr val="bg1">
                    <a:lumMod val="75000"/>
                  </a:schemeClr>
                </a:solidFill>
                <a:latin typeface="Courier New" panose="02070309020205020404" pitchFamily="49" charset="0"/>
                <a:cs typeface="Courier New" panose="02070309020205020404" pitchFamily="49" charset="0"/>
              </a:rPr>
              <a:t>Finish</a:t>
            </a:r>
            <a:endParaRPr lang="en-US" sz="2000" dirty="0">
              <a:solidFill>
                <a:schemeClr val="bg1">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6988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9"/>
                                        </p:tgtEl>
                                        <p:attrNameLst>
                                          <p:attrName>style.visibility</p:attrName>
                                        </p:attrNameLst>
                                      </p:cBhvr>
                                      <p:to>
                                        <p:strVal val="visible"/>
                                      </p:to>
                                    </p:set>
                                    <p:animEffect transition="in" filter="fade">
                                      <p:cBhvr>
                                        <p:cTn id="10" dur="500"/>
                                        <p:tgtEl>
                                          <p:spTgt spid="9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9"/>
                                        </p:tgtEl>
                                        <p:attrNameLst>
                                          <p:attrName>style.visibility</p:attrName>
                                        </p:attrNameLst>
                                      </p:cBhvr>
                                      <p:to>
                                        <p:strVal val="visible"/>
                                      </p:to>
                                    </p:set>
                                    <p:animEffect transition="in" filter="wipe(left)">
                                      <p:cBhvr>
                                        <p:cTn id="18" dur="500"/>
                                        <p:tgtEl>
                                          <p:spTgt spid="89"/>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fade">
                                      <p:cBhvr>
                                        <p:cTn id="22" dur="500"/>
                                        <p:tgtEl>
                                          <p:spTgt spid="88"/>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102"/>
                                        </p:tgtEl>
                                        <p:attrNameLst>
                                          <p:attrName>style.visibility</p:attrName>
                                        </p:attrNameLst>
                                      </p:cBhvr>
                                      <p:to>
                                        <p:strVal val="visible"/>
                                      </p:to>
                                    </p:set>
                                    <p:animEffect transition="in" filter="fade">
                                      <p:cBhvr>
                                        <p:cTn id="26"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8" grpId="0"/>
      <p:bldP spid="89" grpId="0" animBg="1"/>
      <p:bldP spid="90" grpId="0"/>
      <p:bldP spid="99" grpId="0"/>
      <p:bldP spid="10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SimPowerSystems work?</a:t>
            </a:r>
            <a:br>
              <a:rPr lang="en-US" dirty="0" smtClean="0"/>
            </a:br>
            <a:r>
              <a:rPr lang="en-US" sz="2400" dirty="0">
                <a:solidFill>
                  <a:schemeClr val="accent4"/>
                </a:solidFill>
              </a:rPr>
              <a:t>C</a:t>
            </a:r>
            <a:r>
              <a:rPr lang="en-US" sz="2400" dirty="0" smtClean="0">
                <a:solidFill>
                  <a:schemeClr val="accent4"/>
                </a:solidFill>
              </a:rPr>
              <a:t>onsider a simple RLC network</a:t>
            </a:r>
            <a:endParaRPr lang="en-US" sz="2400" dirty="0">
              <a:solidFill>
                <a:schemeClr val="accent4"/>
              </a:solidFill>
            </a:endParaRPr>
          </a:p>
        </p:txBody>
      </p:sp>
      <p:grpSp>
        <p:nvGrpSpPr>
          <p:cNvPr id="4" name="Group 3"/>
          <p:cNvGrpSpPr/>
          <p:nvPr/>
        </p:nvGrpSpPr>
        <p:grpSpPr>
          <a:xfrm>
            <a:off x="1191114" y="1447800"/>
            <a:ext cx="6505086" cy="1829324"/>
            <a:chOff x="1191114" y="1447800"/>
            <a:chExt cx="6505086" cy="1829324"/>
          </a:xfrm>
        </p:grpSpPr>
        <p:cxnSp>
          <p:nvCxnSpPr>
            <p:cNvPr id="141" name="Straight Arrow Connector 140"/>
            <p:cNvCxnSpPr/>
            <p:nvPr/>
          </p:nvCxnSpPr>
          <p:spPr>
            <a:xfrm>
              <a:off x="6254722" y="2051828"/>
              <a:ext cx="0" cy="914400"/>
            </a:xfrm>
            <a:prstGeom prst="straightConnector1">
              <a:avLst/>
            </a:prstGeom>
            <a:ln w="38100">
              <a:solidFill>
                <a:schemeClr val="accent4"/>
              </a:solidFill>
              <a:headEnd type="triangle" w="lg" len="lg"/>
              <a:tailEnd type="none" w="lg" len="lg"/>
            </a:ln>
            <a:effectLst>
              <a:outerShdw blurRad="127000" dist="127000" dir="8100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3" name="TextBox 142"/>
                <p:cNvSpPr txBox="1"/>
                <p:nvPr/>
              </p:nvSpPr>
              <p:spPr>
                <a:xfrm>
                  <a:off x="6240497" y="2362200"/>
                  <a:ext cx="513217" cy="369332"/>
                </a:xfrm>
                <a:prstGeom prst="rect">
                  <a:avLst/>
                </a:prstGeom>
                <a:noFill/>
                <a:effectLst>
                  <a:outerShdw blurRad="127000" dist="127000" dir="8100000" algn="tr" rotWithShape="0">
                    <a:prstClr val="black">
                      <a:alpha val="50000"/>
                    </a:prstClr>
                  </a:outerShdw>
                </a:effectLst>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accent4"/>
                                </a:solidFill>
                                <a:latin typeface="Cambria Math" panose="02040503050406030204" pitchFamily="18" charset="0"/>
                                <a:cs typeface="Arial" pitchFamily="34" charset="0"/>
                              </a:rPr>
                            </m:ctrlPr>
                          </m:sSubPr>
                          <m:e>
                            <m:r>
                              <a:rPr lang="en-US" b="1" i="1" smtClean="0">
                                <a:solidFill>
                                  <a:schemeClr val="accent4"/>
                                </a:solidFill>
                                <a:latin typeface="Cambria Math"/>
                                <a:cs typeface="Arial" pitchFamily="34" charset="0"/>
                              </a:rPr>
                              <m:t>𝑽</m:t>
                            </m:r>
                          </m:e>
                          <m:sub>
                            <m:r>
                              <a:rPr lang="en-US" b="1" i="1" smtClean="0">
                                <a:solidFill>
                                  <a:schemeClr val="accent4"/>
                                </a:solidFill>
                                <a:latin typeface="Cambria Math" panose="02040503050406030204" pitchFamily="18" charset="0"/>
                                <a:cs typeface="Arial" pitchFamily="34" charset="0"/>
                              </a:rPr>
                              <m:t>𝑪</m:t>
                            </m:r>
                          </m:sub>
                        </m:sSub>
                      </m:oMath>
                    </m:oMathPara>
                  </a14:m>
                  <a:endParaRPr lang="en-US" b="1" dirty="0">
                    <a:solidFill>
                      <a:schemeClr val="accent4"/>
                    </a:solidFill>
                    <a:latin typeface="Arial" pitchFamily="34" charset="0"/>
                    <a:cs typeface="Arial" pitchFamily="34" charset="0"/>
                  </a:endParaRPr>
                </a:p>
              </p:txBody>
            </p:sp>
          </mc:Choice>
          <mc:Fallback xmlns="">
            <p:sp>
              <p:nvSpPr>
                <p:cNvPr id="143" name="TextBox 142"/>
                <p:cNvSpPr txBox="1">
                  <a:spLocks noRot="1" noChangeAspect="1" noMove="1" noResize="1" noEditPoints="1" noAdjustHandles="1" noChangeArrowheads="1" noChangeShapeType="1" noTextEdit="1"/>
                </p:cNvSpPr>
                <p:nvPr/>
              </p:nvSpPr>
              <p:spPr>
                <a:xfrm>
                  <a:off x="6240497" y="2362200"/>
                  <a:ext cx="513217" cy="369332"/>
                </a:xfrm>
                <a:prstGeom prst="rect">
                  <a:avLst/>
                </a:prstGeom>
                <a:blipFill rotWithShape="0">
                  <a:blip r:embed="rId2"/>
                  <a:stretch>
                    <a:fillRect/>
                  </a:stretch>
                </a:blipFill>
                <a:effectLst>
                  <a:outerShdw blurRad="127000" dist="127000" dir="8100000" algn="tr" rotWithShape="0">
                    <a:prstClr val="black">
                      <a:alpha val="50000"/>
                    </a:prstClr>
                  </a:outerShdw>
                </a:effectLst>
              </p:spPr>
              <p:txBody>
                <a:bodyPr/>
                <a:lstStyle/>
                <a:p>
                  <a:r>
                    <a:rPr lang="en-US">
                      <a:noFill/>
                    </a:rPr>
                    <a:t> </a:t>
                  </a:r>
                </a:p>
              </p:txBody>
            </p:sp>
          </mc:Fallback>
        </mc:AlternateContent>
        <p:cxnSp>
          <p:nvCxnSpPr>
            <p:cNvPr id="96" name="Straight Arrow Connector 95"/>
            <p:cNvCxnSpPr/>
            <p:nvPr/>
          </p:nvCxnSpPr>
          <p:spPr>
            <a:xfrm rot="5400000">
              <a:off x="4674978" y="1740932"/>
              <a:ext cx="0" cy="914400"/>
            </a:xfrm>
            <a:prstGeom prst="straightConnector1">
              <a:avLst/>
            </a:prstGeom>
            <a:ln w="38100" cmpd="sng">
              <a:solidFill>
                <a:schemeClr val="accent4"/>
              </a:solidFill>
              <a:headEnd type="triangle" w="lg" len="lg"/>
              <a:tailEnd type="none" w="lg" len="lg"/>
            </a:ln>
            <a:effectLst>
              <a:outerShdw blurRad="127000" dist="127000" dir="8100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7" name="TextBox 96"/>
                <p:cNvSpPr txBox="1"/>
                <p:nvPr/>
              </p:nvSpPr>
              <p:spPr>
                <a:xfrm>
                  <a:off x="4437234" y="2198132"/>
                  <a:ext cx="453907" cy="369332"/>
                </a:xfrm>
                <a:prstGeom prst="rect">
                  <a:avLst/>
                </a:prstGeom>
                <a:noFill/>
                <a:effectLst>
                  <a:outerShdw blurRad="127000" dist="127000" dir="8100000" algn="tr" rotWithShape="0">
                    <a:prstClr val="black">
                      <a:alpha val="50000"/>
                    </a:prstClr>
                  </a:outerShdw>
                </a:effectLst>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accent4"/>
                                </a:solidFill>
                                <a:latin typeface="Cambria Math" panose="02040503050406030204" pitchFamily="18" charset="0"/>
                                <a:cs typeface="Arial" pitchFamily="34" charset="0"/>
                              </a:rPr>
                            </m:ctrlPr>
                          </m:sSubPr>
                          <m:e>
                            <m:r>
                              <a:rPr lang="en-US" b="1" i="1" smtClean="0">
                                <a:solidFill>
                                  <a:schemeClr val="accent4"/>
                                </a:solidFill>
                                <a:latin typeface="Cambria Math" panose="02040503050406030204" pitchFamily="18" charset="0"/>
                                <a:cs typeface="Arial" pitchFamily="34" charset="0"/>
                              </a:rPr>
                              <m:t>𝑰</m:t>
                            </m:r>
                          </m:e>
                          <m:sub>
                            <m:r>
                              <a:rPr lang="en-US" b="1" i="1" smtClean="0">
                                <a:solidFill>
                                  <a:schemeClr val="accent4"/>
                                </a:solidFill>
                                <a:latin typeface="Cambria Math" panose="02040503050406030204" pitchFamily="18" charset="0"/>
                                <a:cs typeface="Arial" pitchFamily="34" charset="0"/>
                              </a:rPr>
                              <m:t>𝑳</m:t>
                            </m:r>
                          </m:sub>
                        </m:sSub>
                      </m:oMath>
                    </m:oMathPara>
                  </a14:m>
                  <a:endParaRPr lang="en-US" b="1" dirty="0">
                    <a:solidFill>
                      <a:schemeClr val="accent4"/>
                    </a:solidFill>
                    <a:latin typeface="Arial" pitchFamily="34" charset="0"/>
                    <a:cs typeface="Arial" pitchFamily="34" charset="0"/>
                  </a:endParaRPr>
                </a:p>
              </p:txBody>
            </p:sp>
          </mc:Choice>
          <mc:Fallback xmlns="">
            <p:sp>
              <p:nvSpPr>
                <p:cNvPr id="97" name="TextBox 96"/>
                <p:cNvSpPr txBox="1">
                  <a:spLocks noRot="1" noChangeAspect="1" noMove="1" noResize="1" noEditPoints="1" noAdjustHandles="1" noChangeArrowheads="1" noChangeShapeType="1" noTextEdit="1"/>
                </p:cNvSpPr>
                <p:nvPr/>
              </p:nvSpPr>
              <p:spPr>
                <a:xfrm>
                  <a:off x="4437234" y="2198132"/>
                  <a:ext cx="453907" cy="369332"/>
                </a:xfrm>
                <a:prstGeom prst="rect">
                  <a:avLst/>
                </a:prstGeom>
                <a:blipFill rotWithShape="0">
                  <a:blip r:embed="rId3"/>
                  <a:stretch>
                    <a:fillRect/>
                  </a:stretch>
                </a:blipFill>
                <a:effectLst>
                  <a:outerShdw blurRad="127000" dist="127000" dir="8100000" algn="tr" rotWithShape="0">
                    <a:prstClr val="black">
                      <a:alpha val="50000"/>
                    </a:prstClr>
                  </a:outerShdw>
                </a:effectLst>
              </p:spPr>
              <p:txBody>
                <a:bodyPr/>
                <a:lstStyle/>
                <a:p>
                  <a:r>
                    <a:rPr lang="en-US">
                      <a:noFill/>
                    </a:rPr>
                    <a:t> </a:t>
                  </a:r>
                </a:p>
              </p:txBody>
            </p:sp>
          </mc:Fallback>
        </mc:AlternateContent>
        <p:grpSp>
          <p:nvGrpSpPr>
            <p:cNvPr id="72" name="Group 71"/>
            <p:cNvGrpSpPr/>
            <p:nvPr/>
          </p:nvGrpSpPr>
          <p:grpSpPr>
            <a:xfrm>
              <a:off x="7114309" y="2143268"/>
              <a:ext cx="196850" cy="800501"/>
              <a:chOff x="3976688" y="2395728"/>
              <a:chExt cx="246062" cy="1000626"/>
            </a:xfrm>
            <a:effectLst>
              <a:outerShdw blurRad="127000" dist="127000" dir="8100000" algn="tr" rotWithShape="0">
                <a:prstClr val="black">
                  <a:alpha val="50000"/>
                </a:prstClr>
              </a:outerShdw>
            </a:effectLst>
          </p:grpSpPr>
          <p:sp>
            <p:nvSpPr>
              <p:cNvPr id="190" name="Line 22"/>
              <p:cNvSpPr>
                <a:spLocks noChangeAspect="1" noChangeShapeType="1"/>
              </p:cNvSpPr>
              <p:nvPr/>
            </p:nvSpPr>
            <p:spPr bwMode="auto">
              <a:xfrm flipH="1">
                <a:off x="3976688" y="3166311"/>
                <a:ext cx="246062" cy="60158"/>
              </a:xfrm>
              <a:prstGeom prst="line">
                <a:avLst/>
              </a:prstGeom>
              <a:noFill/>
              <a:ln w="38100">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1" name="Line 20"/>
              <p:cNvSpPr>
                <a:spLocks noChangeAspect="1" noChangeShapeType="1"/>
              </p:cNvSpPr>
              <p:nvPr/>
            </p:nvSpPr>
            <p:spPr bwMode="auto">
              <a:xfrm flipH="1">
                <a:off x="3976688" y="2925679"/>
                <a:ext cx="246062" cy="60158"/>
              </a:xfrm>
              <a:prstGeom prst="line">
                <a:avLst/>
              </a:prstGeom>
              <a:noFill/>
              <a:ln w="38100">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2" name="Line 21"/>
              <p:cNvSpPr>
                <a:spLocks noChangeAspect="1" noChangeShapeType="1"/>
              </p:cNvSpPr>
              <p:nvPr/>
            </p:nvSpPr>
            <p:spPr bwMode="auto">
              <a:xfrm flipH="1">
                <a:off x="3976688" y="3045995"/>
                <a:ext cx="246062" cy="60158"/>
              </a:xfrm>
              <a:prstGeom prst="line">
                <a:avLst/>
              </a:prstGeom>
              <a:noFill/>
              <a:ln w="38100">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3" name="Line 19"/>
              <p:cNvSpPr>
                <a:spLocks noChangeAspect="1" noChangeShapeType="1"/>
              </p:cNvSpPr>
              <p:nvPr/>
            </p:nvSpPr>
            <p:spPr bwMode="auto">
              <a:xfrm flipH="1">
                <a:off x="3976688" y="2805363"/>
                <a:ext cx="246062" cy="60158"/>
              </a:xfrm>
              <a:prstGeom prst="line">
                <a:avLst/>
              </a:prstGeom>
              <a:noFill/>
              <a:ln w="38100">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 name="Line 18"/>
              <p:cNvSpPr>
                <a:spLocks noChangeAspect="1" noChangeShapeType="1"/>
              </p:cNvSpPr>
              <p:nvPr/>
            </p:nvSpPr>
            <p:spPr bwMode="auto">
              <a:xfrm flipH="1">
                <a:off x="3976688" y="2685047"/>
                <a:ext cx="246062" cy="60158"/>
              </a:xfrm>
              <a:prstGeom prst="line">
                <a:avLst/>
              </a:prstGeom>
              <a:noFill/>
              <a:ln w="38100">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 name="Line 10"/>
              <p:cNvSpPr>
                <a:spLocks noChangeAspect="1" noChangeShapeType="1"/>
              </p:cNvSpPr>
              <p:nvPr/>
            </p:nvSpPr>
            <p:spPr bwMode="auto">
              <a:xfrm>
                <a:off x="3976688" y="3106153"/>
                <a:ext cx="246062" cy="60158"/>
              </a:xfrm>
              <a:prstGeom prst="line">
                <a:avLst/>
              </a:prstGeom>
              <a:noFill/>
              <a:ln w="38100">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 name="Line 11"/>
              <p:cNvSpPr>
                <a:spLocks noChangeAspect="1" noChangeShapeType="1"/>
              </p:cNvSpPr>
              <p:nvPr/>
            </p:nvSpPr>
            <p:spPr bwMode="auto">
              <a:xfrm>
                <a:off x="3976688" y="2985837"/>
                <a:ext cx="246062" cy="60158"/>
              </a:xfrm>
              <a:prstGeom prst="line">
                <a:avLst/>
              </a:prstGeom>
              <a:noFill/>
              <a:ln w="38100">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7" name="Line 12"/>
              <p:cNvSpPr>
                <a:spLocks noChangeAspect="1" noChangeShapeType="1"/>
              </p:cNvSpPr>
              <p:nvPr/>
            </p:nvSpPr>
            <p:spPr bwMode="auto">
              <a:xfrm>
                <a:off x="3976688" y="2865521"/>
                <a:ext cx="246062" cy="60158"/>
              </a:xfrm>
              <a:prstGeom prst="line">
                <a:avLst/>
              </a:prstGeom>
              <a:noFill/>
              <a:ln w="38100">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 name="Line 13"/>
              <p:cNvSpPr>
                <a:spLocks noChangeAspect="1" noChangeShapeType="1"/>
              </p:cNvSpPr>
              <p:nvPr/>
            </p:nvSpPr>
            <p:spPr bwMode="auto">
              <a:xfrm>
                <a:off x="3976688" y="2745205"/>
                <a:ext cx="246062" cy="60158"/>
              </a:xfrm>
              <a:prstGeom prst="line">
                <a:avLst/>
              </a:prstGeom>
              <a:noFill/>
              <a:ln w="38100">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 name="Line 14"/>
              <p:cNvSpPr>
                <a:spLocks noChangeAspect="1" noChangeShapeType="1"/>
              </p:cNvSpPr>
              <p:nvPr/>
            </p:nvSpPr>
            <p:spPr bwMode="auto">
              <a:xfrm>
                <a:off x="3976688" y="2624889"/>
                <a:ext cx="246062" cy="60158"/>
              </a:xfrm>
              <a:prstGeom prst="line">
                <a:avLst/>
              </a:prstGeom>
              <a:noFill/>
              <a:ln w="38100">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0" name="Line 17"/>
              <p:cNvSpPr>
                <a:spLocks noChangeAspect="1" noChangeShapeType="1"/>
              </p:cNvSpPr>
              <p:nvPr/>
            </p:nvSpPr>
            <p:spPr bwMode="auto">
              <a:xfrm flipH="1">
                <a:off x="3976688" y="2564732"/>
                <a:ext cx="246062" cy="60158"/>
              </a:xfrm>
              <a:prstGeom prst="line">
                <a:avLst/>
              </a:prstGeom>
              <a:noFill/>
              <a:ln w="38100">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1" name="Line 15"/>
              <p:cNvSpPr>
                <a:spLocks noChangeAspect="1" noChangeShapeType="1"/>
              </p:cNvSpPr>
              <p:nvPr/>
            </p:nvSpPr>
            <p:spPr bwMode="auto">
              <a:xfrm>
                <a:off x="4099719" y="2395728"/>
                <a:ext cx="0" cy="109728"/>
              </a:xfrm>
              <a:prstGeom prst="line">
                <a:avLst/>
              </a:prstGeom>
              <a:noFill/>
              <a:ln w="38100">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 name="Line 16"/>
              <p:cNvSpPr>
                <a:spLocks noChangeAspect="1" noChangeShapeType="1"/>
              </p:cNvSpPr>
              <p:nvPr/>
            </p:nvSpPr>
            <p:spPr bwMode="auto">
              <a:xfrm>
                <a:off x="4099719" y="2504574"/>
                <a:ext cx="123031" cy="60158"/>
              </a:xfrm>
              <a:prstGeom prst="line">
                <a:avLst/>
              </a:prstGeom>
              <a:noFill/>
              <a:ln w="38100">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 name="Line 23"/>
              <p:cNvSpPr>
                <a:spLocks noChangeAspect="1" noChangeShapeType="1"/>
              </p:cNvSpPr>
              <p:nvPr/>
            </p:nvSpPr>
            <p:spPr bwMode="auto">
              <a:xfrm>
                <a:off x="3976688" y="3226468"/>
                <a:ext cx="123031" cy="60158"/>
              </a:xfrm>
              <a:prstGeom prst="line">
                <a:avLst/>
              </a:prstGeom>
              <a:noFill/>
              <a:ln w="38100">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 name="Line 24"/>
              <p:cNvSpPr>
                <a:spLocks noChangeAspect="1" noChangeShapeType="1"/>
              </p:cNvSpPr>
              <p:nvPr/>
            </p:nvSpPr>
            <p:spPr bwMode="auto">
              <a:xfrm>
                <a:off x="4099719" y="3286626"/>
                <a:ext cx="0" cy="109728"/>
              </a:xfrm>
              <a:prstGeom prst="line">
                <a:avLst/>
              </a:prstGeom>
              <a:noFill/>
              <a:ln w="38100">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3" name="Group 72"/>
            <p:cNvGrpSpPr>
              <a:grpSpLocks noChangeAspect="1"/>
            </p:cNvGrpSpPr>
            <p:nvPr/>
          </p:nvGrpSpPr>
          <p:grpSpPr>
            <a:xfrm>
              <a:off x="4279184" y="1815501"/>
              <a:ext cx="797357" cy="292608"/>
              <a:chOff x="5486400" y="731520"/>
              <a:chExt cx="4983480" cy="1828800"/>
            </a:xfrm>
            <a:effectLst>
              <a:outerShdw blurRad="127000" dist="127000" dir="8100000" algn="tr" rotWithShape="0">
                <a:prstClr val="black">
                  <a:alpha val="50000"/>
                </a:prstClr>
              </a:outerShdw>
            </a:effectLst>
          </p:grpSpPr>
          <p:grpSp>
            <p:nvGrpSpPr>
              <p:cNvPr id="148" name="Group 147"/>
              <p:cNvGrpSpPr/>
              <p:nvPr/>
            </p:nvGrpSpPr>
            <p:grpSpPr>
              <a:xfrm>
                <a:off x="5486400" y="731520"/>
                <a:ext cx="1783080" cy="1828800"/>
                <a:chOff x="5486400" y="731520"/>
                <a:chExt cx="1783080" cy="1828800"/>
              </a:xfrm>
            </p:grpSpPr>
            <p:grpSp>
              <p:nvGrpSpPr>
                <p:cNvPr id="184" name="Group 183"/>
                <p:cNvGrpSpPr/>
                <p:nvPr/>
              </p:nvGrpSpPr>
              <p:grpSpPr>
                <a:xfrm>
                  <a:off x="5486400" y="731520"/>
                  <a:ext cx="1097280" cy="1828800"/>
                  <a:chOff x="6812439" y="762000"/>
                  <a:chExt cx="1097280" cy="1828800"/>
                </a:xfrm>
              </p:grpSpPr>
              <p:sp>
                <p:nvSpPr>
                  <p:cNvPr id="188" name="Arc 187"/>
                  <p:cNvSpPr/>
                  <p:nvPr/>
                </p:nvSpPr>
                <p:spPr>
                  <a:xfrm>
                    <a:off x="6812439" y="762000"/>
                    <a:ext cx="1097280" cy="18288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9" name="Arc 188"/>
                  <p:cNvSpPr/>
                  <p:nvPr/>
                </p:nvSpPr>
                <p:spPr>
                  <a:xfrm flipV="1">
                    <a:off x="7452519" y="914400"/>
                    <a:ext cx="457200" cy="13716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85" name="Group 184"/>
                <p:cNvGrpSpPr/>
                <p:nvPr/>
              </p:nvGrpSpPr>
              <p:grpSpPr>
                <a:xfrm flipH="1">
                  <a:off x="6172200" y="731520"/>
                  <a:ext cx="1097280" cy="1828800"/>
                  <a:chOff x="6812439" y="762000"/>
                  <a:chExt cx="1097280" cy="1828800"/>
                </a:xfrm>
              </p:grpSpPr>
              <p:sp>
                <p:nvSpPr>
                  <p:cNvPr id="186" name="Arc 185"/>
                  <p:cNvSpPr/>
                  <p:nvPr/>
                </p:nvSpPr>
                <p:spPr>
                  <a:xfrm>
                    <a:off x="6812439" y="762000"/>
                    <a:ext cx="1097280" cy="18288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7" name="Arc 186"/>
                  <p:cNvSpPr/>
                  <p:nvPr/>
                </p:nvSpPr>
                <p:spPr>
                  <a:xfrm flipV="1">
                    <a:off x="7452519" y="914400"/>
                    <a:ext cx="457200" cy="13716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grpSp>
            <p:nvGrpSpPr>
              <p:cNvPr id="149" name="Group 148"/>
              <p:cNvGrpSpPr/>
              <p:nvPr/>
            </p:nvGrpSpPr>
            <p:grpSpPr>
              <a:xfrm>
                <a:off x="6126480" y="731520"/>
                <a:ext cx="1783080" cy="1828800"/>
                <a:chOff x="5486400" y="731520"/>
                <a:chExt cx="1783080" cy="1828800"/>
              </a:xfrm>
            </p:grpSpPr>
            <p:grpSp>
              <p:nvGrpSpPr>
                <p:cNvPr id="178" name="Group 177"/>
                <p:cNvGrpSpPr/>
                <p:nvPr/>
              </p:nvGrpSpPr>
              <p:grpSpPr>
                <a:xfrm>
                  <a:off x="5486400" y="731520"/>
                  <a:ext cx="1097280" cy="1828800"/>
                  <a:chOff x="6812439" y="762000"/>
                  <a:chExt cx="1097280" cy="1828800"/>
                </a:xfrm>
              </p:grpSpPr>
              <p:sp>
                <p:nvSpPr>
                  <p:cNvPr id="182" name="Arc 181"/>
                  <p:cNvSpPr/>
                  <p:nvPr/>
                </p:nvSpPr>
                <p:spPr>
                  <a:xfrm>
                    <a:off x="6812439" y="762000"/>
                    <a:ext cx="1097280" cy="18288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3" name="Arc 182"/>
                  <p:cNvSpPr/>
                  <p:nvPr/>
                </p:nvSpPr>
                <p:spPr>
                  <a:xfrm flipV="1">
                    <a:off x="7452519" y="914400"/>
                    <a:ext cx="457200" cy="13716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79" name="Group 178"/>
                <p:cNvGrpSpPr/>
                <p:nvPr/>
              </p:nvGrpSpPr>
              <p:grpSpPr>
                <a:xfrm flipH="1">
                  <a:off x="6172200" y="731520"/>
                  <a:ext cx="1097280" cy="1828800"/>
                  <a:chOff x="6812439" y="762000"/>
                  <a:chExt cx="1097280" cy="1828800"/>
                </a:xfrm>
              </p:grpSpPr>
              <p:sp>
                <p:nvSpPr>
                  <p:cNvPr id="180" name="Arc 179"/>
                  <p:cNvSpPr/>
                  <p:nvPr/>
                </p:nvSpPr>
                <p:spPr>
                  <a:xfrm>
                    <a:off x="6812439" y="762000"/>
                    <a:ext cx="1097280" cy="18288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1" name="Arc 180"/>
                  <p:cNvSpPr/>
                  <p:nvPr/>
                </p:nvSpPr>
                <p:spPr>
                  <a:xfrm flipV="1">
                    <a:off x="7452519" y="914400"/>
                    <a:ext cx="457200" cy="13716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grpSp>
            <p:nvGrpSpPr>
              <p:cNvPr id="150" name="Group 149"/>
              <p:cNvGrpSpPr/>
              <p:nvPr/>
            </p:nvGrpSpPr>
            <p:grpSpPr>
              <a:xfrm>
                <a:off x="6766719" y="731520"/>
                <a:ext cx="1783080" cy="1828800"/>
                <a:chOff x="5486400" y="731520"/>
                <a:chExt cx="1783080" cy="1828800"/>
              </a:xfrm>
            </p:grpSpPr>
            <p:grpSp>
              <p:nvGrpSpPr>
                <p:cNvPr id="172" name="Group 171"/>
                <p:cNvGrpSpPr/>
                <p:nvPr/>
              </p:nvGrpSpPr>
              <p:grpSpPr>
                <a:xfrm>
                  <a:off x="5486400" y="731520"/>
                  <a:ext cx="1097280" cy="1828800"/>
                  <a:chOff x="6812439" y="762000"/>
                  <a:chExt cx="1097280" cy="1828800"/>
                </a:xfrm>
              </p:grpSpPr>
              <p:sp>
                <p:nvSpPr>
                  <p:cNvPr id="176" name="Arc 175"/>
                  <p:cNvSpPr/>
                  <p:nvPr/>
                </p:nvSpPr>
                <p:spPr>
                  <a:xfrm>
                    <a:off x="6812439" y="762000"/>
                    <a:ext cx="1097280" cy="18288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7" name="Arc 176"/>
                  <p:cNvSpPr/>
                  <p:nvPr/>
                </p:nvSpPr>
                <p:spPr>
                  <a:xfrm flipV="1">
                    <a:off x="7452519" y="914400"/>
                    <a:ext cx="457200" cy="13716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73" name="Group 172"/>
                <p:cNvGrpSpPr/>
                <p:nvPr/>
              </p:nvGrpSpPr>
              <p:grpSpPr>
                <a:xfrm flipH="1">
                  <a:off x="6172200" y="731520"/>
                  <a:ext cx="1097280" cy="1828800"/>
                  <a:chOff x="6812439" y="762000"/>
                  <a:chExt cx="1097280" cy="1828800"/>
                </a:xfrm>
              </p:grpSpPr>
              <p:sp>
                <p:nvSpPr>
                  <p:cNvPr id="174" name="Arc 173"/>
                  <p:cNvSpPr/>
                  <p:nvPr/>
                </p:nvSpPr>
                <p:spPr>
                  <a:xfrm>
                    <a:off x="6812439" y="762000"/>
                    <a:ext cx="1097280" cy="18288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5" name="Arc 174"/>
                  <p:cNvSpPr/>
                  <p:nvPr/>
                </p:nvSpPr>
                <p:spPr>
                  <a:xfrm flipV="1">
                    <a:off x="7452519" y="914400"/>
                    <a:ext cx="457200" cy="13716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grpSp>
            <p:nvGrpSpPr>
              <p:cNvPr id="151" name="Group 150"/>
              <p:cNvGrpSpPr/>
              <p:nvPr/>
            </p:nvGrpSpPr>
            <p:grpSpPr>
              <a:xfrm>
                <a:off x="7406640" y="731520"/>
                <a:ext cx="1783080" cy="1828800"/>
                <a:chOff x="5486400" y="731520"/>
                <a:chExt cx="1783080" cy="1828800"/>
              </a:xfrm>
            </p:grpSpPr>
            <p:grpSp>
              <p:nvGrpSpPr>
                <p:cNvPr id="166" name="Group 165"/>
                <p:cNvGrpSpPr/>
                <p:nvPr/>
              </p:nvGrpSpPr>
              <p:grpSpPr>
                <a:xfrm>
                  <a:off x="5486400" y="731520"/>
                  <a:ext cx="1097280" cy="1828800"/>
                  <a:chOff x="6812439" y="762000"/>
                  <a:chExt cx="1097280" cy="1828800"/>
                </a:xfrm>
              </p:grpSpPr>
              <p:sp>
                <p:nvSpPr>
                  <p:cNvPr id="170" name="Arc 169"/>
                  <p:cNvSpPr/>
                  <p:nvPr/>
                </p:nvSpPr>
                <p:spPr>
                  <a:xfrm>
                    <a:off x="6812439" y="762000"/>
                    <a:ext cx="1097280" cy="18288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1" name="Arc 170"/>
                  <p:cNvSpPr/>
                  <p:nvPr/>
                </p:nvSpPr>
                <p:spPr>
                  <a:xfrm flipV="1">
                    <a:off x="7452519" y="914400"/>
                    <a:ext cx="457200" cy="13716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67" name="Group 166"/>
                <p:cNvGrpSpPr/>
                <p:nvPr/>
              </p:nvGrpSpPr>
              <p:grpSpPr>
                <a:xfrm flipH="1">
                  <a:off x="6172200" y="731520"/>
                  <a:ext cx="1097280" cy="1828800"/>
                  <a:chOff x="6812439" y="762000"/>
                  <a:chExt cx="1097280" cy="1828800"/>
                </a:xfrm>
              </p:grpSpPr>
              <p:sp>
                <p:nvSpPr>
                  <p:cNvPr id="168" name="Arc 167"/>
                  <p:cNvSpPr/>
                  <p:nvPr/>
                </p:nvSpPr>
                <p:spPr>
                  <a:xfrm>
                    <a:off x="6812439" y="762000"/>
                    <a:ext cx="1097280" cy="18288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Arc 168"/>
                  <p:cNvSpPr/>
                  <p:nvPr/>
                </p:nvSpPr>
                <p:spPr>
                  <a:xfrm flipV="1">
                    <a:off x="7452519" y="914400"/>
                    <a:ext cx="457200" cy="13716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grpSp>
            <p:nvGrpSpPr>
              <p:cNvPr id="152" name="Group 151"/>
              <p:cNvGrpSpPr/>
              <p:nvPr/>
            </p:nvGrpSpPr>
            <p:grpSpPr>
              <a:xfrm>
                <a:off x="8046720" y="731520"/>
                <a:ext cx="1783080" cy="1828800"/>
                <a:chOff x="5486400" y="731520"/>
                <a:chExt cx="1783080" cy="1828800"/>
              </a:xfrm>
            </p:grpSpPr>
            <p:grpSp>
              <p:nvGrpSpPr>
                <p:cNvPr id="160" name="Group 159"/>
                <p:cNvGrpSpPr/>
                <p:nvPr/>
              </p:nvGrpSpPr>
              <p:grpSpPr>
                <a:xfrm>
                  <a:off x="5486400" y="731520"/>
                  <a:ext cx="1097280" cy="1828800"/>
                  <a:chOff x="6812439" y="762000"/>
                  <a:chExt cx="1097280" cy="1828800"/>
                </a:xfrm>
              </p:grpSpPr>
              <p:sp>
                <p:nvSpPr>
                  <p:cNvPr id="164" name="Arc 163"/>
                  <p:cNvSpPr/>
                  <p:nvPr/>
                </p:nvSpPr>
                <p:spPr>
                  <a:xfrm>
                    <a:off x="6812439" y="762000"/>
                    <a:ext cx="1097280" cy="18288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5" name="Arc 164"/>
                  <p:cNvSpPr/>
                  <p:nvPr/>
                </p:nvSpPr>
                <p:spPr>
                  <a:xfrm flipV="1">
                    <a:off x="7452519" y="914400"/>
                    <a:ext cx="457200" cy="13716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61" name="Group 160"/>
                <p:cNvGrpSpPr/>
                <p:nvPr/>
              </p:nvGrpSpPr>
              <p:grpSpPr>
                <a:xfrm flipH="1">
                  <a:off x="6172200" y="731520"/>
                  <a:ext cx="1097280" cy="1828800"/>
                  <a:chOff x="6812439" y="762000"/>
                  <a:chExt cx="1097280" cy="1828800"/>
                </a:xfrm>
              </p:grpSpPr>
              <p:sp>
                <p:nvSpPr>
                  <p:cNvPr id="162" name="Arc 161"/>
                  <p:cNvSpPr/>
                  <p:nvPr/>
                </p:nvSpPr>
                <p:spPr>
                  <a:xfrm>
                    <a:off x="6812439" y="762000"/>
                    <a:ext cx="1097280" cy="18288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3" name="Arc 162"/>
                  <p:cNvSpPr/>
                  <p:nvPr/>
                </p:nvSpPr>
                <p:spPr>
                  <a:xfrm flipV="1">
                    <a:off x="7452519" y="914400"/>
                    <a:ext cx="457200" cy="13716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grpSp>
            <p:nvGrpSpPr>
              <p:cNvPr id="153" name="Group 152"/>
              <p:cNvGrpSpPr/>
              <p:nvPr/>
            </p:nvGrpSpPr>
            <p:grpSpPr>
              <a:xfrm>
                <a:off x="8686800" y="731520"/>
                <a:ext cx="1783080" cy="1828800"/>
                <a:chOff x="5486400" y="731520"/>
                <a:chExt cx="1783080" cy="1828800"/>
              </a:xfrm>
            </p:grpSpPr>
            <p:grpSp>
              <p:nvGrpSpPr>
                <p:cNvPr id="154" name="Group 153"/>
                <p:cNvGrpSpPr/>
                <p:nvPr/>
              </p:nvGrpSpPr>
              <p:grpSpPr>
                <a:xfrm>
                  <a:off x="5486400" y="731520"/>
                  <a:ext cx="1097280" cy="1828800"/>
                  <a:chOff x="6812439" y="762000"/>
                  <a:chExt cx="1097280" cy="1828800"/>
                </a:xfrm>
              </p:grpSpPr>
              <p:sp>
                <p:nvSpPr>
                  <p:cNvPr id="158" name="Arc 157"/>
                  <p:cNvSpPr/>
                  <p:nvPr/>
                </p:nvSpPr>
                <p:spPr>
                  <a:xfrm>
                    <a:off x="6812439" y="762000"/>
                    <a:ext cx="1097280" cy="18288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9" name="Arc 158"/>
                  <p:cNvSpPr/>
                  <p:nvPr/>
                </p:nvSpPr>
                <p:spPr>
                  <a:xfrm flipV="1">
                    <a:off x="7452519" y="914400"/>
                    <a:ext cx="457200" cy="13716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55" name="Group 154"/>
                <p:cNvGrpSpPr/>
                <p:nvPr/>
              </p:nvGrpSpPr>
              <p:grpSpPr>
                <a:xfrm flipH="1">
                  <a:off x="6172200" y="731520"/>
                  <a:ext cx="1097280" cy="1828800"/>
                  <a:chOff x="6812439" y="762000"/>
                  <a:chExt cx="1097280" cy="1828800"/>
                </a:xfrm>
              </p:grpSpPr>
              <p:sp>
                <p:nvSpPr>
                  <p:cNvPr id="156" name="Arc 155"/>
                  <p:cNvSpPr/>
                  <p:nvPr/>
                </p:nvSpPr>
                <p:spPr>
                  <a:xfrm>
                    <a:off x="6812439" y="762000"/>
                    <a:ext cx="1097280" cy="18288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7" name="Arc 156"/>
                  <p:cNvSpPr/>
                  <p:nvPr/>
                </p:nvSpPr>
                <p:spPr>
                  <a:xfrm flipV="1">
                    <a:off x="7452519" y="914400"/>
                    <a:ext cx="457200" cy="1371600"/>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grpSp>
        <p:cxnSp>
          <p:nvCxnSpPr>
            <p:cNvPr id="74" name="Straight Connector 73"/>
            <p:cNvCxnSpPr/>
            <p:nvPr/>
          </p:nvCxnSpPr>
          <p:spPr>
            <a:xfrm>
              <a:off x="1858626" y="1815501"/>
              <a:ext cx="2514600" cy="0"/>
            </a:xfrm>
            <a:prstGeom prst="line">
              <a:avLst/>
            </a:prstGeom>
            <a:ln w="38100">
              <a:solidFill>
                <a:schemeClr val="tx1"/>
              </a:solidFill>
            </a:ln>
            <a:effectLst>
              <a:outerShdw blurRad="127000" dist="127000" dir="8100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a:off x="5353337" y="2134124"/>
              <a:ext cx="621792" cy="0"/>
            </a:xfrm>
            <a:prstGeom prst="line">
              <a:avLst/>
            </a:prstGeom>
            <a:ln w="38100">
              <a:solidFill>
                <a:schemeClr val="tx1"/>
              </a:solidFill>
            </a:ln>
            <a:effectLst>
              <a:outerShdw blurRad="127000" dist="127000" dir="8100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983480" y="1815501"/>
              <a:ext cx="2240280" cy="0"/>
            </a:xfrm>
            <a:prstGeom prst="line">
              <a:avLst/>
            </a:prstGeom>
            <a:ln w="38100">
              <a:solidFill>
                <a:schemeClr val="tx1"/>
              </a:solidFill>
            </a:ln>
            <a:effectLst>
              <a:outerShdw blurRad="127000" dist="127000" dir="8100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a:off x="7020710" y="1989237"/>
              <a:ext cx="384048" cy="0"/>
            </a:xfrm>
            <a:prstGeom prst="line">
              <a:avLst/>
            </a:prstGeom>
            <a:ln w="38100">
              <a:solidFill>
                <a:schemeClr val="tx1"/>
              </a:solidFill>
            </a:ln>
            <a:effectLst>
              <a:outerShdw blurRad="127000" dist="127000" dir="8100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a:off x="7027851" y="3094244"/>
              <a:ext cx="365760" cy="0"/>
            </a:xfrm>
            <a:prstGeom prst="line">
              <a:avLst/>
            </a:prstGeom>
            <a:ln w="38100">
              <a:solidFill>
                <a:schemeClr val="tx1"/>
              </a:solidFill>
            </a:ln>
            <a:effectLst>
              <a:outerShdw blurRad="127000" dist="127000" dir="8100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858626" y="3266349"/>
              <a:ext cx="5358384" cy="0"/>
            </a:xfrm>
            <a:prstGeom prst="line">
              <a:avLst/>
            </a:prstGeom>
            <a:ln w="38100">
              <a:solidFill>
                <a:schemeClr val="tx1"/>
              </a:solidFill>
            </a:ln>
            <a:effectLst>
              <a:outerShdw blurRad="127000" dist="127000" dir="8100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5" name="TextBox 134"/>
                <p:cNvSpPr txBox="1"/>
                <p:nvPr/>
              </p:nvSpPr>
              <p:spPr>
                <a:xfrm>
                  <a:off x="4492098" y="1447800"/>
                  <a:ext cx="378630" cy="369332"/>
                </a:xfrm>
                <a:prstGeom prst="rect">
                  <a:avLst/>
                </a:prstGeom>
                <a:noFill/>
                <a:effectLst>
                  <a:outerShdw blurRad="127000" dist="127000" dir="8100000" algn="tr" rotWithShape="0">
                    <a:prstClr val="black">
                      <a:alpha val="50000"/>
                    </a:prstClr>
                  </a:outerShdw>
                </a:effectLst>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chemeClr val="accent5">
                                <a:lumMod val="50000"/>
                              </a:schemeClr>
                            </a:solidFill>
                            <a:latin typeface="Cambria Math"/>
                            <a:cs typeface="Arial" pitchFamily="34" charset="0"/>
                          </a:rPr>
                          <m:t>𝑳</m:t>
                        </m:r>
                      </m:oMath>
                    </m:oMathPara>
                  </a14:m>
                  <a:endParaRPr lang="en-US" b="1" dirty="0">
                    <a:solidFill>
                      <a:schemeClr val="accent5">
                        <a:lumMod val="50000"/>
                      </a:schemeClr>
                    </a:solidFill>
                    <a:latin typeface="Arial" pitchFamily="34" charset="0"/>
                    <a:cs typeface="Arial" pitchFamily="34" charset="0"/>
                  </a:endParaRPr>
                </a:p>
              </p:txBody>
            </p:sp>
          </mc:Choice>
          <mc:Fallback xmlns="">
            <p:sp>
              <p:nvSpPr>
                <p:cNvPr id="135" name="TextBox 134"/>
                <p:cNvSpPr txBox="1">
                  <a:spLocks noRot="1" noChangeAspect="1" noMove="1" noResize="1" noEditPoints="1" noAdjustHandles="1" noChangeArrowheads="1" noChangeShapeType="1" noTextEdit="1"/>
                </p:cNvSpPr>
                <p:nvPr/>
              </p:nvSpPr>
              <p:spPr>
                <a:xfrm>
                  <a:off x="4492098" y="1447800"/>
                  <a:ext cx="378630" cy="369332"/>
                </a:xfrm>
                <a:prstGeom prst="rect">
                  <a:avLst/>
                </a:prstGeom>
                <a:blipFill rotWithShape="0">
                  <a:blip r:embed="rId4"/>
                  <a:stretch>
                    <a:fillRect/>
                  </a:stretch>
                </a:blipFill>
                <a:effectLst>
                  <a:outerShdw blurRad="127000" dist="127000" dir="8100000" algn="tr" rotWithShape="0">
                    <a:prstClr val="black">
                      <a:alpha val="5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6" name="TextBox 135"/>
                <p:cNvSpPr txBox="1"/>
                <p:nvPr/>
              </p:nvSpPr>
              <p:spPr>
                <a:xfrm>
                  <a:off x="5763114" y="2362200"/>
                  <a:ext cx="393056" cy="369332"/>
                </a:xfrm>
                <a:prstGeom prst="rect">
                  <a:avLst/>
                </a:prstGeom>
                <a:noFill/>
                <a:effectLst>
                  <a:outerShdw blurRad="127000" dist="127000" dir="8100000" algn="tr" rotWithShape="0">
                    <a:prstClr val="black">
                      <a:alpha val="50000"/>
                    </a:prstClr>
                  </a:outerShdw>
                </a:effectLst>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chemeClr val="accent5">
                                <a:lumMod val="50000"/>
                              </a:schemeClr>
                            </a:solidFill>
                            <a:latin typeface="Cambria Math"/>
                            <a:cs typeface="Arial" pitchFamily="34" charset="0"/>
                          </a:rPr>
                          <m:t>𝑪</m:t>
                        </m:r>
                      </m:oMath>
                    </m:oMathPara>
                  </a14:m>
                  <a:endParaRPr lang="en-US" b="1" dirty="0">
                    <a:solidFill>
                      <a:schemeClr val="accent5">
                        <a:lumMod val="50000"/>
                      </a:schemeClr>
                    </a:solidFill>
                    <a:latin typeface="Arial" pitchFamily="34" charset="0"/>
                    <a:cs typeface="Arial" pitchFamily="34" charset="0"/>
                  </a:endParaRPr>
                </a:p>
              </p:txBody>
            </p:sp>
          </mc:Choice>
          <mc:Fallback xmlns="">
            <p:sp>
              <p:nvSpPr>
                <p:cNvPr id="136" name="TextBox 135"/>
                <p:cNvSpPr txBox="1">
                  <a:spLocks noRot="1" noChangeAspect="1" noMove="1" noResize="1" noEditPoints="1" noAdjustHandles="1" noChangeArrowheads="1" noChangeShapeType="1" noTextEdit="1"/>
                </p:cNvSpPr>
                <p:nvPr/>
              </p:nvSpPr>
              <p:spPr>
                <a:xfrm>
                  <a:off x="5763114" y="2362200"/>
                  <a:ext cx="393056" cy="369332"/>
                </a:xfrm>
                <a:prstGeom prst="rect">
                  <a:avLst/>
                </a:prstGeom>
                <a:blipFill rotWithShape="0">
                  <a:blip r:embed="rId5"/>
                  <a:stretch>
                    <a:fillRect/>
                  </a:stretch>
                </a:blipFill>
                <a:effectLst>
                  <a:outerShdw blurRad="127000" dist="127000" dir="8100000" algn="tr" rotWithShape="0">
                    <a:prstClr val="black">
                      <a:alpha val="5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7" name="TextBox 136"/>
                <p:cNvSpPr txBox="1"/>
                <p:nvPr/>
              </p:nvSpPr>
              <p:spPr>
                <a:xfrm>
                  <a:off x="7287114" y="2362200"/>
                  <a:ext cx="409086" cy="369332"/>
                </a:xfrm>
                <a:prstGeom prst="rect">
                  <a:avLst/>
                </a:prstGeom>
                <a:noFill/>
                <a:effectLst>
                  <a:outerShdw blurRad="127000" dist="127000" dir="8100000" algn="tr" rotWithShape="0">
                    <a:prstClr val="black">
                      <a:alpha val="50000"/>
                    </a:prstClr>
                  </a:outerShdw>
                </a:effectLst>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chemeClr val="accent5">
                                <a:lumMod val="50000"/>
                              </a:schemeClr>
                            </a:solidFill>
                            <a:latin typeface="Cambria Math"/>
                            <a:cs typeface="Arial" pitchFamily="34" charset="0"/>
                          </a:rPr>
                          <m:t>𝑹</m:t>
                        </m:r>
                      </m:oMath>
                    </m:oMathPara>
                  </a14:m>
                  <a:endParaRPr lang="en-US" b="1" dirty="0">
                    <a:solidFill>
                      <a:schemeClr val="accent5">
                        <a:lumMod val="50000"/>
                      </a:schemeClr>
                    </a:solidFill>
                    <a:latin typeface="Arial" pitchFamily="34" charset="0"/>
                    <a:cs typeface="Arial" pitchFamily="34" charset="0"/>
                  </a:endParaRPr>
                </a:p>
              </p:txBody>
            </p:sp>
          </mc:Choice>
          <mc:Fallback xmlns="">
            <p:sp>
              <p:nvSpPr>
                <p:cNvPr id="137" name="TextBox 136"/>
                <p:cNvSpPr txBox="1">
                  <a:spLocks noRot="1" noChangeAspect="1" noMove="1" noResize="1" noEditPoints="1" noAdjustHandles="1" noChangeArrowheads="1" noChangeShapeType="1" noTextEdit="1"/>
                </p:cNvSpPr>
                <p:nvPr/>
              </p:nvSpPr>
              <p:spPr>
                <a:xfrm>
                  <a:off x="7287114" y="2362200"/>
                  <a:ext cx="409086" cy="369332"/>
                </a:xfrm>
                <a:prstGeom prst="rect">
                  <a:avLst/>
                </a:prstGeom>
                <a:blipFill rotWithShape="0">
                  <a:blip r:embed="rId6"/>
                  <a:stretch>
                    <a:fillRect/>
                  </a:stretch>
                </a:blipFill>
                <a:effectLst>
                  <a:outerShdw blurRad="127000" dist="127000" dir="8100000" algn="tr" rotWithShape="0">
                    <a:prstClr val="black">
                      <a:alpha val="5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TextBox 141"/>
                <p:cNvSpPr txBox="1"/>
                <p:nvPr/>
              </p:nvSpPr>
              <p:spPr>
                <a:xfrm>
                  <a:off x="1191114" y="2362200"/>
                  <a:ext cx="503599" cy="369332"/>
                </a:xfrm>
                <a:prstGeom prst="rect">
                  <a:avLst/>
                </a:prstGeom>
                <a:noFill/>
                <a:effectLst>
                  <a:outerShdw blurRad="127000" dist="127000" dir="8100000" algn="tr" rotWithShape="0">
                    <a:prstClr val="black">
                      <a:alpha val="50000"/>
                    </a:prstClr>
                  </a:outerShdw>
                </a:effectLst>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accent5">
                                    <a:lumMod val="50000"/>
                                  </a:schemeClr>
                                </a:solidFill>
                                <a:latin typeface="Cambria Math" panose="02040503050406030204" pitchFamily="18" charset="0"/>
                                <a:cs typeface="Arial" pitchFamily="34" charset="0"/>
                              </a:rPr>
                            </m:ctrlPr>
                          </m:sSubPr>
                          <m:e>
                            <m:r>
                              <a:rPr lang="en-US" b="1" i="1" smtClean="0">
                                <a:solidFill>
                                  <a:schemeClr val="accent5">
                                    <a:lumMod val="50000"/>
                                  </a:schemeClr>
                                </a:solidFill>
                                <a:latin typeface="Cambria Math"/>
                                <a:cs typeface="Arial" pitchFamily="34" charset="0"/>
                              </a:rPr>
                              <m:t>𝑽</m:t>
                            </m:r>
                          </m:e>
                          <m:sub>
                            <m:r>
                              <a:rPr lang="en-US" b="1" i="1" smtClean="0">
                                <a:solidFill>
                                  <a:schemeClr val="accent5">
                                    <a:lumMod val="50000"/>
                                  </a:schemeClr>
                                </a:solidFill>
                                <a:latin typeface="Cambria Math" panose="02040503050406030204" pitchFamily="18" charset="0"/>
                                <a:cs typeface="Arial" pitchFamily="34" charset="0"/>
                              </a:rPr>
                              <m:t>𝑺</m:t>
                            </m:r>
                          </m:sub>
                        </m:sSub>
                      </m:oMath>
                    </m:oMathPara>
                  </a14:m>
                  <a:endParaRPr lang="en-US" b="1" dirty="0">
                    <a:solidFill>
                      <a:schemeClr val="accent5">
                        <a:lumMod val="50000"/>
                      </a:schemeClr>
                    </a:solidFill>
                    <a:latin typeface="Arial" pitchFamily="34" charset="0"/>
                    <a:cs typeface="Arial" pitchFamily="34" charset="0"/>
                  </a:endParaRPr>
                </a:p>
              </p:txBody>
            </p:sp>
          </mc:Choice>
          <mc:Fallback xmlns="">
            <p:sp>
              <p:nvSpPr>
                <p:cNvPr id="142" name="TextBox 141"/>
                <p:cNvSpPr txBox="1">
                  <a:spLocks noRot="1" noChangeAspect="1" noMove="1" noResize="1" noEditPoints="1" noAdjustHandles="1" noChangeArrowheads="1" noChangeShapeType="1" noTextEdit="1"/>
                </p:cNvSpPr>
                <p:nvPr/>
              </p:nvSpPr>
              <p:spPr>
                <a:xfrm>
                  <a:off x="1191114" y="2362200"/>
                  <a:ext cx="503599" cy="369332"/>
                </a:xfrm>
                <a:prstGeom prst="rect">
                  <a:avLst/>
                </a:prstGeom>
                <a:blipFill rotWithShape="0">
                  <a:blip r:embed="rId7"/>
                  <a:stretch>
                    <a:fillRect/>
                  </a:stretch>
                </a:blipFill>
                <a:effectLst>
                  <a:outerShdw blurRad="127000" dist="127000" dir="8100000" algn="tr" rotWithShape="0">
                    <a:prstClr val="black">
                      <a:alpha val="50000"/>
                    </a:prstClr>
                  </a:outerShdw>
                </a:effectLst>
              </p:spPr>
              <p:txBody>
                <a:bodyPr/>
                <a:lstStyle/>
                <a:p>
                  <a:r>
                    <a:rPr lang="en-US">
                      <a:noFill/>
                    </a:rPr>
                    <a:t> </a:t>
                  </a:r>
                </a:p>
              </p:txBody>
            </p:sp>
          </mc:Fallback>
        </mc:AlternateContent>
        <p:cxnSp>
          <p:nvCxnSpPr>
            <p:cNvPr id="205" name="Straight Connector 204"/>
            <p:cNvCxnSpPr/>
            <p:nvPr/>
          </p:nvCxnSpPr>
          <p:spPr>
            <a:xfrm rot="5400000">
              <a:off x="5362481" y="2947940"/>
              <a:ext cx="603504" cy="0"/>
            </a:xfrm>
            <a:prstGeom prst="line">
              <a:avLst/>
            </a:prstGeom>
            <a:ln w="38100">
              <a:solidFill>
                <a:schemeClr val="tx1"/>
              </a:solidFill>
            </a:ln>
            <a:effectLst>
              <a:outerShdw blurRad="127000" dist="127000" dir="8100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1566018" y="2128028"/>
              <a:ext cx="621792" cy="0"/>
            </a:xfrm>
            <a:prstGeom prst="line">
              <a:avLst/>
            </a:prstGeom>
            <a:ln w="38100">
              <a:solidFill>
                <a:schemeClr val="tx1"/>
              </a:solidFill>
            </a:ln>
            <a:effectLst>
              <a:outerShdw blurRad="127000" dist="127000" dir="8100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a:off x="1566018" y="2950988"/>
              <a:ext cx="621792" cy="0"/>
            </a:xfrm>
            <a:prstGeom prst="line">
              <a:avLst/>
            </a:prstGeom>
            <a:ln w="38100">
              <a:solidFill>
                <a:schemeClr val="tx1"/>
              </a:solidFill>
            </a:ln>
            <a:effectLst>
              <a:outerShdw blurRad="127000" dist="127000" dir="8100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TextBox 97"/>
                <p:cNvSpPr txBox="1"/>
                <p:nvPr/>
              </p:nvSpPr>
              <p:spPr>
                <a:xfrm>
                  <a:off x="1493860" y="2088178"/>
                  <a:ext cx="396262" cy="338554"/>
                </a:xfrm>
                <a:prstGeom prst="rect">
                  <a:avLst/>
                </a:prstGeom>
                <a:noFill/>
                <a:effectLst>
                  <a:outerShdw blurRad="127000" dist="127000" dir="8100000" algn="tr" rotWithShape="0">
                    <a:prstClr val="black">
                      <a:alpha val="50000"/>
                    </a:prstClr>
                  </a:outerShdw>
                </a:effectLst>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1" i="1" smtClean="0">
                            <a:solidFill>
                              <a:schemeClr val="accent5">
                                <a:lumMod val="50000"/>
                              </a:schemeClr>
                            </a:solidFill>
                            <a:latin typeface="Cambria Math" panose="02040503050406030204" pitchFamily="18" charset="0"/>
                            <a:cs typeface="Arial" pitchFamily="34" charset="0"/>
                          </a:rPr>
                          <m:t>+</m:t>
                        </m:r>
                      </m:oMath>
                    </m:oMathPara>
                  </a14:m>
                  <a:endParaRPr lang="en-US" sz="1600" b="1" dirty="0">
                    <a:solidFill>
                      <a:schemeClr val="accent5">
                        <a:lumMod val="50000"/>
                      </a:schemeClr>
                    </a:solidFill>
                    <a:latin typeface="Arial" pitchFamily="34" charset="0"/>
                    <a:cs typeface="Arial" pitchFamily="34" charset="0"/>
                  </a:endParaRPr>
                </a:p>
              </p:txBody>
            </p:sp>
          </mc:Choice>
          <mc:Fallback xmlns="">
            <p:sp>
              <p:nvSpPr>
                <p:cNvPr id="98" name="TextBox 97"/>
                <p:cNvSpPr txBox="1">
                  <a:spLocks noRot="1" noChangeAspect="1" noMove="1" noResize="1" noEditPoints="1" noAdjustHandles="1" noChangeArrowheads="1" noChangeShapeType="1" noTextEdit="1"/>
                </p:cNvSpPr>
                <p:nvPr/>
              </p:nvSpPr>
              <p:spPr>
                <a:xfrm>
                  <a:off x="1493860" y="2088178"/>
                  <a:ext cx="396262" cy="338554"/>
                </a:xfrm>
                <a:prstGeom prst="rect">
                  <a:avLst/>
                </a:prstGeom>
                <a:blipFill rotWithShape="0">
                  <a:blip r:embed="rId8"/>
                  <a:stretch>
                    <a:fillRect/>
                  </a:stretch>
                </a:blipFill>
                <a:effectLst>
                  <a:outerShdw blurRad="127000" dist="127000" dir="8100000" algn="tr" rotWithShape="0">
                    <a:prstClr val="black">
                      <a:alpha val="50000"/>
                    </a:prstClr>
                  </a:outerShdw>
                </a:effectLst>
              </p:spPr>
              <p:txBody>
                <a:bodyPr/>
                <a:lstStyle/>
                <a:p>
                  <a:r>
                    <a:rPr lang="en-US">
                      <a:noFill/>
                    </a:rPr>
                    <a:t> </a:t>
                  </a:r>
                </a:p>
              </p:txBody>
            </p:sp>
          </mc:Fallback>
        </mc:AlternateContent>
        <p:grpSp>
          <p:nvGrpSpPr>
            <p:cNvPr id="3" name="Group 2"/>
            <p:cNvGrpSpPr/>
            <p:nvPr/>
          </p:nvGrpSpPr>
          <p:grpSpPr>
            <a:xfrm>
              <a:off x="5507082" y="2463308"/>
              <a:ext cx="295059" cy="146304"/>
              <a:chOff x="4355592" y="2779776"/>
              <a:chExt cx="295059" cy="146304"/>
            </a:xfrm>
          </p:grpSpPr>
          <p:cxnSp>
            <p:nvCxnSpPr>
              <p:cNvPr id="139" name="Straight Connector 138"/>
              <p:cNvCxnSpPr/>
              <p:nvPr/>
            </p:nvCxnSpPr>
            <p:spPr>
              <a:xfrm rot="5400000">
                <a:off x="4501896" y="2633472"/>
                <a:ext cx="0" cy="292608"/>
              </a:xfrm>
              <a:prstGeom prst="line">
                <a:avLst/>
              </a:prstGeom>
              <a:ln w="76200">
                <a:solidFill>
                  <a:schemeClr val="accent4"/>
                </a:solidFill>
              </a:ln>
              <a:effectLst>
                <a:outerShdw blurRad="127000" dist="127000" dir="8100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rot="5400000">
                <a:off x="4504347" y="2779776"/>
                <a:ext cx="0" cy="292608"/>
              </a:xfrm>
              <a:prstGeom prst="line">
                <a:avLst/>
              </a:prstGeom>
              <a:ln w="76200">
                <a:solidFill>
                  <a:schemeClr val="accent4"/>
                </a:solidFill>
              </a:ln>
              <a:effectLst>
                <a:outerShdw blurRad="127000" dist="127000" dir="8100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grpSp>
        <p:grpSp>
          <p:nvGrpSpPr>
            <p:cNvPr id="93" name="Group 92"/>
            <p:cNvGrpSpPr/>
            <p:nvPr/>
          </p:nvGrpSpPr>
          <p:grpSpPr>
            <a:xfrm>
              <a:off x="1666602" y="2463308"/>
              <a:ext cx="402336" cy="146304"/>
              <a:chOff x="4297680" y="2779776"/>
              <a:chExt cx="402336" cy="146304"/>
            </a:xfrm>
          </p:grpSpPr>
          <p:cxnSp>
            <p:nvCxnSpPr>
              <p:cNvPr id="94" name="Straight Connector 93"/>
              <p:cNvCxnSpPr/>
              <p:nvPr/>
            </p:nvCxnSpPr>
            <p:spPr>
              <a:xfrm rot="5400000">
                <a:off x="4498848" y="2578608"/>
                <a:ext cx="0" cy="402336"/>
              </a:xfrm>
              <a:prstGeom prst="line">
                <a:avLst/>
              </a:prstGeom>
              <a:ln w="76200">
                <a:solidFill>
                  <a:schemeClr val="tx1"/>
                </a:solidFill>
              </a:ln>
              <a:effectLst>
                <a:outerShdw blurRad="127000" dist="127000" dir="8100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a:off x="4498848" y="2779776"/>
                <a:ext cx="0" cy="292608"/>
              </a:xfrm>
              <a:prstGeom prst="line">
                <a:avLst/>
              </a:prstGeom>
              <a:ln w="76200">
                <a:solidFill>
                  <a:schemeClr val="tx1"/>
                </a:solidFill>
              </a:ln>
              <a:effectLst>
                <a:outerShdw blurRad="127000" dist="127000" dir="8100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88" name="TextBox 87"/>
              <p:cNvSpPr txBox="1"/>
              <p:nvPr/>
            </p:nvSpPr>
            <p:spPr>
              <a:xfrm>
                <a:off x="2406332" y="3720213"/>
                <a:ext cx="4451668" cy="18196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eqArr>
                        <m:eqArrPr>
                          <m:ctrlPr>
                            <a:rPr lang="en-US" sz="2000" b="0" i="1" smtClean="0">
                              <a:solidFill>
                                <a:schemeClr val="accent5">
                                  <a:lumMod val="50000"/>
                                </a:schemeClr>
                              </a:solidFill>
                              <a:latin typeface="Cambria Math" panose="02040503050406030204" pitchFamily="18" charset="0"/>
                              <a:cs typeface="Arial" pitchFamily="34" charset="0"/>
                            </a:rPr>
                          </m:ctrlPr>
                        </m:eqArrPr>
                        <m:e>
                          <m:r>
                            <a:rPr lang="en-US" sz="2000" b="0" i="1" smtClean="0">
                              <a:solidFill>
                                <a:schemeClr val="accent5">
                                  <a:lumMod val="50000"/>
                                </a:schemeClr>
                              </a:solidFill>
                              <a:latin typeface="Cambria Math" panose="02040503050406030204" pitchFamily="18" charset="0"/>
                              <a:cs typeface="Arial" pitchFamily="34" charset="0"/>
                            </a:rPr>
                            <m:t> </m:t>
                          </m:r>
                        </m:e>
                        <m:e>
                          <m:f>
                            <m:fPr>
                              <m:ctrlPr>
                                <a:rPr lang="en-US" sz="2000" b="0" i="1" smtClean="0">
                                  <a:solidFill>
                                    <a:schemeClr val="accent5">
                                      <a:lumMod val="50000"/>
                                    </a:schemeClr>
                                  </a:solidFill>
                                  <a:latin typeface="Cambria Math" panose="02040503050406030204" pitchFamily="18" charset="0"/>
                                  <a:cs typeface="Arial" pitchFamily="34" charset="0"/>
                                </a:rPr>
                              </m:ctrlPr>
                            </m:fPr>
                            <m:num>
                              <m:r>
                                <a:rPr lang="en-US" sz="2000" b="0" i="1" smtClean="0">
                                  <a:solidFill>
                                    <a:schemeClr val="accent5">
                                      <a:lumMod val="50000"/>
                                    </a:schemeClr>
                                  </a:solidFill>
                                  <a:latin typeface="Cambria Math" panose="02040503050406030204" pitchFamily="18" charset="0"/>
                                  <a:cs typeface="Arial" pitchFamily="34" charset="0"/>
                                </a:rPr>
                                <m:t>𝑑</m:t>
                              </m:r>
                            </m:num>
                            <m:den>
                              <m:r>
                                <a:rPr lang="en-US" sz="2000" b="0" i="1" smtClean="0">
                                  <a:solidFill>
                                    <a:schemeClr val="accent5">
                                      <a:lumMod val="50000"/>
                                    </a:schemeClr>
                                  </a:solidFill>
                                  <a:latin typeface="Cambria Math" panose="02040503050406030204" pitchFamily="18" charset="0"/>
                                  <a:cs typeface="Arial" pitchFamily="34" charset="0"/>
                                </a:rPr>
                                <m:t>𝑑𝑡</m:t>
                              </m:r>
                            </m:den>
                          </m:f>
                          <m:d>
                            <m:dPr>
                              <m:begChr m:val="["/>
                              <m:endChr m:val="]"/>
                              <m:ctrlPr>
                                <a:rPr lang="en-US" sz="2000" b="0" i="1" smtClean="0">
                                  <a:solidFill>
                                    <a:schemeClr val="accent5">
                                      <a:lumMod val="50000"/>
                                    </a:schemeClr>
                                  </a:solidFill>
                                  <a:latin typeface="Cambria Math" panose="02040503050406030204" pitchFamily="18" charset="0"/>
                                  <a:cs typeface="Arial" pitchFamily="34" charset="0"/>
                                </a:rPr>
                              </m:ctrlPr>
                            </m:dPr>
                            <m:e>
                              <m:m>
                                <m:mPr>
                                  <m:mcs>
                                    <m:mc>
                                      <m:mcPr>
                                        <m:count m:val="1"/>
                                        <m:mcJc m:val="center"/>
                                      </m:mcPr>
                                    </m:mc>
                                  </m:mcs>
                                  <m:ctrlPr>
                                    <a:rPr lang="en-US" sz="2000" b="0" i="1" smtClean="0">
                                      <a:solidFill>
                                        <a:schemeClr val="accent5">
                                          <a:lumMod val="50000"/>
                                        </a:schemeClr>
                                      </a:solidFill>
                                      <a:latin typeface="Cambria Math" panose="02040503050406030204" pitchFamily="18" charset="0"/>
                                      <a:cs typeface="Arial" pitchFamily="34" charset="0"/>
                                    </a:rPr>
                                  </m:ctrlPr>
                                </m:mPr>
                                <m:mr>
                                  <m:e>
                                    <m:sSub>
                                      <m:sSubPr>
                                        <m:ctrlPr>
                                          <a:rPr lang="en-US" sz="2000" b="0" i="1" smtClean="0">
                                            <a:solidFill>
                                              <a:schemeClr val="accent5">
                                                <a:lumMod val="50000"/>
                                              </a:schemeClr>
                                            </a:solidFill>
                                            <a:latin typeface="Cambria Math" panose="02040503050406030204" pitchFamily="18" charset="0"/>
                                            <a:cs typeface="Arial" pitchFamily="34" charset="0"/>
                                          </a:rPr>
                                        </m:ctrlPr>
                                      </m:sSubPr>
                                      <m:e>
                                        <m:r>
                                          <a:rPr lang="en-US" sz="2000" b="0" i="1" smtClean="0">
                                            <a:solidFill>
                                              <a:schemeClr val="accent5">
                                                <a:lumMod val="50000"/>
                                              </a:schemeClr>
                                            </a:solidFill>
                                            <a:latin typeface="Cambria Math" panose="02040503050406030204" pitchFamily="18" charset="0"/>
                                            <a:cs typeface="Arial" pitchFamily="34" charset="0"/>
                                          </a:rPr>
                                          <m:t>𝑉</m:t>
                                        </m:r>
                                      </m:e>
                                      <m:sub>
                                        <m:r>
                                          <a:rPr lang="en-US" sz="2000" b="0" i="1" smtClean="0">
                                            <a:solidFill>
                                              <a:schemeClr val="accent5">
                                                <a:lumMod val="50000"/>
                                              </a:schemeClr>
                                            </a:solidFill>
                                            <a:latin typeface="Cambria Math" panose="02040503050406030204" pitchFamily="18" charset="0"/>
                                            <a:cs typeface="Arial" pitchFamily="34" charset="0"/>
                                          </a:rPr>
                                          <m:t>𝐶</m:t>
                                        </m:r>
                                      </m:sub>
                                    </m:sSub>
                                  </m:e>
                                </m:mr>
                                <m:mr>
                                  <m:e>
                                    <m:sSub>
                                      <m:sSubPr>
                                        <m:ctrlPr>
                                          <a:rPr lang="en-US" sz="2000" b="0" i="1" smtClean="0">
                                            <a:solidFill>
                                              <a:schemeClr val="accent5">
                                                <a:lumMod val="50000"/>
                                              </a:schemeClr>
                                            </a:solidFill>
                                            <a:latin typeface="Cambria Math" panose="02040503050406030204" pitchFamily="18" charset="0"/>
                                            <a:cs typeface="Arial" pitchFamily="34" charset="0"/>
                                          </a:rPr>
                                        </m:ctrlPr>
                                      </m:sSubPr>
                                      <m:e>
                                        <m:r>
                                          <a:rPr lang="en-US" sz="2000" b="0" i="1" smtClean="0">
                                            <a:solidFill>
                                              <a:schemeClr val="accent5">
                                                <a:lumMod val="50000"/>
                                              </a:schemeClr>
                                            </a:solidFill>
                                            <a:latin typeface="Cambria Math" panose="02040503050406030204" pitchFamily="18" charset="0"/>
                                            <a:cs typeface="Arial" pitchFamily="34" charset="0"/>
                                          </a:rPr>
                                          <m:t>𝐼</m:t>
                                        </m:r>
                                      </m:e>
                                      <m:sub>
                                        <m:r>
                                          <a:rPr lang="en-US" sz="2000" b="0" i="1" smtClean="0">
                                            <a:solidFill>
                                              <a:schemeClr val="accent5">
                                                <a:lumMod val="50000"/>
                                              </a:schemeClr>
                                            </a:solidFill>
                                            <a:latin typeface="Cambria Math" panose="02040503050406030204" pitchFamily="18" charset="0"/>
                                            <a:cs typeface="Arial" pitchFamily="34" charset="0"/>
                                          </a:rPr>
                                          <m:t>𝐿</m:t>
                                        </m:r>
                                      </m:sub>
                                    </m:sSub>
                                  </m:e>
                                </m:mr>
                              </m:m>
                            </m:e>
                          </m:d>
                          <m:r>
                            <a:rPr lang="en-US" sz="2000" b="0" i="1" smtClean="0">
                              <a:solidFill>
                                <a:schemeClr val="accent5">
                                  <a:lumMod val="50000"/>
                                </a:schemeClr>
                              </a:solidFill>
                              <a:latin typeface="Cambria Math" panose="02040503050406030204" pitchFamily="18" charset="0"/>
                              <a:cs typeface="Arial" pitchFamily="34" charset="0"/>
                            </a:rPr>
                            <m:t>=</m:t>
                          </m:r>
                          <m:d>
                            <m:dPr>
                              <m:begChr m:val="["/>
                              <m:endChr m:val="]"/>
                              <m:ctrlPr>
                                <a:rPr lang="en-US" sz="2000" b="0" i="1" smtClean="0">
                                  <a:solidFill>
                                    <a:schemeClr val="accent5">
                                      <a:lumMod val="50000"/>
                                    </a:schemeClr>
                                  </a:solidFill>
                                  <a:latin typeface="Cambria Math" panose="02040503050406030204" pitchFamily="18" charset="0"/>
                                  <a:cs typeface="Arial" pitchFamily="34" charset="0"/>
                                </a:rPr>
                              </m:ctrlPr>
                            </m:dPr>
                            <m:e>
                              <m:m>
                                <m:mPr>
                                  <m:mcs>
                                    <m:mc>
                                      <m:mcPr>
                                        <m:count m:val="2"/>
                                        <m:mcJc m:val="center"/>
                                      </m:mcPr>
                                    </m:mc>
                                  </m:mcs>
                                  <m:ctrlPr>
                                    <a:rPr lang="en-US" sz="2000" b="0" i="1" smtClean="0">
                                      <a:solidFill>
                                        <a:schemeClr val="accent5">
                                          <a:lumMod val="50000"/>
                                        </a:schemeClr>
                                      </a:solidFill>
                                      <a:latin typeface="Cambria Math" panose="02040503050406030204" pitchFamily="18" charset="0"/>
                                      <a:cs typeface="Arial" pitchFamily="34" charset="0"/>
                                    </a:rPr>
                                  </m:ctrlPr>
                                </m:mPr>
                                <m:mr>
                                  <m:e>
                                    <m:f>
                                      <m:fPr>
                                        <m:type m:val="skw"/>
                                        <m:ctrlPr>
                                          <a:rPr lang="en-US" sz="2000" b="0" i="1" smtClean="0">
                                            <a:solidFill>
                                              <a:schemeClr val="accent5">
                                                <a:lumMod val="50000"/>
                                              </a:schemeClr>
                                            </a:solidFill>
                                            <a:latin typeface="Cambria Math" panose="02040503050406030204" pitchFamily="18" charset="0"/>
                                            <a:cs typeface="Arial" pitchFamily="34" charset="0"/>
                                          </a:rPr>
                                        </m:ctrlPr>
                                      </m:fPr>
                                      <m:num>
                                        <m:r>
                                          <a:rPr lang="en-US" sz="2000" b="0" i="1" smtClean="0">
                                            <a:solidFill>
                                              <a:schemeClr val="accent5">
                                                <a:lumMod val="50000"/>
                                              </a:schemeClr>
                                            </a:solidFill>
                                            <a:latin typeface="Cambria Math" panose="02040503050406030204" pitchFamily="18" charset="0"/>
                                            <a:cs typeface="Arial" pitchFamily="34" charset="0"/>
                                          </a:rPr>
                                          <m:t>−1</m:t>
                                        </m:r>
                                      </m:num>
                                      <m:den>
                                        <m:r>
                                          <a:rPr lang="en-US" sz="2000" b="0" i="1" smtClean="0">
                                            <a:solidFill>
                                              <a:schemeClr val="accent5">
                                                <a:lumMod val="50000"/>
                                              </a:schemeClr>
                                            </a:solidFill>
                                            <a:latin typeface="Cambria Math" panose="02040503050406030204" pitchFamily="18" charset="0"/>
                                            <a:cs typeface="Arial" pitchFamily="34" charset="0"/>
                                          </a:rPr>
                                          <m:t>𝑅𝐶</m:t>
                                        </m:r>
                                      </m:den>
                                    </m:f>
                                  </m:e>
                                  <m:e>
                                    <m:f>
                                      <m:fPr>
                                        <m:type m:val="skw"/>
                                        <m:ctrlPr>
                                          <a:rPr lang="en-US" sz="2000" b="0" i="1" smtClean="0">
                                            <a:solidFill>
                                              <a:schemeClr val="accent5">
                                                <a:lumMod val="50000"/>
                                              </a:schemeClr>
                                            </a:solidFill>
                                            <a:latin typeface="Cambria Math" panose="02040503050406030204" pitchFamily="18" charset="0"/>
                                            <a:cs typeface="Arial" pitchFamily="34" charset="0"/>
                                          </a:rPr>
                                        </m:ctrlPr>
                                      </m:fPr>
                                      <m:num>
                                        <m:r>
                                          <a:rPr lang="en-US" sz="2000" b="0" i="1" smtClean="0">
                                            <a:solidFill>
                                              <a:schemeClr val="accent5">
                                                <a:lumMod val="50000"/>
                                              </a:schemeClr>
                                            </a:solidFill>
                                            <a:latin typeface="Cambria Math" panose="02040503050406030204" pitchFamily="18" charset="0"/>
                                            <a:cs typeface="Arial" pitchFamily="34" charset="0"/>
                                          </a:rPr>
                                          <m:t>1</m:t>
                                        </m:r>
                                      </m:num>
                                      <m:den>
                                        <m:r>
                                          <a:rPr lang="en-US" sz="2000" b="0" i="1" smtClean="0">
                                            <a:solidFill>
                                              <a:schemeClr val="accent5">
                                                <a:lumMod val="50000"/>
                                              </a:schemeClr>
                                            </a:solidFill>
                                            <a:latin typeface="Cambria Math" panose="02040503050406030204" pitchFamily="18" charset="0"/>
                                            <a:cs typeface="Arial" pitchFamily="34" charset="0"/>
                                          </a:rPr>
                                          <m:t>𝐶</m:t>
                                        </m:r>
                                      </m:den>
                                    </m:f>
                                  </m:e>
                                </m:mr>
                                <m:mr>
                                  <m:e>
                                    <m:f>
                                      <m:fPr>
                                        <m:type m:val="skw"/>
                                        <m:ctrlPr>
                                          <a:rPr lang="en-US" sz="2000" b="0" i="1" smtClean="0">
                                            <a:solidFill>
                                              <a:schemeClr val="accent5">
                                                <a:lumMod val="50000"/>
                                              </a:schemeClr>
                                            </a:solidFill>
                                            <a:latin typeface="Cambria Math" panose="02040503050406030204" pitchFamily="18" charset="0"/>
                                            <a:cs typeface="Arial" pitchFamily="34" charset="0"/>
                                          </a:rPr>
                                        </m:ctrlPr>
                                      </m:fPr>
                                      <m:num>
                                        <m:r>
                                          <a:rPr lang="en-US" sz="2000" b="0" i="1" smtClean="0">
                                            <a:solidFill>
                                              <a:schemeClr val="accent5">
                                                <a:lumMod val="50000"/>
                                              </a:schemeClr>
                                            </a:solidFill>
                                            <a:latin typeface="Cambria Math" panose="02040503050406030204" pitchFamily="18" charset="0"/>
                                            <a:cs typeface="Arial" pitchFamily="34" charset="0"/>
                                          </a:rPr>
                                          <m:t>−1</m:t>
                                        </m:r>
                                      </m:num>
                                      <m:den>
                                        <m:r>
                                          <a:rPr lang="en-US" sz="2000" b="0" i="1" smtClean="0">
                                            <a:solidFill>
                                              <a:schemeClr val="accent5">
                                                <a:lumMod val="50000"/>
                                              </a:schemeClr>
                                            </a:solidFill>
                                            <a:latin typeface="Cambria Math" panose="02040503050406030204" pitchFamily="18" charset="0"/>
                                            <a:cs typeface="Arial" pitchFamily="34" charset="0"/>
                                          </a:rPr>
                                          <m:t>𝐿</m:t>
                                        </m:r>
                                      </m:den>
                                    </m:f>
                                  </m:e>
                                  <m:e>
                                    <m:r>
                                      <a:rPr lang="en-US" sz="2000" b="0" i="1" smtClean="0">
                                        <a:solidFill>
                                          <a:schemeClr val="accent5">
                                            <a:lumMod val="50000"/>
                                          </a:schemeClr>
                                        </a:solidFill>
                                        <a:latin typeface="Cambria Math" panose="02040503050406030204" pitchFamily="18" charset="0"/>
                                        <a:cs typeface="Arial" pitchFamily="34" charset="0"/>
                                      </a:rPr>
                                      <m:t>0</m:t>
                                    </m:r>
                                  </m:e>
                                </m:mr>
                              </m:m>
                            </m:e>
                          </m:d>
                          <m:d>
                            <m:dPr>
                              <m:begChr m:val="["/>
                              <m:endChr m:val="]"/>
                              <m:ctrlPr>
                                <a:rPr lang="en-US" sz="2000" b="0" i="1" smtClean="0">
                                  <a:solidFill>
                                    <a:schemeClr val="accent5">
                                      <a:lumMod val="50000"/>
                                    </a:schemeClr>
                                  </a:solidFill>
                                  <a:latin typeface="Cambria Math" panose="02040503050406030204" pitchFamily="18" charset="0"/>
                                  <a:cs typeface="Arial" pitchFamily="34" charset="0"/>
                                </a:rPr>
                              </m:ctrlPr>
                            </m:dPr>
                            <m:e>
                              <m:m>
                                <m:mPr>
                                  <m:mcs>
                                    <m:mc>
                                      <m:mcPr>
                                        <m:count m:val="1"/>
                                        <m:mcJc m:val="center"/>
                                      </m:mcPr>
                                    </m:mc>
                                  </m:mcs>
                                  <m:ctrlPr>
                                    <a:rPr lang="en-US" sz="2000" b="0" i="1" smtClean="0">
                                      <a:solidFill>
                                        <a:schemeClr val="accent5">
                                          <a:lumMod val="50000"/>
                                        </a:schemeClr>
                                      </a:solidFill>
                                      <a:latin typeface="Cambria Math" panose="02040503050406030204" pitchFamily="18" charset="0"/>
                                      <a:cs typeface="Arial" pitchFamily="34" charset="0"/>
                                    </a:rPr>
                                  </m:ctrlPr>
                                </m:mPr>
                                <m:mr>
                                  <m:e>
                                    <m:sSub>
                                      <m:sSubPr>
                                        <m:ctrlPr>
                                          <a:rPr lang="en-US" sz="2000" i="1">
                                            <a:solidFill>
                                              <a:schemeClr val="accent5">
                                                <a:lumMod val="50000"/>
                                              </a:schemeClr>
                                            </a:solidFill>
                                            <a:latin typeface="Cambria Math" panose="02040503050406030204" pitchFamily="18" charset="0"/>
                                            <a:cs typeface="Arial" pitchFamily="34" charset="0"/>
                                          </a:rPr>
                                        </m:ctrlPr>
                                      </m:sSubPr>
                                      <m:e>
                                        <m:r>
                                          <a:rPr lang="en-US" sz="2000" i="1">
                                            <a:solidFill>
                                              <a:schemeClr val="accent5">
                                                <a:lumMod val="50000"/>
                                              </a:schemeClr>
                                            </a:solidFill>
                                            <a:latin typeface="Cambria Math" panose="02040503050406030204" pitchFamily="18" charset="0"/>
                                            <a:cs typeface="Arial" pitchFamily="34" charset="0"/>
                                          </a:rPr>
                                          <m:t>𝑉</m:t>
                                        </m:r>
                                      </m:e>
                                      <m:sub>
                                        <m:r>
                                          <a:rPr lang="en-US" sz="2000" i="1">
                                            <a:solidFill>
                                              <a:schemeClr val="accent5">
                                                <a:lumMod val="50000"/>
                                              </a:schemeClr>
                                            </a:solidFill>
                                            <a:latin typeface="Cambria Math" panose="02040503050406030204" pitchFamily="18" charset="0"/>
                                            <a:cs typeface="Arial" pitchFamily="34" charset="0"/>
                                          </a:rPr>
                                          <m:t>𝐶</m:t>
                                        </m:r>
                                      </m:sub>
                                    </m:sSub>
                                  </m:e>
                                </m:mr>
                                <m:mr>
                                  <m:e>
                                    <m:sSub>
                                      <m:sSubPr>
                                        <m:ctrlPr>
                                          <a:rPr lang="en-US" sz="2000" i="1">
                                            <a:solidFill>
                                              <a:schemeClr val="accent5">
                                                <a:lumMod val="50000"/>
                                              </a:schemeClr>
                                            </a:solidFill>
                                            <a:latin typeface="Cambria Math" panose="02040503050406030204" pitchFamily="18" charset="0"/>
                                            <a:cs typeface="Arial" pitchFamily="34" charset="0"/>
                                          </a:rPr>
                                        </m:ctrlPr>
                                      </m:sSubPr>
                                      <m:e>
                                        <m:r>
                                          <a:rPr lang="en-US" sz="2000" i="1">
                                            <a:solidFill>
                                              <a:schemeClr val="accent5">
                                                <a:lumMod val="50000"/>
                                              </a:schemeClr>
                                            </a:solidFill>
                                            <a:latin typeface="Cambria Math" panose="02040503050406030204" pitchFamily="18" charset="0"/>
                                            <a:cs typeface="Arial" pitchFamily="34" charset="0"/>
                                          </a:rPr>
                                          <m:t>𝐼</m:t>
                                        </m:r>
                                      </m:e>
                                      <m:sub>
                                        <m:r>
                                          <a:rPr lang="en-US" sz="2000" i="1">
                                            <a:solidFill>
                                              <a:schemeClr val="accent5">
                                                <a:lumMod val="50000"/>
                                              </a:schemeClr>
                                            </a:solidFill>
                                            <a:latin typeface="Cambria Math" panose="02040503050406030204" pitchFamily="18" charset="0"/>
                                            <a:cs typeface="Arial" pitchFamily="34" charset="0"/>
                                          </a:rPr>
                                          <m:t>𝐿</m:t>
                                        </m:r>
                                      </m:sub>
                                    </m:sSub>
                                  </m:e>
                                </m:mr>
                              </m:m>
                            </m:e>
                          </m:d>
                          <m:r>
                            <a:rPr lang="en-US" sz="2000" b="0" i="1" smtClean="0">
                              <a:solidFill>
                                <a:schemeClr val="accent5">
                                  <a:lumMod val="50000"/>
                                </a:schemeClr>
                              </a:solidFill>
                              <a:latin typeface="Cambria Math" panose="02040503050406030204" pitchFamily="18" charset="0"/>
                              <a:cs typeface="Arial" pitchFamily="34" charset="0"/>
                            </a:rPr>
                            <m:t>+</m:t>
                          </m:r>
                          <m:d>
                            <m:dPr>
                              <m:begChr m:val="["/>
                              <m:endChr m:val="]"/>
                              <m:ctrlPr>
                                <a:rPr lang="en-US" sz="2000" b="0" i="1" smtClean="0">
                                  <a:solidFill>
                                    <a:schemeClr val="accent5">
                                      <a:lumMod val="50000"/>
                                    </a:schemeClr>
                                  </a:solidFill>
                                  <a:latin typeface="Cambria Math" panose="02040503050406030204" pitchFamily="18" charset="0"/>
                                  <a:cs typeface="Arial" pitchFamily="34" charset="0"/>
                                </a:rPr>
                              </m:ctrlPr>
                            </m:dPr>
                            <m:e>
                              <m:m>
                                <m:mPr>
                                  <m:mcs>
                                    <m:mc>
                                      <m:mcPr>
                                        <m:count m:val="1"/>
                                        <m:mcJc m:val="center"/>
                                      </m:mcPr>
                                    </m:mc>
                                  </m:mcs>
                                  <m:ctrlPr>
                                    <a:rPr lang="en-US" sz="2000" b="0" i="1" smtClean="0">
                                      <a:solidFill>
                                        <a:schemeClr val="accent5">
                                          <a:lumMod val="50000"/>
                                        </a:schemeClr>
                                      </a:solidFill>
                                      <a:latin typeface="Cambria Math" panose="02040503050406030204" pitchFamily="18" charset="0"/>
                                      <a:cs typeface="Arial" pitchFamily="34" charset="0"/>
                                    </a:rPr>
                                  </m:ctrlPr>
                                </m:mPr>
                                <m:mr>
                                  <m:e>
                                    <m:r>
                                      <m:rPr>
                                        <m:brk m:alnAt="7"/>
                                      </m:rPr>
                                      <a:rPr lang="en-US" sz="2000" b="0" i="1" smtClean="0">
                                        <a:solidFill>
                                          <a:schemeClr val="accent5">
                                            <a:lumMod val="50000"/>
                                          </a:schemeClr>
                                        </a:solidFill>
                                        <a:latin typeface="Cambria Math" panose="02040503050406030204" pitchFamily="18" charset="0"/>
                                        <a:cs typeface="Arial" pitchFamily="34" charset="0"/>
                                      </a:rPr>
                                      <m:t>0</m:t>
                                    </m:r>
                                  </m:e>
                                </m:mr>
                                <m:mr>
                                  <m:e>
                                    <m:f>
                                      <m:fPr>
                                        <m:type m:val="skw"/>
                                        <m:ctrlPr>
                                          <a:rPr lang="en-US" sz="2000" b="0" i="1" smtClean="0">
                                            <a:solidFill>
                                              <a:schemeClr val="accent5">
                                                <a:lumMod val="50000"/>
                                              </a:schemeClr>
                                            </a:solidFill>
                                            <a:latin typeface="Cambria Math" panose="02040503050406030204" pitchFamily="18" charset="0"/>
                                            <a:cs typeface="Arial" pitchFamily="34" charset="0"/>
                                          </a:rPr>
                                        </m:ctrlPr>
                                      </m:fPr>
                                      <m:num>
                                        <m:r>
                                          <a:rPr lang="en-US" sz="2000" b="0" i="1" smtClean="0">
                                            <a:solidFill>
                                              <a:schemeClr val="accent5">
                                                <a:lumMod val="50000"/>
                                              </a:schemeClr>
                                            </a:solidFill>
                                            <a:latin typeface="Cambria Math" panose="02040503050406030204" pitchFamily="18" charset="0"/>
                                            <a:cs typeface="Arial" pitchFamily="34" charset="0"/>
                                          </a:rPr>
                                          <m:t>1</m:t>
                                        </m:r>
                                      </m:num>
                                      <m:den>
                                        <m:r>
                                          <a:rPr lang="en-US" sz="2000" b="0" i="1" smtClean="0">
                                            <a:solidFill>
                                              <a:schemeClr val="accent5">
                                                <a:lumMod val="50000"/>
                                              </a:schemeClr>
                                            </a:solidFill>
                                            <a:latin typeface="Cambria Math" panose="02040503050406030204" pitchFamily="18" charset="0"/>
                                            <a:cs typeface="Arial" pitchFamily="34" charset="0"/>
                                          </a:rPr>
                                          <m:t>𝐿</m:t>
                                        </m:r>
                                      </m:den>
                                    </m:f>
                                  </m:e>
                                </m:mr>
                              </m:m>
                            </m:e>
                          </m:d>
                          <m:sSub>
                            <m:sSubPr>
                              <m:ctrlPr>
                                <a:rPr lang="en-US" sz="2000" b="0" i="1" smtClean="0">
                                  <a:solidFill>
                                    <a:schemeClr val="accent5">
                                      <a:lumMod val="50000"/>
                                    </a:schemeClr>
                                  </a:solidFill>
                                  <a:latin typeface="Cambria Math" panose="02040503050406030204" pitchFamily="18" charset="0"/>
                                  <a:cs typeface="Arial" pitchFamily="34" charset="0"/>
                                </a:rPr>
                              </m:ctrlPr>
                            </m:sSubPr>
                            <m:e>
                              <m:r>
                                <a:rPr lang="en-US" sz="2000" b="0" i="1" smtClean="0">
                                  <a:solidFill>
                                    <a:schemeClr val="accent5">
                                      <a:lumMod val="50000"/>
                                    </a:schemeClr>
                                  </a:solidFill>
                                  <a:latin typeface="Cambria Math" panose="02040503050406030204" pitchFamily="18" charset="0"/>
                                  <a:cs typeface="Arial" pitchFamily="34" charset="0"/>
                                </a:rPr>
                                <m:t>𝑉</m:t>
                              </m:r>
                            </m:e>
                            <m:sub>
                              <m:r>
                                <a:rPr lang="en-US" sz="2000" b="0" i="1" smtClean="0">
                                  <a:solidFill>
                                    <a:schemeClr val="accent5">
                                      <a:lumMod val="50000"/>
                                    </a:schemeClr>
                                  </a:solidFill>
                                  <a:latin typeface="Cambria Math" panose="02040503050406030204" pitchFamily="18" charset="0"/>
                                  <a:cs typeface="Arial" pitchFamily="34" charset="0"/>
                                </a:rPr>
                                <m:t>𝑆</m:t>
                              </m:r>
                            </m:sub>
                          </m:sSub>
                        </m:e>
                        <m:e/>
                        <m:e>
                          <m:r>
                            <a:rPr lang="en-US" sz="2000" b="0" i="1" smtClean="0">
                              <a:solidFill>
                                <a:schemeClr val="accent5">
                                  <a:lumMod val="50000"/>
                                </a:schemeClr>
                              </a:solidFill>
                              <a:latin typeface="Cambria Math" panose="02040503050406030204" pitchFamily="18" charset="0"/>
                              <a:cs typeface="Arial" pitchFamily="34" charset="0"/>
                            </a:rPr>
                            <m:t>𝑦</m:t>
                          </m:r>
                          <m:r>
                            <a:rPr lang="en-US" sz="2000" b="0" i="1" smtClean="0">
                              <a:solidFill>
                                <a:schemeClr val="accent5">
                                  <a:lumMod val="50000"/>
                                </a:schemeClr>
                              </a:solidFill>
                              <a:latin typeface="Cambria Math" panose="02040503050406030204" pitchFamily="18" charset="0"/>
                              <a:cs typeface="Arial" pitchFamily="34" charset="0"/>
                            </a:rPr>
                            <m:t>=</m:t>
                          </m:r>
                          <m:d>
                            <m:dPr>
                              <m:begChr m:val="["/>
                              <m:endChr m:val="]"/>
                              <m:ctrlPr>
                                <a:rPr lang="en-US" sz="2000" b="0" i="1" smtClean="0">
                                  <a:solidFill>
                                    <a:schemeClr val="accent5">
                                      <a:lumMod val="50000"/>
                                    </a:schemeClr>
                                  </a:solidFill>
                                  <a:latin typeface="Cambria Math" panose="02040503050406030204" pitchFamily="18" charset="0"/>
                                  <a:cs typeface="Arial" pitchFamily="34" charset="0"/>
                                </a:rPr>
                              </m:ctrlPr>
                            </m:dPr>
                            <m:e>
                              <m:m>
                                <m:mPr>
                                  <m:mcs>
                                    <m:mc>
                                      <m:mcPr>
                                        <m:count m:val="2"/>
                                        <m:mcJc m:val="center"/>
                                      </m:mcPr>
                                    </m:mc>
                                  </m:mcs>
                                  <m:ctrlPr>
                                    <a:rPr lang="en-US" sz="2000" b="0" i="1" smtClean="0">
                                      <a:solidFill>
                                        <a:schemeClr val="accent5">
                                          <a:lumMod val="50000"/>
                                        </a:schemeClr>
                                      </a:solidFill>
                                      <a:latin typeface="Cambria Math" panose="02040503050406030204" pitchFamily="18" charset="0"/>
                                      <a:cs typeface="Arial" pitchFamily="34" charset="0"/>
                                    </a:rPr>
                                  </m:ctrlPr>
                                </m:mPr>
                                <m:mr>
                                  <m:e>
                                    <m:r>
                                      <m:rPr>
                                        <m:brk m:alnAt="7"/>
                                      </m:rPr>
                                      <a:rPr lang="en-US" sz="2000" b="0" i="1" smtClean="0">
                                        <a:solidFill>
                                          <a:schemeClr val="accent5">
                                            <a:lumMod val="50000"/>
                                          </a:schemeClr>
                                        </a:solidFill>
                                        <a:latin typeface="Cambria Math" panose="02040503050406030204" pitchFamily="18" charset="0"/>
                                        <a:cs typeface="Arial" pitchFamily="34" charset="0"/>
                                      </a:rPr>
                                      <m:t>1</m:t>
                                    </m:r>
                                  </m:e>
                                  <m:e>
                                    <m:r>
                                      <a:rPr lang="en-US" sz="2000" b="0" i="1" smtClean="0">
                                        <a:solidFill>
                                          <a:schemeClr val="accent5">
                                            <a:lumMod val="50000"/>
                                          </a:schemeClr>
                                        </a:solidFill>
                                        <a:latin typeface="Cambria Math" panose="02040503050406030204" pitchFamily="18" charset="0"/>
                                        <a:cs typeface="Arial" pitchFamily="34" charset="0"/>
                                      </a:rPr>
                                      <m:t>0</m:t>
                                    </m:r>
                                  </m:e>
                                </m:mr>
                                <m:mr>
                                  <m:e>
                                    <m:r>
                                      <a:rPr lang="en-US" sz="2000" b="0" i="1" smtClean="0">
                                        <a:solidFill>
                                          <a:schemeClr val="accent5">
                                            <a:lumMod val="50000"/>
                                          </a:schemeClr>
                                        </a:solidFill>
                                        <a:latin typeface="Cambria Math" panose="02040503050406030204" pitchFamily="18" charset="0"/>
                                        <a:cs typeface="Arial" pitchFamily="34" charset="0"/>
                                      </a:rPr>
                                      <m:t>0</m:t>
                                    </m:r>
                                  </m:e>
                                  <m:e>
                                    <m:r>
                                      <a:rPr lang="en-US" sz="2000" b="0" i="1" smtClean="0">
                                        <a:solidFill>
                                          <a:schemeClr val="accent5">
                                            <a:lumMod val="50000"/>
                                          </a:schemeClr>
                                        </a:solidFill>
                                        <a:latin typeface="Cambria Math" panose="02040503050406030204" pitchFamily="18" charset="0"/>
                                        <a:cs typeface="Arial" pitchFamily="34" charset="0"/>
                                      </a:rPr>
                                      <m:t>1</m:t>
                                    </m:r>
                                  </m:e>
                                </m:mr>
                              </m:m>
                            </m:e>
                          </m:d>
                          <m:d>
                            <m:dPr>
                              <m:begChr m:val="["/>
                              <m:endChr m:val="]"/>
                              <m:ctrlPr>
                                <a:rPr lang="en-US" sz="2000" b="0" i="1" smtClean="0">
                                  <a:solidFill>
                                    <a:schemeClr val="accent5">
                                      <a:lumMod val="50000"/>
                                    </a:schemeClr>
                                  </a:solidFill>
                                  <a:latin typeface="Cambria Math" panose="02040503050406030204" pitchFamily="18" charset="0"/>
                                  <a:cs typeface="Arial" pitchFamily="34" charset="0"/>
                                </a:rPr>
                              </m:ctrlPr>
                            </m:dPr>
                            <m:e>
                              <m:m>
                                <m:mPr>
                                  <m:mcs>
                                    <m:mc>
                                      <m:mcPr>
                                        <m:count m:val="1"/>
                                        <m:mcJc m:val="center"/>
                                      </m:mcPr>
                                    </m:mc>
                                  </m:mcs>
                                  <m:ctrlPr>
                                    <a:rPr lang="en-US" sz="2000" b="0" i="1" smtClean="0">
                                      <a:solidFill>
                                        <a:schemeClr val="accent5">
                                          <a:lumMod val="50000"/>
                                        </a:schemeClr>
                                      </a:solidFill>
                                      <a:latin typeface="Cambria Math" panose="02040503050406030204" pitchFamily="18" charset="0"/>
                                      <a:cs typeface="Arial" pitchFamily="34" charset="0"/>
                                    </a:rPr>
                                  </m:ctrlPr>
                                </m:mPr>
                                <m:mr>
                                  <m:e>
                                    <m:sSub>
                                      <m:sSubPr>
                                        <m:ctrlPr>
                                          <a:rPr lang="en-US" sz="2000" b="0" i="1" smtClean="0">
                                            <a:solidFill>
                                              <a:schemeClr val="accent5">
                                                <a:lumMod val="50000"/>
                                              </a:schemeClr>
                                            </a:solidFill>
                                            <a:latin typeface="Cambria Math" panose="02040503050406030204" pitchFamily="18" charset="0"/>
                                            <a:cs typeface="Arial" pitchFamily="34" charset="0"/>
                                          </a:rPr>
                                        </m:ctrlPr>
                                      </m:sSubPr>
                                      <m:e>
                                        <m:r>
                                          <a:rPr lang="en-US" sz="2000" b="0" i="1" smtClean="0">
                                            <a:solidFill>
                                              <a:schemeClr val="accent5">
                                                <a:lumMod val="50000"/>
                                              </a:schemeClr>
                                            </a:solidFill>
                                            <a:latin typeface="Cambria Math" panose="02040503050406030204" pitchFamily="18" charset="0"/>
                                            <a:cs typeface="Arial" pitchFamily="34" charset="0"/>
                                          </a:rPr>
                                          <m:t>𝑉</m:t>
                                        </m:r>
                                      </m:e>
                                      <m:sub>
                                        <m:r>
                                          <a:rPr lang="en-US" sz="2000" b="0" i="1" smtClean="0">
                                            <a:solidFill>
                                              <a:schemeClr val="accent5">
                                                <a:lumMod val="50000"/>
                                              </a:schemeClr>
                                            </a:solidFill>
                                            <a:latin typeface="Cambria Math" panose="02040503050406030204" pitchFamily="18" charset="0"/>
                                            <a:cs typeface="Arial" pitchFamily="34" charset="0"/>
                                          </a:rPr>
                                          <m:t>𝐶</m:t>
                                        </m:r>
                                      </m:sub>
                                    </m:sSub>
                                  </m:e>
                                </m:mr>
                                <m:mr>
                                  <m:e>
                                    <m:sSub>
                                      <m:sSubPr>
                                        <m:ctrlPr>
                                          <a:rPr lang="en-US" sz="2000" b="0" i="1" smtClean="0">
                                            <a:solidFill>
                                              <a:schemeClr val="accent5">
                                                <a:lumMod val="50000"/>
                                              </a:schemeClr>
                                            </a:solidFill>
                                            <a:latin typeface="Cambria Math" panose="02040503050406030204" pitchFamily="18" charset="0"/>
                                            <a:cs typeface="Arial" pitchFamily="34" charset="0"/>
                                          </a:rPr>
                                        </m:ctrlPr>
                                      </m:sSubPr>
                                      <m:e>
                                        <m:r>
                                          <a:rPr lang="en-US" sz="2000" b="0" i="1" smtClean="0">
                                            <a:solidFill>
                                              <a:schemeClr val="accent5">
                                                <a:lumMod val="50000"/>
                                              </a:schemeClr>
                                            </a:solidFill>
                                            <a:latin typeface="Cambria Math" panose="02040503050406030204" pitchFamily="18" charset="0"/>
                                            <a:cs typeface="Arial" pitchFamily="34" charset="0"/>
                                          </a:rPr>
                                          <m:t>𝐼</m:t>
                                        </m:r>
                                      </m:e>
                                      <m:sub>
                                        <m:r>
                                          <a:rPr lang="en-US" sz="2000" b="0" i="1" smtClean="0">
                                            <a:solidFill>
                                              <a:schemeClr val="accent5">
                                                <a:lumMod val="50000"/>
                                              </a:schemeClr>
                                            </a:solidFill>
                                            <a:latin typeface="Cambria Math" panose="02040503050406030204" pitchFamily="18" charset="0"/>
                                            <a:cs typeface="Arial" pitchFamily="34" charset="0"/>
                                          </a:rPr>
                                          <m:t>𝐿</m:t>
                                        </m:r>
                                      </m:sub>
                                    </m:sSub>
                                  </m:e>
                                </m:mr>
                              </m:m>
                            </m:e>
                          </m:d>
                          <m:r>
                            <a:rPr lang="en-US" sz="2000" b="0" i="1" smtClean="0">
                              <a:solidFill>
                                <a:schemeClr val="accent5">
                                  <a:lumMod val="50000"/>
                                </a:schemeClr>
                              </a:solidFill>
                              <a:latin typeface="Cambria Math" panose="02040503050406030204" pitchFamily="18" charset="0"/>
                              <a:cs typeface="Arial" pitchFamily="34" charset="0"/>
                            </a:rPr>
                            <m:t>+</m:t>
                          </m:r>
                          <m:d>
                            <m:dPr>
                              <m:begChr m:val="["/>
                              <m:endChr m:val="]"/>
                              <m:ctrlPr>
                                <a:rPr lang="en-US" sz="2000" b="0" i="1" smtClean="0">
                                  <a:solidFill>
                                    <a:schemeClr val="accent5">
                                      <a:lumMod val="50000"/>
                                    </a:schemeClr>
                                  </a:solidFill>
                                  <a:latin typeface="Cambria Math" panose="02040503050406030204" pitchFamily="18" charset="0"/>
                                  <a:cs typeface="Arial" pitchFamily="34" charset="0"/>
                                </a:rPr>
                              </m:ctrlPr>
                            </m:dPr>
                            <m:e>
                              <m:m>
                                <m:mPr>
                                  <m:mcs>
                                    <m:mc>
                                      <m:mcPr>
                                        <m:count m:val="1"/>
                                        <m:mcJc m:val="center"/>
                                      </m:mcPr>
                                    </m:mc>
                                  </m:mcs>
                                  <m:ctrlPr>
                                    <a:rPr lang="en-US" sz="2000" b="0" i="1" smtClean="0">
                                      <a:solidFill>
                                        <a:schemeClr val="accent5">
                                          <a:lumMod val="50000"/>
                                        </a:schemeClr>
                                      </a:solidFill>
                                      <a:latin typeface="Cambria Math" panose="02040503050406030204" pitchFamily="18" charset="0"/>
                                      <a:cs typeface="Arial" pitchFamily="34" charset="0"/>
                                    </a:rPr>
                                  </m:ctrlPr>
                                </m:mPr>
                                <m:mr>
                                  <m:e>
                                    <m:r>
                                      <m:rPr>
                                        <m:brk m:alnAt="7"/>
                                      </m:rPr>
                                      <a:rPr lang="en-US" sz="2000" b="0" i="1" smtClean="0">
                                        <a:solidFill>
                                          <a:schemeClr val="accent5">
                                            <a:lumMod val="50000"/>
                                          </a:schemeClr>
                                        </a:solidFill>
                                        <a:latin typeface="Cambria Math" panose="02040503050406030204" pitchFamily="18" charset="0"/>
                                        <a:cs typeface="Arial" pitchFamily="34" charset="0"/>
                                      </a:rPr>
                                      <m:t> </m:t>
                                    </m:r>
                                    <m:r>
                                      <a:rPr lang="en-US" sz="2000" b="0" i="1" smtClean="0">
                                        <a:solidFill>
                                          <a:schemeClr val="accent5">
                                            <a:lumMod val="50000"/>
                                          </a:schemeClr>
                                        </a:solidFill>
                                        <a:latin typeface="Cambria Math" panose="02040503050406030204" pitchFamily="18" charset="0"/>
                                        <a:cs typeface="Arial" pitchFamily="34" charset="0"/>
                                      </a:rPr>
                                      <m:t> 0  </m:t>
                                    </m:r>
                                  </m:e>
                                </m:mr>
                                <m:mr>
                                  <m:e>
                                    <m:r>
                                      <a:rPr lang="en-US" sz="2000" b="0" i="1" smtClean="0">
                                        <a:solidFill>
                                          <a:schemeClr val="accent5">
                                            <a:lumMod val="50000"/>
                                          </a:schemeClr>
                                        </a:solidFill>
                                        <a:latin typeface="Cambria Math" panose="02040503050406030204" pitchFamily="18" charset="0"/>
                                        <a:cs typeface="Arial" pitchFamily="34" charset="0"/>
                                      </a:rPr>
                                      <m:t>  0  </m:t>
                                    </m:r>
                                  </m:e>
                                </m:mr>
                              </m:m>
                            </m:e>
                          </m:d>
                          <m:sSub>
                            <m:sSubPr>
                              <m:ctrlPr>
                                <a:rPr lang="en-US" sz="2000" b="0" i="1" smtClean="0">
                                  <a:solidFill>
                                    <a:schemeClr val="accent5">
                                      <a:lumMod val="50000"/>
                                    </a:schemeClr>
                                  </a:solidFill>
                                  <a:latin typeface="Cambria Math" panose="02040503050406030204" pitchFamily="18" charset="0"/>
                                  <a:cs typeface="Arial" pitchFamily="34" charset="0"/>
                                </a:rPr>
                              </m:ctrlPr>
                            </m:sSubPr>
                            <m:e>
                              <m:r>
                                <a:rPr lang="en-US" sz="2000" b="0" i="1" smtClean="0">
                                  <a:solidFill>
                                    <a:schemeClr val="accent5">
                                      <a:lumMod val="50000"/>
                                    </a:schemeClr>
                                  </a:solidFill>
                                  <a:latin typeface="Cambria Math" panose="02040503050406030204" pitchFamily="18" charset="0"/>
                                  <a:cs typeface="Arial" pitchFamily="34" charset="0"/>
                                </a:rPr>
                                <m:t>𝑉</m:t>
                              </m:r>
                            </m:e>
                            <m:sub>
                              <m:r>
                                <a:rPr lang="en-US" sz="2000" b="0" i="1" smtClean="0">
                                  <a:solidFill>
                                    <a:schemeClr val="accent5">
                                      <a:lumMod val="50000"/>
                                    </a:schemeClr>
                                  </a:solidFill>
                                  <a:latin typeface="Cambria Math" panose="02040503050406030204" pitchFamily="18" charset="0"/>
                                  <a:cs typeface="Arial" pitchFamily="34" charset="0"/>
                                </a:rPr>
                                <m:t>𝑆</m:t>
                              </m:r>
                            </m:sub>
                          </m:sSub>
                        </m:e>
                      </m:eqArr>
                    </m:oMath>
                  </m:oMathPara>
                </a14:m>
                <a:endParaRPr lang="en-US" sz="2000" b="0" dirty="0" smtClean="0">
                  <a:solidFill>
                    <a:schemeClr val="accent5">
                      <a:lumMod val="50000"/>
                    </a:schemeClr>
                  </a:solidFill>
                  <a:latin typeface="Arial" pitchFamily="34" charset="0"/>
                  <a:cs typeface="Arial" pitchFamily="34" charset="0"/>
                </a:endParaRPr>
              </a:p>
            </p:txBody>
          </p:sp>
        </mc:Choice>
        <mc:Fallback xmlns="">
          <p:sp>
            <p:nvSpPr>
              <p:cNvPr id="88" name="TextBox 87"/>
              <p:cNvSpPr txBox="1">
                <a:spLocks noRot="1" noChangeAspect="1" noMove="1" noResize="1" noEditPoints="1" noAdjustHandles="1" noChangeArrowheads="1" noChangeShapeType="1" noTextEdit="1"/>
              </p:cNvSpPr>
              <p:nvPr/>
            </p:nvSpPr>
            <p:spPr>
              <a:xfrm>
                <a:off x="2406332" y="3720213"/>
                <a:ext cx="4451668" cy="1819665"/>
              </a:xfrm>
              <a:prstGeom prst="rect">
                <a:avLst/>
              </a:prstGeom>
              <a:blipFill rotWithShape="0">
                <a:blip r:embed="rId9"/>
                <a:stretch>
                  <a:fillRect/>
                </a:stretch>
              </a:blipFill>
            </p:spPr>
            <p:txBody>
              <a:bodyPr/>
              <a:lstStyle/>
              <a:p>
                <a:r>
                  <a:rPr lang="en-US">
                    <a:noFill/>
                  </a:rPr>
                  <a:t> </a:t>
                </a:r>
              </a:p>
            </p:txBody>
          </p:sp>
        </mc:Fallback>
      </mc:AlternateContent>
      <p:sp>
        <p:nvSpPr>
          <p:cNvPr id="6" name="Rectangle 5"/>
          <p:cNvSpPr/>
          <p:nvPr/>
        </p:nvSpPr>
        <p:spPr>
          <a:xfrm>
            <a:off x="4115797" y="3762885"/>
            <a:ext cx="684803"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smtClean="0">
                <a:ln/>
                <a:solidFill>
                  <a:schemeClr val="accent4">
                    <a:alpha val="40000"/>
                  </a:schemeClr>
                </a:solidFill>
                <a:effectLst/>
              </a:rPr>
              <a:t>A</a:t>
            </a:r>
            <a:endParaRPr lang="en-US" sz="5400" b="1" cap="none" spc="0" dirty="0">
              <a:ln/>
              <a:solidFill>
                <a:schemeClr val="accent4">
                  <a:alpha val="40000"/>
                </a:schemeClr>
              </a:solidFill>
              <a:effectLst/>
            </a:endParaRPr>
          </a:p>
        </p:txBody>
      </p:sp>
      <p:sp>
        <p:nvSpPr>
          <p:cNvPr id="99" name="Rectangle 98"/>
          <p:cNvSpPr/>
          <p:nvPr/>
        </p:nvSpPr>
        <p:spPr>
          <a:xfrm>
            <a:off x="5897880" y="3762885"/>
            <a:ext cx="684803"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smtClean="0">
                <a:ln/>
                <a:solidFill>
                  <a:schemeClr val="accent4">
                    <a:alpha val="40000"/>
                  </a:schemeClr>
                </a:solidFill>
                <a:effectLst/>
              </a:rPr>
              <a:t>B</a:t>
            </a:r>
            <a:endParaRPr lang="en-US" sz="5400" b="1" cap="none" spc="0" dirty="0">
              <a:ln/>
              <a:solidFill>
                <a:schemeClr val="accent4">
                  <a:alpha val="40000"/>
                </a:schemeClr>
              </a:solidFill>
              <a:effectLst/>
            </a:endParaRPr>
          </a:p>
        </p:txBody>
      </p:sp>
      <p:sp>
        <p:nvSpPr>
          <p:cNvPr id="100" name="Rectangle 99"/>
          <p:cNvSpPr/>
          <p:nvPr/>
        </p:nvSpPr>
        <p:spPr>
          <a:xfrm>
            <a:off x="3703320" y="4791456"/>
            <a:ext cx="684803"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smtClean="0">
                <a:ln/>
                <a:solidFill>
                  <a:schemeClr val="accent4">
                    <a:alpha val="40000"/>
                  </a:schemeClr>
                </a:solidFill>
                <a:effectLst/>
              </a:rPr>
              <a:t>C</a:t>
            </a:r>
            <a:endParaRPr lang="en-US" sz="5400" b="1" cap="none" spc="0" dirty="0">
              <a:ln/>
              <a:solidFill>
                <a:schemeClr val="accent4">
                  <a:alpha val="40000"/>
                </a:schemeClr>
              </a:solidFill>
              <a:effectLst/>
            </a:endParaRPr>
          </a:p>
        </p:txBody>
      </p:sp>
      <p:sp>
        <p:nvSpPr>
          <p:cNvPr id="101" name="TextBox 100"/>
          <p:cNvSpPr txBox="1"/>
          <p:nvPr/>
        </p:nvSpPr>
        <p:spPr>
          <a:xfrm>
            <a:off x="365760" y="5943600"/>
            <a:ext cx="8321040" cy="400110"/>
          </a:xfrm>
          <a:prstGeom prst="rect">
            <a:avLst/>
          </a:prstGeom>
          <a:solidFill>
            <a:schemeClr val="accent5">
              <a:lumMod val="20000"/>
              <a:lumOff val="80000"/>
            </a:schemeClr>
          </a:solidFill>
        </p:spPr>
        <p:txBody>
          <a:bodyPr wrap="square" rtlCol="0">
            <a:spAutoFit/>
          </a:bodyPr>
          <a:lstStyle/>
          <a:p>
            <a:r>
              <a:rPr lang="en-US" sz="2000" dirty="0" smtClean="0">
                <a:solidFill>
                  <a:schemeClr val="accent5">
                    <a:lumMod val="50000"/>
                  </a:schemeClr>
                </a:solidFill>
                <a:latin typeface="Courier New" panose="02070309020205020404" pitchFamily="49" charset="0"/>
                <a:cs typeface="Courier New" panose="02070309020205020404" pitchFamily="49" charset="0"/>
              </a:rPr>
              <a:t>&gt;&gt; </a:t>
            </a:r>
            <a:r>
              <a:rPr lang="en-US" sz="2000" dirty="0" err="1" smtClean="0">
                <a:solidFill>
                  <a:schemeClr val="accent5">
                    <a:lumMod val="50000"/>
                  </a:schemeClr>
                </a:solidFill>
                <a:latin typeface="Courier New" panose="02070309020205020404" pitchFamily="49" charset="0"/>
                <a:cs typeface="Courier New" panose="02070309020205020404" pitchFamily="49" charset="0"/>
              </a:rPr>
              <a:t>rlc_sps</a:t>
            </a:r>
            <a:endParaRPr lang="en-US" sz="2000" dirty="0">
              <a:solidFill>
                <a:schemeClr val="accent5">
                  <a:lumMod val="50000"/>
                </a:schemeClr>
              </a:solidFill>
              <a:latin typeface="Courier New" panose="02070309020205020404" pitchFamily="49" charset="0"/>
              <a:cs typeface="Courier New" panose="02070309020205020404" pitchFamily="49" charset="0"/>
            </a:endParaRPr>
          </a:p>
        </p:txBody>
      </p:sp>
      <p:sp>
        <p:nvSpPr>
          <p:cNvPr id="102" name="Rectangle 101"/>
          <p:cNvSpPr/>
          <p:nvPr/>
        </p:nvSpPr>
        <p:spPr>
          <a:xfrm>
            <a:off x="5157216" y="4791456"/>
            <a:ext cx="684803"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smtClean="0">
                <a:ln/>
                <a:solidFill>
                  <a:schemeClr val="accent4">
                    <a:alpha val="40000"/>
                  </a:schemeClr>
                </a:solidFill>
                <a:effectLst/>
              </a:rPr>
              <a:t>D</a:t>
            </a:r>
            <a:endParaRPr lang="en-US" sz="5400" b="1" cap="none" spc="0" dirty="0">
              <a:ln/>
              <a:solidFill>
                <a:schemeClr val="accent4">
                  <a:alpha val="40000"/>
                </a:schemeClr>
              </a:solidFill>
              <a:effectLst/>
            </a:endParaRPr>
          </a:p>
        </p:txBody>
      </p:sp>
    </p:spTree>
    <p:extLst>
      <p:ext uri="{BB962C8B-B14F-4D97-AF65-F5344CB8AC3E}">
        <p14:creationId xmlns:p14="http://schemas.microsoft.com/office/powerpoint/2010/main" val="236639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0"/>
                                        </p:tgtEl>
                                        <p:attrNameLst>
                                          <p:attrName>style.visibility</p:attrName>
                                        </p:attrNameLst>
                                      </p:cBhvr>
                                      <p:to>
                                        <p:strVal val="visible"/>
                                      </p:to>
                                    </p:set>
                                    <p:animEffect transition="in" filter="fade">
                                      <p:cBhvr>
                                        <p:cTn id="10" dur="500"/>
                                        <p:tgtEl>
                                          <p:spTgt spid="10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9"/>
                                        </p:tgtEl>
                                        <p:attrNameLst>
                                          <p:attrName>style.visibility</p:attrName>
                                        </p:attrNameLst>
                                      </p:cBhvr>
                                      <p:to>
                                        <p:strVal val="visible"/>
                                      </p:to>
                                    </p:set>
                                    <p:animEffect transition="in" filter="fade">
                                      <p:cBhvr>
                                        <p:cTn id="13" dur="500"/>
                                        <p:tgtEl>
                                          <p:spTgt spid="9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2"/>
                                        </p:tgtEl>
                                        <p:attrNameLst>
                                          <p:attrName>style.visibility</p:attrName>
                                        </p:attrNameLst>
                                      </p:cBhvr>
                                      <p:to>
                                        <p:strVal val="visible"/>
                                      </p:to>
                                    </p:set>
                                    <p:animEffect transition="in" filter="fade">
                                      <p:cBhvr>
                                        <p:cTn id="16" dur="500"/>
                                        <p:tgtEl>
                                          <p:spTgt spid="102"/>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01"/>
                                        </p:tgtEl>
                                        <p:attrNameLst>
                                          <p:attrName>style.visibility</p:attrName>
                                        </p:attrNameLst>
                                      </p:cBhvr>
                                      <p:to>
                                        <p:strVal val="visible"/>
                                      </p:to>
                                    </p:set>
                                    <p:animEffect transition="in" filter="fade">
                                      <p:cBhvr>
                                        <p:cTn id="20"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9" grpId="0"/>
      <p:bldP spid="100" grpId="0"/>
      <p:bldP spid="101" grpId="0" animBg="1"/>
      <p:bldP spid="10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cosorio\AppData\Local\Temp\SNAGHTML190e7a7.PNG"/>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1905000" y="4488060"/>
            <a:ext cx="4572396" cy="137934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p:nvPicPr>
        <p:blipFill rotWithShape="1">
          <a:blip r:embed="rId4"/>
          <a:srcRect l="9184" t="38733" r="4082" b="9154"/>
          <a:stretch/>
        </p:blipFill>
        <p:spPr>
          <a:xfrm>
            <a:off x="1295400" y="1676400"/>
            <a:ext cx="6477000" cy="2819400"/>
          </a:xfrm>
          <a:prstGeom prst="rect">
            <a:avLst/>
          </a:prstGeom>
        </p:spPr>
      </p:pic>
      <p:sp>
        <p:nvSpPr>
          <p:cNvPr id="2" name="Title 1"/>
          <p:cNvSpPr>
            <a:spLocks noGrp="1"/>
          </p:cNvSpPr>
          <p:nvPr>
            <p:ph type="title"/>
          </p:nvPr>
        </p:nvSpPr>
        <p:spPr/>
        <p:txBody>
          <a:bodyPr/>
          <a:lstStyle/>
          <a:p>
            <a:r>
              <a:rPr lang="en-US" dirty="0" smtClean="0"/>
              <a:t>How does SimPowerSystems work?</a:t>
            </a:r>
            <a:br>
              <a:rPr lang="en-US" dirty="0" smtClean="0"/>
            </a:br>
            <a:r>
              <a:rPr lang="en-US" sz="2400" dirty="0">
                <a:solidFill>
                  <a:schemeClr val="accent4"/>
                </a:solidFill>
              </a:rPr>
              <a:t>C</a:t>
            </a:r>
            <a:r>
              <a:rPr lang="en-US" sz="2400" dirty="0" smtClean="0">
                <a:solidFill>
                  <a:schemeClr val="accent4"/>
                </a:solidFill>
              </a:rPr>
              <a:t>onsider a simple RLC network</a:t>
            </a:r>
            <a:endParaRPr lang="en-US" sz="2400" dirty="0">
              <a:solidFill>
                <a:schemeClr val="accent4"/>
              </a:solidFill>
            </a:endParaRPr>
          </a:p>
        </p:txBody>
      </p:sp>
      <p:sp>
        <p:nvSpPr>
          <p:cNvPr id="71" name="TextBox 70"/>
          <p:cNvSpPr txBox="1"/>
          <p:nvPr/>
        </p:nvSpPr>
        <p:spPr>
          <a:xfrm>
            <a:off x="365760" y="5943600"/>
            <a:ext cx="8321040" cy="400110"/>
          </a:xfrm>
          <a:prstGeom prst="rect">
            <a:avLst/>
          </a:prstGeom>
          <a:solidFill>
            <a:schemeClr val="accent5">
              <a:lumMod val="20000"/>
              <a:lumOff val="80000"/>
            </a:schemeClr>
          </a:solidFill>
        </p:spPr>
        <p:txBody>
          <a:bodyPr wrap="square" rtlCol="0">
            <a:spAutoFit/>
          </a:bodyPr>
          <a:lstStyle/>
          <a:p>
            <a:r>
              <a:rPr lang="en-US" sz="2000" dirty="0" smtClean="0">
                <a:solidFill>
                  <a:schemeClr val="accent5">
                    <a:lumMod val="50000"/>
                  </a:schemeClr>
                </a:solidFill>
                <a:latin typeface="Courier New" panose="02070309020205020404" pitchFamily="49" charset="0"/>
                <a:cs typeface="Courier New" panose="02070309020205020404" pitchFamily="49" charset="0"/>
              </a:rPr>
              <a:t>&gt;&gt; sys = </a:t>
            </a:r>
            <a:r>
              <a:rPr lang="en-US" sz="2000" dirty="0" err="1" smtClean="0">
                <a:solidFill>
                  <a:schemeClr val="accent5">
                    <a:lumMod val="50000"/>
                  </a:schemeClr>
                </a:solidFill>
                <a:latin typeface="Courier New" panose="02070309020205020404" pitchFamily="49" charset="0"/>
                <a:cs typeface="Courier New" panose="02070309020205020404" pitchFamily="49" charset="0"/>
              </a:rPr>
              <a:t>power_analyze</a:t>
            </a:r>
            <a:r>
              <a:rPr lang="en-US" sz="2000" dirty="0" smtClean="0">
                <a:solidFill>
                  <a:schemeClr val="accent5">
                    <a:lumMod val="50000"/>
                  </a:schemeClr>
                </a:solidFill>
                <a:latin typeface="Courier New" panose="02070309020205020404" pitchFamily="49" charset="0"/>
                <a:cs typeface="Courier New" panose="02070309020205020404" pitchFamily="49" charset="0"/>
              </a:rPr>
              <a:t>(’rlc_</a:t>
            </a:r>
            <a:r>
              <a:rPr lang="en-US" sz="2000" dirty="0" err="1" smtClean="0">
                <a:solidFill>
                  <a:schemeClr val="accent5">
                    <a:lumMod val="50000"/>
                  </a:schemeClr>
                </a:solidFill>
                <a:latin typeface="Courier New" panose="02070309020205020404" pitchFamily="49" charset="0"/>
                <a:cs typeface="Courier New" panose="02070309020205020404" pitchFamily="49" charset="0"/>
              </a:rPr>
              <a:t>sps</a:t>
            </a:r>
            <a:r>
              <a:rPr lang="en-US" sz="2000" dirty="0" smtClean="0">
                <a:solidFill>
                  <a:schemeClr val="accent5">
                    <a:lumMod val="50000"/>
                  </a:schemeClr>
                </a:solidFill>
                <a:latin typeface="Courier New" panose="02070309020205020404" pitchFamily="49" charset="0"/>
                <a:cs typeface="Courier New" panose="02070309020205020404" pitchFamily="49" charset="0"/>
              </a:rPr>
              <a:t>’,’structure’);</a:t>
            </a:r>
            <a:endParaRPr lang="en-US" sz="2000" dirty="0">
              <a:solidFill>
                <a:schemeClr val="accent5">
                  <a:lumMod val="50000"/>
                </a:schemeClr>
              </a:solidFill>
              <a:latin typeface="Courier New" panose="02070309020205020404" pitchFamily="49" charset="0"/>
              <a:cs typeface="Courier New" panose="02070309020205020404" pitchFamily="49" charset="0"/>
            </a:endParaRPr>
          </a:p>
        </p:txBody>
      </p:sp>
      <p:sp>
        <p:nvSpPr>
          <p:cNvPr id="11" name="TextBox 10"/>
          <p:cNvSpPr txBox="1"/>
          <p:nvPr/>
        </p:nvSpPr>
        <p:spPr>
          <a:xfrm>
            <a:off x="3313394" y="4191000"/>
            <a:ext cx="1755609" cy="338554"/>
          </a:xfrm>
          <a:prstGeom prst="rect">
            <a:avLst/>
          </a:prstGeom>
          <a:noFill/>
        </p:spPr>
        <p:txBody>
          <a:bodyPr wrap="none" rtlCol="0">
            <a:spAutoFit/>
          </a:bodyPr>
          <a:lstStyle/>
          <a:p>
            <a:r>
              <a:rPr lang="en-US" sz="1600" dirty="0" smtClean="0">
                <a:solidFill>
                  <a:schemeClr val="accent4"/>
                </a:solidFill>
                <a:latin typeface="Arial" pitchFamily="34" charset="0"/>
                <a:cs typeface="Arial" pitchFamily="34" charset="0"/>
              </a:rPr>
              <a:t>Equivalent Model</a:t>
            </a:r>
            <a:endParaRPr lang="en-US" sz="1600" dirty="0">
              <a:solidFill>
                <a:schemeClr val="accent4"/>
              </a:solidFill>
              <a:latin typeface="Arial" pitchFamily="34" charset="0"/>
              <a:cs typeface="Arial" pitchFamily="34" charset="0"/>
            </a:endParaRPr>
          </a:p>
        </p:txBody>
      </p:sp>
      <p:cxnSp>
        <p:nvCxnSpPr>
          <p:cNvPr id="13" name="Straight Arrow Connector 12"/>
          <p:cNvCxnSpPr/>
          <p:nvPr/>
        </p:nvCxnSpPr>
        <p:spPr>
          <a:xfrm flipH="1">
            <a:off x="4495800" y="4114800"/>
            <a:ext cx="2286000" cy="838200"/>
          </a:xfrm>
          <a:prstGeom prst="straightConnector1">
            <a:avLst/>
          </a:prstGeom>
          <a:ln w="381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680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1"/>
                                        </p:tgtEl>
                                        <p:attrNameLst>
                                          <p:attrName>style.visibility</p:attrName>
                                        </p:attrNameLst>
                                      </p:cBhvr>
                                      <p:to>
                                        <p:strVal val="visible"/>
                                      </p:to>
                                    </p:set>
                                    <p:animEffect transition="in" filter="fade">
                                      <p:cBhvr>
                                        <p:cTn id="18"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11" grpId="0"/>
    </p:bldLst>
  </p:timing>
</p:sld>
</file>

<file path=ppt/theme/theme1.xml><?xml version="1.0" encoding="utf-8"?>
<a:theme xmlns:a="http://schemas.openxmlformats.org/drawingml/2006/main" name="MW_Public">
  <a:themeElements>
    <a:clrScheme name="TMW_PPT">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2674</TotalTime>
  <Words>428</Words>
  <Application>Microsoft Office PowerPoint</Application>
  <PresentationFormat>On-screen Show (4:3)</PresentationFormat>
  <Paragraphs>126</Paragraphs>
  <Slides>16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Cambria Math</vt:lpstr>
      <vt:lpstr>Courier New</vt:lpstr>
      <vt:lpstr>Wingdings</vt:lpstr>
      <vt:lpstr>MW_Public</vt:lpstr>
      <vt:lpstr>SimPowerSystems Hands-on Workshop: Modeling and Simulation of Electrical Power Systems with SimPowerSystemsTM</vt:lpstr>
      <vt:lpstr>Outline</vt:lpstr>
      <vt:lpstr>SimPowerSystems component libraries</vt:lpstr>
      <vt:lpstr>SimPowerSystems component libraries</vt:lpstr>
      <vt:lpstr>SimPowerSystems component libraries</vt:lpstr>
      <vt:lpstr>How does SimPowerSystems work? Specialized Technology</vt:lpstr>
      <vt:lpstr>How does SimPowerSystems work? Consider a simple RLC network</vt:lpstr>
      <vt:lpstr>How does SimPowerSystems work? Consider a simple RLC network</vt:lpstr>
      <vt:lpstr>How does SimPowerSystems work? Consider a simple RLC network</vt:lpstr>
      <vt:lpstr>How does SimPowerSystems work? Consider a simple RLC network</vt:lpstr>
      <vt:lpstr>How does SimPowerSystems work? Introduce an ideal switch</vt:lpstr>
      <vt:lpstr>How does SimPowerSystems work? Introduce an ideal switch</vt:lpstr>
      <vt:lpstr>How does SimPowerSystems work? Introduce a diode to mitigate flyback</vt:lpstr>
      <vt:lpstr>How does SimPowerSystems work? Introduce a diode to mitigate flyback</vt:lpstr>
      <vt:lpstr>How does SimPowerSystems work? Introduce a diode to mitigate flyback</vt:lpstr>
      <vt:lpstr>PowerPoint Presentation</vt:lpstr>
    </vt:vector>
  </TitlesOfParts>
  <Company>MathWorks,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01_SPSWorkshop_Introduction</dc:title>
  <dc:creator>Carlos Osorio</dc:creator>
  <cp:keywords>Version 14.0</cp:keywords>
  <cp:lastModifiedBy>David Meissner</cp:lastModifiedBy>
  <cp:revision>294</cp:revision>
  <dcterms:created xsi:type="dcterms:W3CDTF">2014-05-22T14:16:42Z</dcterms:created>
  <dcterms:modified xsi:type="dcterms:W3CDTF">2014-09-17T17:11:51Z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441712758</vt:i4>
  </property>
  <property fmtid="{D5CDD505-2E9C-101B-9397-08002B2CF9AE}" pid="3" name="_NewReviewCycle">
    <vt:lpwstr/>
  </property>
  <property fmtid="{D5CDD505-2E9C-101B-9397-08002B2CF9AE}" pid="4" name="_EmailSubject">
    <vt:lpwstr>Quick PPT question</vt:lpwstr>
  </property>
  <property fmtid="{D5CDD505-2E9C-101B-9397-08002B2CF9AE}" pid="5" name="_AuthorEmail">
    <vt:lpwstr>Julie.Cornell@mathworks.com</vt:lpwstr>
  </property>
  <property fmtid="{D5CDD505-2E9C-101B-9397-08002B2CF9AE}" pid="6" name="_AuthorEmailDisplayName">
    <vt:lpwstr>Julie Cornell</vt:lpwstr>
  </property>
</Properties>
</file>