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1" r:id="rId3"/>
    <p:sldId id="294" r:id="rId4"/>
    <p:sldId id="281" r:id="rId5"/>
    <p:sldId id="282" r:id="rId6"/>
    <p:sldId id="283" r:id="rId7"/>
    <p:sldId id="284" r:id="rId8"/>
    <p:sldId id="288" r:id="rId9"/>
    <p:sldId id="287" r:id="rId10"/>
    <p:sldId id="290" r:id="rId11"/>
    <p:sldId id="296" r:id="rId12"/>
    <p:sldId id="298" r:id="rId13"/>
    <p:sldId id="285" r:id="rId14"/>
    <p:sldId id="295" r:id="rId15"/>
    <p:sldId id="297" r:id="rId16"/>
    <p:sldId id="293" r:id="rId17"/>
    <p:sldId id="299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>
      <p:cViewPr varScale="1">
        <p:scale>
          <a:sx n="61" d="100"/>
          <a:sy n="61" d="100"/>
        </p:scale>
        <p:origin x="1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1632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1024" t="27810" r="9702" b="28378"/>
          <a:stretch/>
        </p:blipFill>
        <p:spPr>
          <a:xfrm>
            <a:off x="685800" y="1828800"/>
            <a:ext cx="7315200" cy="234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828800"/>
          </a:xfrm>
        </p:spPr>
        <p:txBody>
          <a:bodyPr/>
          <a:lstStyle/>
          <a:p>
            <a:r>
              <a:rPr lang="en-US" dirty="0" smtClean="0"/>
              <a:t>SimPowerSystems </a:t>
            </a:r>
            <a:r>
              <a:rPr lang="en-US" dirty="0" smtClean="0"/>
              <a:t>Hands-on Workshop:</a:t>
            </a:r>
            <a:br>
              <a:rPr lang="en-US" dirty="0" smtClean="0"/>
            </a:br>
            <a:r>
              <a:rPr lang="en-US" sz="2800" dirty="0" smtClean="0"/>
              <a:t>Modeling and </a:t>
            </a:r>
            <a:r>
              <a:rPr lang="en-US" sz="2800" dirty="0"/>
              <a:t>Simulation of Electrical Power Systems </a:t>
            </a:r>
            <a:r>
              <a:rPr lang="en-US" sz="2800" dirty="0" smtClean="0"/>
              <a:t>with SimPowerSystems</a:t>
            </a:r>
            <a:r>
              <a:rPr lang="en-US" sz="2000" baseline="50000" dirty="0" smtClean="0"/>
              <a:t>TM</a:t>
            </a:r>
            <a:endParaRPr lang="en-US" sz="2000" baseline="50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94568" y="4805671"/>
            <a:ext cx="4068032" cy="9417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Carlos Osorio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Principal Application 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Engineer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MathWorks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Natick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MA</a:t>
            </a:r>
          </a:p>
        </p:txBody>
      </p:sp>
      <p:pic>
        <p:nvPicPr>
          <p:cNvPr id="6" name="Picture 5" descr="cosorio"/>
          <p:cNvPicPr>
            <a:picLocks noChangeAspect="1" noChangeArrowheads="1"/>
          </p:cNvPicPr>
          <p:nvPr/>
        </p:nvPicPr>
        <p:blipFill>
          <a:blip r:embed="rId5" cstate="print"/>
          <a:srcRect l="27150" r="18300" b="8400"/>
          <a:stretch>
            <a:fillRect/>
          </a:stretch>
        </p:blipFill>
        <p:spPr bwMode="auto">
          <a:xfrm>
            <a:off x="631826" y="4808846"/>
            <a:ext cx="725054" cy="9144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31826" y="3453825"/>
            <a:ext cx="4899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32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. Three-Phase </a:t>
            </a:r>
            <a:r>
              <a:rPr lang="en-US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32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ystems</a:t>
            </a:r>
            <a:endParaRPr 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752600"/>
            <a:ext cx="4276725" cy="27622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simple three-phase circuit</a:t>
            </a:r>
            <a:br>
              <a:rPr lang="en-US" dirty="0"/>
            </a:br>
            <a:r>
              <a:rPr lang="en-US" sz="2400" dirty="0">
                <a:solidFill>
                  <a:schemeClr val="accent4"/>
                </a:solidFill>
              </a:rPr>
              <a:t>R</a:t>
            </a:r>
            <a:r>
              <a:rPr lang="en-US" sz="2400" dirty="0" smtClean="0">
                <a:solidFill>
                  <a:schemeClr val="accent4"/>
                </a:solidFill>
              </a:rPr>
              <a:t>ecommended </a:t>
            </a:r>
            <a:r>
              <a:rPr lang="en-US" sz="2400" dirty="0">
                <a:solidFill>
                  <a:schemeClr val="accent4"/>
                </a:solidFill>
              </a:rPr>
              <a:t>variable-step solver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4953000"/>
            <a:ext cx="376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Automatically opens a model that includes the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powergui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block and sets the solver to the recommended settings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286000" y="3076453"/>
            <a:ext cx="1600200" cy="190137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3"/>
          </p:cNvCxnSpPr>
          <p:nvPr/>
        </p:nvCxnSpPr>
        <p:spPr>
          <a:xfrm flipV="1">
            <a:off x="4267200" y="4581245"/>
            <a:ext cx="623656" cy="3965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779264" y="4191000"/>
            <a:ext cx="762000" cy="4572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04544" y="2386584"/>
            <a:ext cx="1295400" cy="699013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power_new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61966" y="1596390"/>
            <a:ext cx="3277362" cy="2518410"/>
            <a:chOff x="4909566" y="1596390"/>
            <a:chExt cx="3277362" cy="25184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4144" y="1596390"/>
              <a:ext cx="2462784" cy="251841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  <p:sp>
          <p:nvSpPr>
            <p:cNvPr id="7" name="Trapezoid 6"/>
            <p:cNvSpPr/>
            <p:nvPr/>
          </p:nvSpPr>
          <p:spPr>
            <a:xfrm rot="16200000">
              <a:off x="4059936" y="2446020"/>
              <a:ext cx="2514600" cy="815340"/>
            </a:xfrm>
            <a:prstGeom prst="trapezoid">
              <a:avLst>
                <a:gd name="adj" fmla="val 116674"/>
              </a:avLst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876544" y="2971800"/>
            <a:ext cx="246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Additional solver setting recommendations</a:t>
            </a:r>
            <a:endParaRPr lang="en-US" sz="16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Transformers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4"/>
                </a:solidFill>
              </a:rPr>
              <a:t>Phase shifting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>
              <a:solidFill>
                <a:schemeClr val="accent4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56274" y="1597406"/>
            <a:ext cx="4516126" cy="1298194"/>
            <a:chOff x="2265674" y="1597406"/>
            <a:chExt cx="4516126" cy="1298194"/>
          </a:xfrm>
        </p:grpSpPr>
        <p:grpSp>
          <p:nvGrpSpPr>
            <p:cNvPr id="288" name="Group 4"/>
            <p:cNvGrpSpPr>
              <a:grpSpLocks/>
            </p:cNvGrpSpPr>
            <p:nvPr/>
          </p:nvGrpSpPr>
          <p:grpSpPr bwMode="auto">
            <a:xfrm>
              <a:off x="3888219" y="1927352"/>
              <a:ext cx="551688" cy="968248"/>
              <a:chOff x="998" y="2183"/>
              <a:chExt cx="884" cy="1610"/>
            </a:xfrm>
          </p:grpSpPr>
          <p:sp>
            <p:nvSpPr>
              <p:cNvPr id="289" name="Oval 5"/>
              <p:cNvSpPr>
                <a:spLocks noChangeArrowheads="1"/>
              </p:cNvSpPr>
              <p:nvPr/>
            </p:nvSpPr>
            <p:spPr bwMode="auto">
              <a:xfrm>
                <a:off x="1587" y="2228"/>
                <a:ext cx="295" cy="36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Oval 6"/>
              <p:cNvSpPr>
                <a:spLocks noChangeArrowheads="1"/>
              </p:cNvSpPr>
              <p:nvPr/>
            </p:nvSpPr>
            <p:spPr bwMode="auto">
              <a:xfrm>
                <a:off x="1587" y="2591"/>
                <a:ext cx="295" cy="36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7"/>
              <p:cNvSpPr>
                <a:spLocks noChangeArrowheads="1"/>
              </p:cNvSpPr>
              <p:nvPr/>
            </p:nvSpPr>
            <p:spPr bwMode="auto">
              <a:xfrm>
                <a:off x="1587" y="2954"/>
                <a:ext cx="295" cy="36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8"/>
              <p:cNvSpPr>
                <a:spLocks noChangeArrowheads="1"/>
              </p:cNvSpPr>
              <p:nvPr/>
            </p:nvSpPr>
            <p:spPr bwMode="auto">
              <a:xfrm>
                <a:off x="1587" y="3317"/>
                <a:ext cx="295" cy="36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" name="Rectangle 9"/>
              <p:cNvSpPr>
                <a:spLocks noChangeArrowheads="1"/>
              </p:cNvSpPr>
              <p:nvPr/>
            </p:nvSpPr>
            <p:spPr bwMode="auto">
              <a:xfrm>
                <a:off x="1474" y="2183"/>
                <a:ext cx="249" cy="16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Line 10"/>
              <p:cNvSpPr>
                <a:spLocks noChangeShapeType="1"/>
              </p:cNvSpPr>
              <p:nvPr/>
            </p:nvSpPr>
            <p:spPr bwMode="auto">
              <a:xfrm flipH="1">
                <a:off x="998" y="2228"/>
                <a:ext cx="7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Line 11"/>
              <p:cNvSpPr>
                <a:spLocks noChangeShapeType="1"/>
              </p:cNvSpPr>
              <p:nvPr/>
            </p:nvSpPr>
            <p:spPr bwMode="auto">
              <a:xfrm flipH="1">
                <a:off x="998" y="3680"/>
                <a:ext cx="7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6" name="Group 12"/>
            <p:cNvGrpSpPr>
              <a:grpSpLocks/>
            </p:cNvGrpSpPr>
            <p:nvPr/>
          </p:nvGrpSpPr>
          <p:grpSpPr bwMode="auto">
            <a:xfrm flipH="1">
              <a:off x="4555731" y="1927352"/>
              <a:ext cx="551688" cy="968248"/>
              <a:chOff x="998" y="2183"/>
              <a:chExt cx="884" cy="1610"/>
            </a:xfrm>
          </p:grpSpPr>
          <p:sp>
            <p:nvSpPr>
              <p:cNvPr id="297" name="Oval 13"/>
              <p:cNvSpPr>
                <a:spLocks noChangeArrowheads="1"/>
              </p:cNvSpPr>
              <p:nvPr/>
            </p:nvSpPr>
            <p:spPr bwMode="auto">
              <a:xfrm>
                <a:off x="1587" y="2228"/>
                <a:ext cx="295" cy="36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Oval 14"/>
              <p:cNvSpPr>
                <a:spLocks noChangeArrowheads="1"/>
              </p:cNvSpPr>
              <p:nvPr/>
            </p:nvSpPr>
            <p:spPr bwMode="auto">
              <a:xfrm>
                <a:off x="1587" y="2591"/>
                <a:ext cx="295" cy="36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Oval 15"/>
              <p:cNvSpPr>
                <a:spLocks noChangeArrowheads="1"/>
              </p:cNvSpPr>
              <p:nvPr/>
            </p:nvSpPr>
            <p:spPr bwMode="auto">
              <a:xfrm>
                <a:off x="1587" y="2954"/>
                <a:ext cx="295" cy="36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Oval 16"/>
              <p:cNvSpPr>
                <a:spLocks noChangeArrowheads="1"/>
              </p:cNvSpPr>
              <p:nvPr/>
            </p:nvSpPr>
            <p:spPr bwMode="auto">
              <a:xfrm>
                <a:off x="1587" y="3317"/>
                <a:ext cx="295" cy="36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Rectangle 17"/>
              <p:cNvSpPr>
                <a:spLocks noChangeArrowheads="1"/>
              </p:cNvSpPr>
              <p:nvPr/>
            </p:nvSpPr>
            <p:spPr bwMode="auto">
              <a:xfrm>
                <a:off x="1474" y="2183"/>
                <a:ext cx="249" cy="16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8"/>
              <p:cNvSpPr>
                <a:spLocks noChangeShapeType="1"/>
              </p:cNvSpPr>
              <p:nvPr/>
            </p:nvSpPr>
            <p:spPr bwMode="auto">
              <a:xfrm flipH="1">
                <a:off x="998" y="2228"/>
                <a:ext cx="7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Line 19"/>
              <p:cNvSpPr>
                <a:spLocks noChangeShapeType="1"/>
              </p:cNvSpPr>
              <p:nvPr/>
            </p:nvSpPr>
            <p:spPr bwMode="auto">
              <a:xfrm flipH="1">
                <a:off x="998" y="3680"/>
                <a:ext cx="7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" name="Text Box 20"/>
            <p:cNvSpPr txBox="1">
              <a:spLocks noChangeArrowheads="1"/>
            </p:cNvSpPr>
            <p:nvPr/>
          </p:nvSpPr>
          <p:spPr bwMode="auto">
            <a:xfrm>
              <a:off x="4185814" y="1597406"/>
              <a:ext cx="58541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</a:rPr>
                <a:t>1 : 1</a:t>
              </a:r>
            </a:p>
          </p:txBody>
        </p:sp>
        <p:grpSp>
          <p:nvGrpSpPr>
            <p:cNvPr id="305" name="Group 22"/>
            <p:cNvGrpSpPr>
              <a:grpSpLocks/>
            </p:cNvGrpSpPr>
            <p:nvPr/>
          </p:nvGrpSpPr>
          <p:grpSpPr bwMode="auto">
            <a:xfrm>
              <a:off x="2265674" y="1862329"/>
              <a:ext cx="1451864" cy="968248"/>
              <a:chOff x="2175" y="1253"/>
              <a:chExt cx="1979" cy="1737"/>
            </a:xfrm>
          </p:grpSpPr>
          <p:sp>
            <p:nvSpPr>
              <p:cNvPr id="306" name="Freeform 23"/>
              <p:cNvSpPr>
                <a:spLocks/>
              </p:cNvSpPr>
              <p:nvPr/>
            </p:nvSpPr>
            <p:spPr bwMode="auto">
              <a:xfrm>
                <a:off x="2175" y="1253"/>
                <a:ext cx="372" cy="871"/>
              </a:xfrm>
              <a:custGeom>
                <a:avLst/>
                <a:gdLst>
                  <a:gd name="T0" fmla="*/ 5 w 372"/>
                  <a:gd name="T1" fmla="*/ 835 h 871"/>
                  <a:gd name="T2" fmla="*/ 10 w 372"/>
                  <a:gd name="T3" fmla="*/ 789 h 871"/>
                  <a:gd name="T4" fmla="*/ 21 w 372"/>
                  <a:gd name="T5" fmla="*/ 749 h 871"/>
                  <a:gd name="T6" fmla="*/ 26 w 372"/>
                  <a:gd name="T7" fmla="*/ 703 h 871"/>
                  <a:gd name="T8" fmla="*/ 36 w 372"/>
                  <a:gd name="T9" fmla="*/ 672 h 871"/>
                  <a:gd name="T10" fmla="*/ 41 w 372"/>
                  <a:gd name="T11" fmla="*/ 621 h 871"/>
                  <a:gd name="T12" fmla="*/ 51 w 372"/>
                  <a:gd name="T13" fmla="*/ 591 h 871"/>
                  <a:gd name="T14" fmla="*/ 56 w 372"/>
                  <a:gd name="T15" fmla="*/ 545 h 871"/>
                  <a:gd name="T16" fmla="*/ 66 w 372"/>
                  <a:gd name="T17" fmla="*/ 509 h 871"/>
                  <a:gd name="T18" fmla="*/ 71 w 372"/>
                  <a:gd name="T19" fmla="*/ 469 h 871"/>
                  <a:gd name="T20" fmla="*/ 82 w 372"/>
                  <a:gd name="T21" fmla="*/ 428 h 871"/>
                  <a:gd name="T22" fmla="*/ 87 w 372"/>
                  <a:gd name="T23" fmla="*/ 392 h 871"/>
                  <a:gd name="T24" fmla="*/ 97 w 372"/>
                  <a:gd name="T25" fmla="*/ 367 h 871"/>
                  <a:gd name="T26" fmla="*/ 102 w 372"/>
                  <a:gd name="T27" fmla="*/ 331 h 871"/>
                  <a:gd name="T28" fmla="*/ 112 w 372"/>
                  <a:gd name="T29" fmla="*/ 295 h 871"/>
                  <a:gd name="T30" fmla="*/ 117 w 372"/>
                  <a:gd name="T31" fmla="*/ 265 h 871"/>
                  <a:gd name="T32" fmla="*/ 127 w 372"/>
                  <a:gd name="T33" fmla="*/ 234 h 871"/>
                  <a:gd name="T34" fmla="*/ 132 w 372"/>
                  <a:gd name="T35" fmla="*/ 204 h 871"/>
                  <a:gd name="T36" fmla="*/ 143 w 372"/>
                  <a:gd name="T37" fmla="*/ 183 h 871"/>
                  <a:gd name="T38" fmla="*/ 148 w 372"/>
                  <a:gd name="T39" fmla="*/ 158 h 871"/>
                  <a:gd name="T40" fmla="*/ 158 w 372"/>
                  <a:gd name="T41" fmla="*/ 132 h 871"/>
                  <a:gd name="T42" fmla="*/ 163 w 372"/>
                  <a:gd name="T43" fmla="*/ 112 h 871"/>
                  <a:gd name="T44" fmla="*/ 173 w 372"/>
                  <a:gd name="T45" fmla="*/ 92 h 871"/>
                  <a:gd name="T46" fmla="*/ 178 w 372"/>
                  <a:gd name="T47" fmla="*/ 71 h 871"/>
                  <a:gd name="T48" fmla="*/ 188 w 372"/>
                  <a:gd name="T49" fmla="*/ 56 h 871"/>
                  <a:gd name="T50" fmla="*/ 194 w 372"/>
                  <a:gd name="T51" fmla="*/ 41 h 871"/>
                  <a:gd name="T52" fmla="*/ 204 w 372"/>
                  <a:gd name="T53" fmla="*/ 25 h 871"/>
                  <a:gd name="T54" fmla="*/ 214 w 372"/>
                  <a:gd name="T55" fmla="*/ 10 h 871"/>
                  <a:gd name="T56" fmla="*/ 229 w 372"/>
                  <a:gd name="T57" fmla="*/ 0 h 871"/>
                  <a:gd name="T58" fmla="*/ 244 w 372"/>
                  <a:gd name="T59" fmla="*/ 0 h 871"/>
                  <a:gd name="T60" fmla="*/ 260 w 372"/>
                  <a:gd name="T61" fmla="*/ 0 h 871"/>
                  <a:gd name="T62" fmla="*/ 275 w 372"/>
                  <a:gd name="T63" fmla="*/ 15 h 871"/>
                  <a:gd name="T64" fmla="*/ 290 w 372"/>
                  <a:gd name="T65" fmla="*/ 36 h 871"/>
                  <a:gd name="T66" fmla="*/ 305 w 372"/>
                  <a:gd name="T67" fmla="*/ 56 h 871"/>
                  <a:gd name="T68" fmla="*/ 310 w 372"/>
                  <a:gd name="T69" fmla="*/ 71 h 871"/>
                  <a:gd name="T70" fmla="*/ 321 w 372"/>
                  <a:gd name="T71" fmla="*/ 92 h 871"/>
                  <a:gd name="T72" fmla="*/ 326 w 372"/>
                  <a:gd name="T73" fmla="*/ 112 h 871"/>
                  <a:gd name="T74" fmla="*/ 336 w 372"/>
                  <a:gd name="T75" fmla="*/ 132 h 871"/>
                  <a:gd name="T76" fmla="*/ 341 w 372"/>
                  <a:gd name="T77" fmla="*/ 158 h 871"/>
                  <a:gd name="T78" fmla="*/ 351 w 372"/>
                  <a:gd name="T79" fmla="*/ 178 h 871"/>
                  <a:gd name="T80" fmla="*/ 356 w 372"/>
                  <a:gd name="T81" fmla="*/ 214 h 871"/>
                  <a:gd name="T82" fmla="*/ 366 w 372"/>
                  <a:gd name="T83" fmla="*/ 234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2" h="871">
                    <a:moveTo>
                      <a:pt x="0" y="871"/>
                    </a:moveTo>
                    <a:lnTo>
                      <a:pt x="0" y="845"/>
                    </a:lnTo>
                    <a:lnTo>
                      <a:pt x="5" y="835"/>
                    </a:lnTo>
                    <a:lnTo>
                      <a:pt x="5" y="815"/>
                    </a:lnTo>
                    <a:lnTo>
                      <a:pt x="10" y="805"/>
                    </a:lnTo>
                    <a:lnTo>
                      <a:pt x="10" y="789"/>
                    </a:lnTo>
                    <a:lnTo>
                      <a:pt x="16" y="779"/>
                    </a:lnTo>
                    <a:lnTo>
                      <a:pt x="16" y="759"/>
                    </a:lnTo>
                    <a:lnTo>
                      <a:pt x="21" y="749"/>
                    </a:lnTo>
                    <a:lnTo>
                      <a:pt x="21" y="738"/>
                    </a:lnTo>
                    <a:lnTo>
                      <a:pt x="26" y="728"/>
                    </a:lnTo>
                    <a:lnTo>
                      <a:pt x="26" y="703"/>
                    </a:lnTo>
                    <a:lnTo>
                      <a:pt x="31" y="693"/>
                    </a:lnTo>
                    <a:lnTo>
                      <a:pt x="31" y="682"/>
                    </a:lnTo>
                    <a:lnTo>
                      <a:pt x="36" y="672"/>
                    </a:lnTo>
                    <a:lnTo>
                      <a:pt x="36" y="652"/>
                    </a:lnTo>
                    <a:lnTo>
                      <a:pt x="41" y="642"/>
                    </a:lnTo>
                    <a:lnTo>
                      <a:pt x="41" y="621"/>
                    </a:lnTo>
                    <a:lnTo>
                      <a:pt x="46" y="611"/>
                    </a:lnTo>
                    <a:lnTo>
                      <a:pt x="46" y="601"/>
                    </a:lnTo>
                    <a:lnTo>
                      <a:pt x="51" y="591"/>
                    </a:lnTo>
                    <a:lnTo>
                      <a:pt x="51" y="570"/>
                    </a:lnTo>
                    <a:lnTo>
                      <a:pt x="56" y="555"/>
                    </a:lnTo>
                    <a:lnTo>
                      <a:pt x="56" y="545"/>
                    </a:lnTo>
                    <a:lnTo>
                      <a:pt x="61" y="535"/>
                    </a:lnTo>
                    <a:lnTo>
                      <a:pt x="61" y="519"/>
                    </a:lnTo>
                    <a:lnTo>
                      <a:pt x="66" y="509"/>
                    </a:lnTo>
                    <a:lnTo>
                      <a:pt x="66" y="499"/>
                    </a:lnTo>
                    <a:lnTo>
                      <a:pt x="71" y="489"/>
                    </a:lnTo>
                    <a:lnTo>
                      <a:pt x="71" y="469"/>
                    </a:lnTo>
                    <a:lnTo>
                      <a:pt x="77" y="458"/>
                    </a:lnTo>
                    <a:lnTo>
                      <a:pt x="77" y="438"/>
                    </a:lnTo>
                    <a:lnTo>
                      <a:pt x="82" y="428"/>
                    </a:lnTo>
                    <a:lnTo>
                      <a:pt x="82" y="418"/>
                    </a:lnTo>
                    <a:lnTo>
                      <a:pt x="87" y="412"/>
                    </a:lnTo>
                    <a:lnTo>
                      <a:pt x="87" y="392"/>
                    </a:lnTo>
                    <a:lnTo>
                      <a:pt x="92" y="382"/>
                    </a:lnTo>
                    <a:lnTo>
                      <a:pt x="92" y="372"/>
                    </a:lnTo>
                    <a:lnTo>
                      <a:pt x="97" y="367"/>
                    </a:lnTo>
                    <a:lnTo>
                      <a:pt x="97" y="346"/>
                    </a:lnTo>
                    <a:lnTo>
                      <a:pt x="102" y="336"/>
                    </a:lnTo>
                    <a:lnTo>
                      <a:pt x="102" y="331"/>
                    </a:lnTo>
                    <a:lnTo>
                      <a:pt x="107" y="321"/>
                    </a:lnTo>
                    <a:lnTo>
                      <a:pt x="107" y="306"/>
                    </a:lnTo>
                    <a:lnTo>
                      <a:pt x="112" y="295"/>
                    </a:lnTo>
                    <a:lnTo>
                      <a:pt x="112" y="290"/>
                    </a:lnTo>
                    <a:lnTo>
                      <a:pt x="117" y="280"/>
                    </a:lnTo>
                    <a:lnTo>
                      <a:pt x="117" y="265"/>
                    </a:lnTo>
                    <a:lnTo>
                      <a:pt x="122" y="255"/>
                    </a:lnTo>
                    <a:lnTo>
                      <a:pt x="122" y="239"/>
                    </a:lnTo>
                    <a:lnTo>
                      <a:pt x="127" y="234"/>
                    </a:lnTo>
                    <a:lnTo>
                      <a:pt x="127" y="224"/>
                    </a:lnTo>
                    <a:lnTo>
                      <a:pt x="132" y="219"/>
                    </a:lnTo>
                    <a:lnTo>
                      <a:pt x="132" y="204"/>
                    </a:lnTo>
                    <a:lnTo>
                      <a:pt x="138" y="199"/>
                    </a:lnTo>
                    <a:lnTo>
                      <a:pt x="138" y="188"/>
                    </a:lnTo>
                    <a:lnTo>
                      <a:pt x="143" y="183"/>
                    </a:lnTo>
                    <a:lnTo>
                      <a:pt x="143" y="168"/>
                    </a:lnTo>
                    <a:lnTo>
                      <a:pt x="148" y="163"/>
                    </a:lnTo>
                    <a:lnTo>
                      <a:pt x="148" y="158"/>
                    </a:lnTo>
                    <a:lnTo>
                      <a:pt x="153" y="153"/>
                    </a:lnTo>
                    <a:lnTo>
                      <a:pt x="153" y="137"/>
                    </a:lnTo>
                    <a:lnTo>
                      <a:pt x="158" y="132"/>
                    </a:lnTo>
                    <a:lnTo>
                      <a:pt x="158" y="122"/>
                    </a:lnTo>
                    <a:lnTo>
                      <a:pt x="163" y="117"/>
                    </a:lnTo>
                    <a:lnTo>
                      <a:pt x="163" y="112"/>
                    </a:lnTo>
                    <a:lnTo>
                      <a:pt x="168" y="107"/>
                    </a:lnTo>
                    <a:lnTo>
                      <a:pt x="168" y="97"/>
                    </a:lnTo>
                    <a:lnTo>
                      <a:pt x="173" y="92"/>
                    </a:lnTo>
                    <a:lnTo>
                      <a:pt x="173" y="87"/>
                    </a:lnTo>
                    <a:lnTo>
                      <a:pt x="178" y="81"/>
                    </a:lnTo>
                    <a:lnTo>
                      <a:pt x="178" y="71"/>
                    </a:lnTo>
                    <a:lnTo>
                      <a:pt x="183" y="66"/>
                    </a:lnTo>
                    <a:lnTo>
                      <a:pt x="183" y="61"/>
                    </a:lnTo>
                    <a:lnTo>
                      <a:pt x="188" y="56"/>
                    </a:lnTo>
                    <a:lnTo>
                      <a:pt x="188" y="51"/>
                    </a:lnTo>
                    <a:lnTo>
                      <a:pt x="194" y="46"/>
                    </a:lnTo>
                    <a:lnTo>
                      <a:pt x="194" y="41"/>
                    </a:lnTo>
                    <a:lnTo>
                      <a:pt x="199" y="36"/>
                    </a:lnTo>
                    <a:lnTo>
                      <a:pt x="204" y="31"/>
                    </a:lnTo>
                    <a:lnTo>
                      <a:pt x="204" y="25"/>
                    </a:lnTo>
                    <a:lnTo>
                      <a:pt x="209" y="20"/>
                    </a:lnTo>
                    <a:lnTo>
                      <a:pt x="219" y="10"/>
                    </a:lnTo>
                    <a:lnTo>
                      <a:pt x="214" y="10"/>
                    </a:lnTo>
                    <a:lnTo>
                      <a:pt x="219" y="10"/>
                    </a:lnTo>
                    <a:lnTo>
                      <a:pt x="224" y="5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39" y="0"/>
                    </a:lnTo>
                    <a:lnTo>
                      <a:pt x="244" y="0"/>
                    </a:lnTo>
                    <a:lnTo>
                      <a:pt x="249" y="0"/>
                    </a:lnTo>
                    <a:lnTo>
                      <a:pt x="255" y="0"/>
                    </a:lnTo>
                    <a:lnTo>
                      <a:pt x="260" y="0"/>
                    </a:lnTo>
                    <a:lnTo>
                      <a:pt x="265" y="5"/>
                    </a:lnTo>
                    <a:lnTo>
                      <a:pt x="270" y="10"/>
                    </a:lnTo>
                    <a:lnTo>
                      <a:pt x="275" y="15"/>
                    </a:lnTo>
                    <a:lnTo>
                      <a:pt x="280" y="20"/>
                    </a:lnTo>
                    <a:lnTo>
                      <a:pt x="290" y="31"/>
                    </a:lnTo>
                    <a:lnTo>
                      <a:pt x="290" y="36"/>
                    </a:lnTo>
                    <a:lnTo>
                      <a:pt x="300" y="46"/>
                    </a:lnTo>
                    <a:lnTo>
                      <a:pt x="300" y="51"/>
                    </a:lnTo>
                    <a:lnTo>
                      <a:pt x="305" y="56"/>
                    </a:lnTo>
                    <a:lnTo>
                      <a:pt x="305" y="61"/>
                    </a:lnTo>
                    <a:lnTo>
                      <a:pt x="310" y="66"/>
                    </a:lnTo>
                    <a:lnTo>
                      <a:pt x="310" y="71"/>
                    </a:lnTo>
                    <a:lnTo>
                      <a:pt x="316" y="76"/>
                    </a:lnTo>
                    <a:lnTo>
                      <a:pt x="316" y="87"/>
                    </a:lnTo>
                    <a:lnTo>
                      <a:pt x="321" y="92"/>
                    </a:lnTo>
                    <a:lnTo>
                      <a:pt x="321" y="102"/>
                    </a:lnTo>
                    <a:lnTo>
                      <a:pt x="326" y="107"/>
                    </a:lnTo>
                    <a:lnTo>
                      <a:pt x="326" y="112"/>
                    </a:lnTo>
                    <a:lnTo>
                      <a:pt x="331" y="117"/>
                    </a:lnTo>
                    <a:lnTo>
                      <a:pt x="331" y="127"/>
                    </a:lnTo>
                    <a:lnTo>
                      <a:pt x="336" y="132"/>
                    </a:lnTo>
                    <a:lnTo>
                      <a:pt x="336" y="137"/>
                    </a:lnTo>
                    <a:lnTo>
                      <a:pt x="341" y="148"/>
                    </a:lnTo>
                    <a:lnTo>
                      <a:pt x="341" y="158"/>
                    </a:lnTo>
                    <a:lnTo>
                      <a:pt x="346" y="163"/>
                    </a:lnTo>
                    <a:lnTo>
                      <a:pt x="346" y="173"/>
                    </a:lnTo>
                    <a:lnTo>
                      <a:pt x="351" y="178"/>
                    </a:lnTo>
                    <a:lnTo>
                      <a:pt x="351" y="194"/>
                    </a:lnTo>
                    <a:lnTo>
                      <a:pt x="356" y="199"/>
                    </a:lnTo>
                    <a:lnTo>
                      <a:pt x="356" y="214"/>
                    </a:lnTo>
                    <a:lnTo>
                      <a:pt x="361" y="219"/>
                    </a:lnTo>
                    <a:lnTo>
                      <a:pt x="361" y="229"/>
                    </a:lnTo>
                    <a:lnTo>
                      <a:pt x="366" y="234"/>
                    </a:lnTo>
                    <a:lnTo>
                      <a:pt x="366" y="250"/>
                    </a:lnTo>
                    <a:lnTo>
                      <a:pt x="372" y="260"/>
                    </a:lnTo>
                  </a:path>
                </a:pathLst>
              </a:custGeom>
              <a:noFill/>
              <a:ln w="38100" cmpd="sng">
                <a:solidFill>
                  <a:schemeClr val="tx2">
                    <a:alpha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Freeform 24"/>
              <p:cNvSpPr>
                <a:spLocks/>
              </p:cNvSpPr>
              <p:nvPr/>
            </p:nvSpPr>
            <p:spPr bwMode="auto">
              <a:xfrm>
                <a:off x="2547" y="1513"/>
                <a:ext cx="325" cy="1446"/>
              </a:xfrm>
              <a:custGeom>
                <a:avLst/>
                <a:gdLst>
                  <a:gd name="T0" fmla="*/ 5 w 325"/>
                  <a:gd name="T1" fmla="*/ 15 h 1446"/>
                  <a:gd name="T2" fmla="*/ 10 w 325"/>
                  <a:gd name="T3" fmla="*/ 46 h 1446"/>
                  <a:gd name="T4" fmla="*/ 20 w 325"/>
                  <a:gd name="T5" fmla="*/ 81 h 1446"/>
                  <a:gd name="T6" fmla="*/ 25 w 325"/>
                  <a:gd name="T7" fmla="*/ 117 h 1446"/>
                  <a:gd name="T8" fmla="*/ 35 w 325"/>
                  <a:gd name="T9" fmla="*/ 152 h 1446"/>
                  <a:gd name="T10" fmla="*/ 40 w 325"/>
                  <a:gd name="T11" fmla="*/ 193 h 1446"/>
                  <a:gd name="T12" fmla="*/ 50 w 325"/>
                  <a:gd name="T13" fmla="*/ 219 h 1446"/>
                  <a:gd name="T14" fmla="*/ 55 w 325"/>
                  <a:gd name="T15" fmla="*/ 259 h 1446"/>
                  <a:gd name="T16" fmla="*/ 66 w 325"/>
                  <a:gd name="T17" fmla="*/ 300 h 1446"/>
                  <a:gd name="T18" fmla="*/ 71 w 325"/>
                  <a:gd name="T19" fmla="*/ 341 h 1446"/>
                  <a:gd name="T20" fmla="*/ 81 w 325"/>
                  <a:gd name="T21" fmla="*/ 382 h 1446"/>
                  <a:gd name="T22" fmla="*/ 86 w 325"/>
                  <a:gd name="T23" fmla="*/ 428 h 1446"/>
                  <a:gd name="T24" fmla="*/ 96 w 325"/>
                  <a:gd name="T25" fmla="*/ 458 h 1446"/>
                  <a:gd name="T26" fmla="*/ 101 w 325"/>
                  <a:gd name="T27" fmla="*/ 514 h 1446"/>
                  <a:gd name="T28" fmla="*/ 111 w 325"/>
                  <a:gd name="T29" fmla="*/ 545 h 1446"/>
                  <a:gd name="T30" fmla="*/ 116 w 325"/>
                  <a:gd name="T31" fmla="*/ 590 h 1446"/>
                  <a:gd name="T32" fmla="*/ 127 w 325"/>
                  <a:gd name="T33" fmla="*/ 631 h 1446"/>
                  <a:gd name="T34" fmla="*/ 132 w 325"/>
                  <a:gd name="T35" fmla="*/ 677 h 1446"/>
                  <a:gd name="T36" fmla="*/ 142 w 325"/>
                  <a:gd name="T37" fmla="*/ 718 h 1446"/>
                  <a:gd name="T38" fmla="*/ 147 w 325"/>
                  <a:gd name="T39" fmla="*/ 764 h 1446"/>
                  <a:gd name="T40" fmla="*/ 157 w 325"/>
                  <a:gd name="T41" fmla="*/ 794 h 1446"/>
                  <a:gd name="T42" fmla="*/ 162 w 325"/>
                  <a:gd name="T43" fmla="*/ 840 h 1446"/>
                  <a:gd name="T44" fmla="*/ 172 w 325"/>
                  <a:gd name="T45" fmla="*/ 881 h 1446"/>
                  <a:gd name="T46" fmla="*/ 178 w 325"/>
                  <a:gd name="T47" fmla="*/ 922 h 1446"/>
                  <a:gd name="T48" fmla="*/ 188 w 325"/>
                  <a:gd name="T49" fmla="*/ 962 h 1446"/>
                  <a:gd name="T50" fmla="*/ 193 w 325"/>
                  <a:gd name="T51" fmla="*/ 1003 h 1446"/>
                  <a:gd name="T52" fmla="*/ 203 w 325"/>
                  <a:gd name="T53" fmla="*/ 1028 h 1446"/>
                  <a:gd name="T54" fmla="*/ 208 w 325"/>
                  <a:gd name="T55" fmla="*/ 1069 h 1446"/>
                  <a:gd name="T56" fmla="*/ 218 w 325"/>
                  <a:gd name="T57" fmla="*/ 1105 h 1446"/>
                  <a:gd name="T58" fmla="*/ 223 w 325"/>
                  <a:gd name="T59" fmla="*/ 1141 h 1446"/>
                  <a:gd name="T60" fmla="*/ 233 w 325"/>
                  <a:gd name="T61" fmla="*/ 1176 h 1446"/>
                  <a:gd name="T62" fmla="*/ 239 w 325"/>
                  <a:gd name="T63" fmla="*/ 1207 h 1446"/>
                  <a:gd name="T64" fmla="*/ 249 w 325"/>
                  <a:gd name="T65" fmla="*/ 1232 h 1446"/>
                  <a:gd name="T66" fmla="*/ 254 w 325"/>
                  <a:gd name="T67" fmla="*/ 1263 h 1446"/>
                  <a:gd name="T68" fmla="*/ 264 w 325"/>
                  <a:gd name="T69" fmla="*/ 1288 h 1446"/>
                  <a:gd name="T70" fmla="*/ 269 w 325"/>
                  <a:gd name="T71" fmla="*/ 1314 h 1446"/>
                  <a:gd name="T72" fmla="*/ 279 w 325"/>
                  <a:gd name="T73" fmla="*/ 1339 h 1446"/>
                  <a:gd name="T74" fmla="*/ 284 w 325"/>
                  <a:gd name="T75" fmla="*/ 1365 h 1446"/>
                  <a:gd name="T76" fmla="*/ 294 w 325"/>
                  <a:gd name="T77" fmla="*/ 1380 h 1446"/>
                  <a:gd name="T78" fmla="*/ 300 w 325"/>
                  <a:gd name="T79" fmla="*/ 1400 h 1446"/>
                  <a:gd name="T80" fmla="*/ 310 w 325"/>
                  <a:gd name="T81" fmla="*/ 1416 h 1446"/>
                  <a:gd name="T82" fmla="*/ 320 w 325"/>
                  <a:gd name="T83" fmla="*/ 1436 h 1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5" h="1446">
                    <a:moveTo>
                      <a:pt x="0" y="0"/>
                    </a:moveTo>
                    <a:lnTo>
                      <a:pt x="0" y="5"/>
                    </a:lnTo>
                    <a:lnTo>
                      <a:pt x="5" y="15"/>
                    </a:lnTo>
                    <a:lnTo>
                      <a:pt x="5" y="30"/>
                    </a:lnTo>
                    <a:lnTo>
                      <a:pt x="10" y="40"/>
                    </a:lnTo>
                    <a:lnTo>
                      <a:pt x="10" y="46"/>
                    </a:lnTo>
                    <a:lnTo>
                      <a:pt x="15" y="56"/>
                    </a:lnTo>
                    <a:lnTo>
                      <a:pt x="15" y="71"/>
                    </a:lnTo>
                    <a:lnTo>
                      <a:pt x="20" y="81"/>
                    </a:lnTo>
                    <a:lnTo>
                      <a:pt x="20" y="96"/>
                    </a:lnTo>
                    <a:lnTo>
                      <a:pt x="25" y="107"/>
                    </a:lnTo>
                    <a:lnTo>
                      <a:pt x="25" y="117"/>
                    </a:lnTo>
                    <a:lnTo>
                      <a:pt x="30" y="127"/>
                    </a:lnTo>
                    <a:lnTo>
                      <a:pt x="30" y="142"/>
                    </a:lnTo>
                    <a:lnTo>
                      <a:pt x="35" y="152"/>
                    </a:lnTo>
                    <a:lnTo>
                      <a:pt x="35" y="163"/>
                    </a:lnTo>
                    <a:lnTo>
                      <a:pt x="40" y="173"/>
                    </a:lnTo>
                    <a:lnTo>
                      <a:pt x="40" y="193"/>
                    </a:lnTo>
                    <a:lnTo>
                      <a:pt x="45" y="198"/>
                    </a:lnTo>
                    <a:lnTo>
                      <a:pt x="45" y="209"/>
                    </a:lnTo>
                    <a:lnTo>
                      <a:pt x="50" y="219"/>
                    </a:lnTo>
                    <a:lnTo>
                      <a:pt x="50" y="239"/>
                    </a:lnTo>
                    <a:lnTo>
                      <a:pt x="55" y="249"/>
                    </a:lnTo>
                    <a:lnTo>
                      <a:pt x="55" y="259"/>
                    </a:lnTo>
                    <a:lnTo>
                      <a:pt x="61" y="270"/>
                    </a:lnTo>
                    <a:lnTo>
                      <a:pt x="61" y="290"/>
                    </a:lnTo>
                    <a:lnTo>
                      <a:pt x="66" y="300"/>
                    </a:lnTo>
                    <a:lnTo>
                      <a:pt x="66" y="321"/>
                    </a:lnTo>
                    <a:lnTo>
                      <a:pt x="71" y="331"/>
                    </a:lnTo>
                    <a:lnTo>
                      <a:pt x="71" y="341"/>
                    </a:lnTo>
                    <a:lnTo>
                      <a:pt x="76" y="351"/>
                    </a:lnTo>
                    <a:lnTo>
                      <a:pt x="76" y="371"/>
                    </a:lnTo>
                    <a:lnTo>
                      <a:pt x="81" y="382"/>
                    </a:lnTo>
                    <a:lnTo>
                      <a:pt x="81" y="392"/>
                    </a:lnTo>
                    <a:lnTo>
                      <a:pt x="86" y="407"/>
                    </a:lnTo>
                    <a:lnTo>
                      <a:pt x="86" y="428"/>
                    </a:lnTo>
                    <a:lnTo>
                      <a:pt x="91" y="438"/>
                    </a:lnTo>
                    <a:lnTo>
                      <a:pt x="91" y="448"/>
                    </a:lnTo>
                    <a:lnTo>
                      <a:pt x="96" y="458"/>
                    </a:lnTo>
                    <a:lnTo>
                      <a:pt x="96" y="478"/>
                    </a:lnTo>
                    <a:lnTo>
                      <a:pt x="101" y="489"/>
                    </a:lnTo>
                    <a:lnTo>
                      <a:pt x="101" y="514"/>
                    </a:lnTo>
                    <a:lnTo>
                      <a:pt x="106" y="524"/>
                    </a:lnTo>
                    <a:lnTo>
                      <a:pt x="106" y="534"/>
                    </a:lnTo>
                    <a:lnTo>
                      <a:pt x="111" y="545"/>
                    </a:lnTo>
                    <a:lnTo>
                      <a:pt x="111" y="565"/>
                    </a:lnTo>
                    <a:lnTo>
                      <a:pt x="116" y="580"/>
                    </a:lnTo>
                    <a:lnTo>
                      <a:pt x="116" y="590"/>
                    </a:lnTo>
                    <a:lnTo>
                      <a:pt x="122" y="601"/>
                    </a:lnTo>
                    <a:lnTo>
                      <a:pt x="122" y="621"/>
                    </a:lnTo>
                    <a:lnTo>
                      <a:pt x="127" y="631"/>
                    </a:lnTo>
                    <a:lnTo>
                      <a:pt x="127" y="641"/>
                    </a:lnTo>
                    <a:lnTo>
                      <a:pt x="132" y="657"/>
                    </a:lnTo>
                    <a:lnTo>
                      <a:pt x="132" y="677"/>
                    </a:lnTo>
                    <a:lnTo>
                      <a:pt x="137" y="687"/>
                    </a:lnTo>
                    <a:lnTo>
                      <a:pt x="137" y="708"/>
                    </a:lnTo>
                    <a:lnTo>
                      <a:pt x="142" y="718"/>
                    </a:lnTo>
                    <a:lnTo>
                      <a:pt x="142" y="733"/>
                    </a:lnTo>
                    <a:lnTo>
                      <a:pt x="147" y="743"/>
                    </a:lnTo>
                    <a:lnTo>
                      <a:pt x="147" y="764"/>
                    </a:lnTo>
                    <a:lnTo>
                      <a:pt x="152" y="774"/>
                    </a:lnTo>
                    <a:lnTo>
                      <a:pt x="152" y="784"/>
                    </a:lnTo>
                    <a:lnTo>
                      <a:pt x="157" y="794"/>
                    </a:lnTo>
                    <a:lnTo>
                      <a:pt x="157" y="820"/>
                    </a:lnTo>
                    <a:lnTo>
                      <a:pt x="162" y="830"/>
                    </a:lnTo>
                    <a:lnTo>
                      <a:pt x="162" y="840"/>
                    </a:lnTo>
                    <a:lnTo>
                      <a:pt x="167" y="850"/>
                    </a:lnTo>
                    <a:lnTo>
                      <a:pt x="167" y="871"/>
                    </a:lnTo>
                    <a:lnTo>
                      <a:pt x="172" y="881"/>
                    </a:lnTo>
                    <a:lnTo>
                      <a:pt x="172" y="891"/>
                    </a:lnTo>
                    <a:lnTo>
                      <a:pt x="178" y="901"/>
                    </a:lnTo>
                    <a:lnTo>
                      <a:pt x="178" y="922"/>
                    </a:lnTo>
                    <a:lnTo>
                      <a:pt x="183" y="932"/>
                    </a:lnTo>
                    <a:lnTo>
                      <a:pt x="183" y="952"/>
                    </a:lnTo>
                    <a:lnTo>
                      <a:pt x="188" y="962"/>
                    </a:lnTo>
                    <a:lnTo>
                      <a:pt x="188" y="972"/>
                    </a:lnTo>
                    <a:lnTo>
                      <a:pt x="193" y="983"/>
                    </a:lnTo>
                    <a:lnTo>
                      <a:pt x="193" y="1003"/>
                    </a:lnTo>
                    <a:lnTo>
                      <a:pt x="198" y="1013"/>
                    </a:lnTo>
                    <a:lnTo>
                      <a:pt x="198" y="1023"/>
                    </a:lnTo>
                    <a:lnTo>
                      <a:pt x="203" y="1028"/>
                    </a:lnTo>
                    <a:lnTo>
                      <a:pt x="203" y="1049"/>
                    </a:lnTo>
                    <a:lnTo>
                      <a:pt x="208" y="1059"/>
                    </a:lnTo>
                    <a:lnTo>
                      <a:pt x="208" y="1069"/>
                    </a:lnTo>
                    <a:lnTo>
                      <a:pt x="213" y="1079"/>
                    </a:lnTo>
                    <a:lnTo>
                      <a:pt x="213" y="1095"/>
                    </a:lnTo>
                    <a:lnTo>
                      <a:pt x="218" y="1105"/>
                    </a:lnTo>
                    <a:lnTo>
                      <a:pt x="218" y="1125"/>
                    </a:lnTo>
                    <a:lnTo>
                      <a:pt x="223" y="1130"/>
                    </a:lnTo>
                    <a:lnTo>
                      <a:pt x="223" y="1141"/>
                    </a:lnTo>
                    <a:lnTo>
                      <a:pt x="228" y="1151"/>
                    </a:lnTo>
                    <a:lnTo>
                      <a:pt x="228" y="1166"/>
                    </a:lnTo>
                    <a:lnTo>
                      <a:pt x="233" y="1176"/>
                    </a:lnTo>
                    <a:lnTo>
                      <a:pt x="233" y="1181"/>
                    </a:lnTo>
                    <a:lnTo>
                      <a:pt x="239" y="1191"/>
                    </a:lnTo>
                    <a:lnTo>
                      <a:pt x="239" y="1207"/>
                    </a:lnTo>
                    <a:lnTo>
                      <a:pt x="244" y="1217"/>
                    </a:lnTo>
                    <a:lnTo>
                      <a:pt x="244" y="1222"/>
                    </a:lnTo>
                    <a:lnTo>
                      <a:pt x="249" y="1232"/>
                    </a:lnTo>
                    <a:lnTo>
                      <a:pt x="249" y="1247"/>
                    </a:lnTo>
                    <a:lnTo>
                      <a:pt x="254" y="1253"/>
                    </a:lnTo>
                    <a:lnTo>
                      <a:pt x="254" y="1263"/>
                    </a:lnTo>
                    <a:lnTo>
                      <a:pt x="259" y="1268"/>
                    </a:lnTo>
                    <a:lnTo>
                      <a:pt x="259" y="1283"/>
                    </a:lnTo>
                    <a:lnTo>
                      <a:pt x="264" y="1288"/>
                    </a:lnTo>
                    <a:lnTo>
                      <a:pt x="264" y="1303"/>
                    </a:lnTo>
                    <a:lnTo>
                      <a:pt x="269" y="1309"/>
                    </a:lnTo>
                    <a:lnTo>
                      <a:pt x="269" y="1314"/>
                    </a:lnTo>
                    <a:lnTo>
                      <a:pt x="274" y="1319"/>
                    </a:lnTo>
                    <a:lnTo>
                      <a:pt x="274" y="1334"/>
                    </a:lnTo>
                    <a:lnTo>
                      <a:pt x="279" y="1339"/>
                    </a:lnTo>
                    <a:lnTo>
                      <a:pt x="279" y="1344"/>
                    </a:lnTo>
                    <a:lnTo>
                      <a:pt x="284" y="1349"/>
                    </a:lnTo>
                    <a:lnTo>
                      <a:pt x="284" y="1365"/>
                    </a:lnTo>
                    <a:lnTo>
                      <a:pt x="289" y="1370"/>
                    </a:lnTo>
                    <a:lnTo>
                      <a:pt x="289" y="1375"/>
                    </a:lnTo>
                    <a:lnTo>
                      <a:pt x="294" y="1380"/>
                    </a:lnTo>
                    <a:lnTo>
                      <a:pt x="294" y="1390"/>
                    </a:lnTo>
                    <a:lnTo>
                      <a:pt x="300" y="1395"/>
                    </a:lnTo>
                    <a:lnTo>
                      <a:pt x="300" y="1400"/>
                    </a:lnTo>
                    <a:lnTo>
                      <a:pt x="305" y="1405"/>
                    </a:lnTo>
                    <a:lnTo>
                      <a:pt x="305" y="1410"/>
                    </a:lnTo>
                    <a:lnTo>
                      <a:pt x="310" y="1416"/>
                    </a:lnTo>
                    <a:lnTo>
                      <a:pt x="310" y="1426"/>
                    </a:lnTo>
                    <a:lnTo>
                      <a:pt x="315" y="1431"/>
                    </a:lnTo>
                    <a:lnTo>
                      <a:pt x="320" y="1436"/>
                    </a:lnTo>
                    <a:lnTo>
                      <a:pt x="320" y="1441"/>
                    </a:lnTo>
                    <a:lnTo>
                      <a:pt x="325" y="1446"/>
                    </a:lnTo>
                  </a:path>
                </a:pathLst>
              </a:custGeom>
              <a:noFill/>
              <a:ln w="38100" cmpd="sng">
                <a:solidFill>
                  <a:schemeClr val="tx2">
                    <a:alpha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Freeform 25"/>
              <p:cNvSpPr>
                <a:spLocks/>
              </p:cNvSpPr>
              <p:nvPr/>
            </p:nvSpPr>
            <p:spPr bwMode="auto">
              <a:xfrm>
                <a:off x="2872" y="1676"/>
                <a:ext cx="376" cy="1314"/>
              </a:xfrm>
              <a:custGeom>
                <a:avLst/>
                <a:gdLst>
                  <a:gd name="T0" fmla="*/ 10 w 376"/>
                  <a:gd name="T1" fmla="*/ 1298 h 1314"/>
                  <a:gd name="T2" fmla="*/ 25 w 376"/>
                  <a:gd name="T3" fmla="*/ 1309 h 1314"/>
                  <a:gd name="T4" fmla="*/ 41 w 376"/>
                  <a:gd name="T5" fmla="*/ 1314 h 1314"/>
                  <a:gd name="T6" fmla="*/ 56 w 376"/>
                  <a:gd name="T7" fmla="*/ 1314 h 1314"/>
                  <a:gd name="T8" fmla="*/ 71 w 376"/>
                  <a:gd name="T9" fmla="*/ 1303 h 1314"/>
                  <a:gd name="T10" fmla="*/ 86 w 376"/>
                  <a:gd name="T11" fmla="*/ 1283 h 1314"/>
                  <a:gd name="T12" fmla="*/ 102 w 376"/>
                  <a:gd name="T13" fmla="*/ 1263 h 1314"/>
                  <a:gd name="T14" fmla="*/ 112 w 376"/>
                  <a:gd name="T15" fmla="*/ 1242 h 1314"/>
                  <a:gd name="T16" fmla="*/ 117 w 376"/>
                  <a:gd name="T17" fmla="*/ 1222 h 1314"/>
                  <a:gd name="T18" fmla="*/ 127 w 376"/>
                  <a:gd name="T19" fmla="*/ 1202 h 1314"/>
                  <a:gd name="T20" fmla="*/ 132 w 376"/>
                  <a:gd name="T21" fmla="*/ 1176 h 1314"/>
                  <a:gd name="T22" fmla="*/ 142 w 376"/>
                  <a:gd name="T23" fmla="*/ 1156 h 1314"/>
                  <a:gd name="T24" fmla="*/ 147 w 376"/>
                  <a:gd name="T25" fmla="*/ 1125 h 1314"/>
                  <a:gd name="T26" fmla="*/ 158 w 376"/>
                  <a:gd name="T27" fmla="*/ 1105 h 1314"/>
                  <a:gd name="T28" fmla="*/ 163 w 376"/>
                  <a:gd name="T29" fmla="*/ 1079 h 1314"/>
                  <a:gd name="T30" fmla="*/ 173 w 376"/>
                  <a:gd name="T31" fmla="*/ 1044 h 1314"/>
                  <a:gd name="T32" fmla="*/ 178 w 376"/>
                  <a:gd name="T33" fmla="*/ 1013 h 1314"/>
                  <a:gd name="T34" fmla="*/ 188 w 376"/>
                  <a:gd name="T35" fmla="*/ 978 h 1314"/>
                  <a:gd name="T36" fmla="*/ 193 w 376"/>
                  <a:gd name="T37" fmla="*/ 942 h 1314"/>
                  <a:gd name="T38" fmla="*/ 203 w 376"/>
                  <a:gd name="T39" fmla="*/ 916 h 1314"/>
                  <a:gd name="T40" fmla="*/ 209 w 376"/>
                  <a:gd name="T41" fmla="*/ 871 h 1314"/>
                  <a:gd name="T42" fmla="*/ 219 w 376"/>
                  <a:gd name="T43" fmla="*/ 840 h 1314"/>
                  <a:gd name="T44" fmla="*/ 224 w 376"/>
                  <a:gd name="T45" fmla="*/ 799 h 1314"/>
                  <a:gd name="T46" fmla="*/ 234 w 376"/>
                  <a:gd name="T47" fmla="*/ 764 h 1314"/>
                  <a:gd name="T48" fmla="*/ 239 w 376"/>
                  <a:gd name="T49" fmla="*/ 718 h 1314"/>
                  <a:gd name="T50" fmla="*/ 249 w 376"/>
                  <a:gd name="T51" fmla="*/ 687 h 1314"/>
                  <a:gd name="T52" fmla="*/ 254 w 376"/>
                  <a:gd name="T53" fmla="*/ 636 h 1314"/>
                  <a:gd name="T54" fmla="*/ 264 w 376"/>
                  <a:gd name="T55" fmla="*/ 606 h 1314"/>
                  <a:gd name="T56" fmla="*/ 270 w 376"/>
                  <a:gd name="T57" fmla="*/ 560 h 1314"/>
                  <a:gd name="T58" fmla="*/ 280 w 376"/>
                  <a:gd name="T59" fmla="*/ 514 h 1314"/>
                  <a:gd name="T60" fmla="*/ 285 w 376"/>
                  <a:gd name="T61" fmla="*/ 473 h 1314"/>
                  <a:gd name="T62" fmla="*/ 295 w 376"/>
                  <a:gd name="T63" fmla="*/ 427 h 1314"/>
                  <a:gd name="T64" fmla="*/ 300 w 376"/>
                  <a:gd name="T65" fmla="*/ 387 h 1314"/>
                  <a:gd name="T66" fmla="*/ 310 w 376"/>
                  <a:gd name="T67" fmla="*/ 351 h 1314"/>
                  <a:gd name="T68" fmla="*/ 315 w 376"/>
                  <a:gd name="T69" fmla="*/ 310 h 1314"/>
                  <a:gd name="T70" fmla="*/ 325 w 376"/>
                  <a:gd name="T71" fmla="*/ 265 h 1314"/>
                  <a:gd name="T72" fmla="*/ 331 w 376"/>
                  <a:gd name="T73" fmla="*/ 224 h 1314"/>
                  <a:gd name="T74" fmla="*/ 341 w 376"/>
                  <a:gd name="T75" fmla="*/ 183 h 1314"/>
                  <a:gd name="T76" fmla="*/ 346 w 376"/>
                  <a:gd name="T77" fmla="*/ 142 h 1314"/>
                  <a:gd name="T78" fmla="*/ 356 w 376"/>
                  <a:gd name="T79" fmla="*/ 112 h 1314"/>
                  <a:gd name="T80" fmla="*/ 361 w 376"/>
                  <a:gd name="T81" fmla="*/ 71 h 1314"/>
                  <a:gd name="T82" fmla="*/ 371 w 376"/>
                  <a:gd name="T83" fmla="*/ 3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6" h="1314">
                    <a:moveTo>
                      <a:pt x="0" y="1283"/>
                    </a:moveTo>
                    <a:lnTo>
                      <a:pt x="10" y="1293"/>
                    </a:lnTo>
                    <a:lnTo>
                      <a:pt x="10" y="1298"/>
                    </a:lnTo>
                    <a:lnTo>
                      <a:pt x="15" y="1303"/>
                    </a:lnTo>
                    <a:lnTo>
                      <a:pt x="20" y="1309"/>
                    </a:lnTo>
                    <a:lnTo>
                      <a:pt x="25" y="1309"/>
                    </a:lnTo>
                    <a:lnTo>
                      <a:pt x="31" y="1314"/>
                    </a:lnTo>
                    <a:lnTo>
                      <a:pt x="36" y="1314"/>
                    </a:lnTo>
                    <a:lnTo>
                      <a:pt x="41" y="1314"/>
                    </a:lnTo>
                    <a:lnTo>
                      <a:pt x="46" y="1314"/>
                    </a:lnTo>
                    <a:lnTo>
                      <a:pt x="51" y="1314"/>
                    </a:lnTo>
                    <a:lnTo>
                      <a:pt x="56" y="1314"/>
                    </a:lnTo>
                    <a:lnTo>
                      <a:pt x="61" y="1309"/>
                    </a:lnTo>
                    <a:lnTo>
                      <a:pt x="66" y="1303"/>
                    </a:lnTo>
                    <a:lnTo>
                      <a:pt x="71" y="1303"/>
                    </a:lnTo>
                    <a:lnTo>
                      <a:pt x="81" y="1293"/>
                    </a:lnTo>
                    <a:lnTo>
                      <a:pt x="81" y="1288"/>
                    </a:lnTo>
                    <a:lnTo>
                      <a:pt x="86" y="1283"/>
                    </a:lnTo>
                    <a:lnTo>
                      <a:pt x="92" y="1278"/>
                    </a:lnTo>
                    <a:lnTo>
                      <a:pt x="92" y="1273"/>
                    </a:lnTo>
                    <a:lnTo>
                      <a:pt x="102" y="1263"/>
                    </a:lnTo>
                    <a:lnTo>
                      <a:pt x="102" y="1253"/>
                    </a:lnTo>
                    <a:lnTo>
                      <a:pt x="107" y="1247"/>
                    </a:lnTo>
                    <a:lnTo>
                      <a:pt x="112" y="1242"/>
                    </a:lnTo>
                    <a:lnTo>
                      <a:pt x="112" y="1232"/>
                    </a:lnTo>
                    <a:lnTo>
                      <a:pt x="117" y="1227"/>
                    </a:lnTo>
                    <a:lnTo>
                      <a:pt x="117" y="1222"/>
                    </a:lnTo>
                    <a:lnTo>
                      <a:pt x="122" y="1217"/>
                    </a:lnTo>
                    <a:lnTo>
                      <a:pt x="122" y="1207"/>
                    </a:lnTo>
                    <a:lnTo>
                      <a:pt x="127" y="1202"/>
                    </a:lnTo>
                    <a:lnTo>
                      <a:pt x="127" y="1191"/>
                    </a:lnTo>
                    <a:lnTo>
                      <a:pt x="132" y="1186"/>
                    </a:lnTo>
                    <a:lnTo>
                      <a:pt x="132" y="1176"/>
                    </a:lnTo>
                    <a:lnTo>
                      <a:pt x="137" y="1171"/>
                    </a:lnTo>
                    <a:lnTo>
                      <a:pt x="137" y="1161"/>
                    </a:lnTo>
                    <a:lnTo>
                      <a:pt x="142" y="1156"/>
                    </a:lnTo>
                    <a:lnTo>
                      <a:pt x="142" y="1146"/>
                    </a:lnTo>
                    <a:lnTo>
                      <a:pt x="147" y="1140"/>
                    </a:lnTo>
                    <a:lnTo>
                      <a:pt x="147" y="1125"/>
                    </a:lnTo>
                    <a:lnTo>
                      <a:pt x="153" y="1120"/>
                    </a:lnTo>
                    <a:lnTo>
                      <a:pt x="153" y="1115"/>
                    </a:lnTo>
                    <a:lnTo>
                      <a:pt x="158" y="1105"/>
                    </a:lnTo>
                    <a:lnTo>
                      <a:pt x="158" y="1090"/>
                    </a:lnTo>
                    <a:lnTo>
                      <a:pt x="163" y="1084"/>
                    </a:lnTo>
                    <a:lnTo>
                      <a:pt x="163" y="1079"/>
                    </a:lnTo>
                    <a:lnTo>
                      <a:pt x="168" y="1069"/>
                    </a:lnTo>
                    <a:lnTo>
                      <a:pt x="168" y="1054"/>
                    </a:lnTo>
                    <a:lnTo>
                      <a:pt x="173" y="1044"/>
                    </a:lnTo>
                    <a:lnTo>
                      <a:pt x="173" y="1028"/>
                    </a:lnTo>
                    <a:lnTo>
                      <a:pt x="178" y="1023"/>
                    </a:lnTo>
                    <a:lnTo>
                      <a:pt x="178" y="1013"/>
                    </a:lnTo>
                    <a:lnTo>
                      <a:pt x="183" y="1003"/>
                    </a:lnTo>
                    <a:lnTo>
                      <a:pt x="183" y="988"/>
                    </a:lnTo>
                    <a:lnTo>
                      <a:pt x="188" y="978"/>
                    </a:lnTo>
                    <a:lnTo>
                      <a:pt x="188" y="972"/>
                    </a:lnTo>
                    <a:lnTo>
                      <a:pt x="193" y="962"/>
                    </a:lnTo>
                    <a:lnTo>
                      <a:pt x="193" y="942"/>
                    </a:lnTo>
                    <a:lnTo>
                      <a:pt x="198" y="937"/>
                    </a:lnTo>
                    <a:lnTo>
                      <a:pt x="198" y="927"/>
                    </a:lnTo>
                    <a:lnTo>
                      <a:pt x="203" y="916"/>
                    </a:lnTo>
                    <a:lnTo>
                      <a:pt x="203" y="896"/>
                    </a:lnTo>
                    <a:lnTo>
                      <a:pt x="209" y="891"/>
                    </a:lnTo>
                    <a:lnTo>
                      <a:pt x="209" y="871"/>
                    </a:lnTo>
                    <a:lnTo>
                      <a:pt x="214" y="860"/>
                    </a:lnTo>
                    <a:lnTo>
                      <a:pt x="214" y="850"/>
                    </a:lnTo>
                    <a:lnTo>
                      <a:pt x="219" y="840"/>
                    </a:lnTo>
                    <a:lnTo>
                      <a:pt x="219" y="820"/>
                    </a:lnTo>
                    <a:lnTo>
                      <a:pt x="224" y="809"/>
                    </a:lnTo>
                    <a:lnTo>
                      <a:pt x="224" y="799"/>
                    </a:lnTo>
                    <a:lnTo>
                      <a:pt x="229" y="789"/>
                    </a:lnTo>
                    <a:lnTo>
                      <a:pt x="229" y="774"/>
                    </a:lnTo>
                    <a:lnTo>
                      <a:pt x="234" y="764"/>
                    </a:lnTo>
                    <a:lnTo>
                      <a:pt x="234" y="748"/>
                    </a:lnTo>
                    <a:lnTo>
                      <a:pt x="239" y="738"/>
                    </a:lnTo>
                    <a:lnTo>
                      <a:pt x="239" y="718"/>
                    </a:lnTo>
                    <a:lnTo>
                      <a:pt x="244" y="708"/>
                    </a:lnTo>
                    <a:lnTo>
                      <a:pt x="244" y="697"/>
                    </a:lnTo>
                    <a:lnTo>
                      <a:pt x="249" y="687"/>
                    </a:lnTo>
                    <a:lnTo>
                      <a:pt x="249" y="667"/>
                    </a:lnTo>
                    <a:lnTo>
                      <a:pt x="254" y="657"/>
                    </a:lnTo>
                    <a:lnTo>
                      <a:pt x="254" y="636"/>
                    </a:lnTo>
                    <a:lnTo>
                      <a:pt x="259" y="626"/>
                    </a:lnTo>
                    <a:lnTo>
                      <a:pt x="259" y="616"/>
                    </a:lnTo>
                    <a:lnTo>
                      <a:pt x="264" y="606"/>
                    </a:lnTo>
                    <a:lnTo>
                      <a:pt x="264" y="580"/>
                    </a:lnTo>
                    <a:lnTo>
                      <a:pt x="270" y="570"/>
                    </a:lnTo>
                    <a:lnTo>
                      <a:pt x="270" y="560"/>
                    </a:lnTo>
                    <a:lnTo>
                      <a:pt x="275" y="550"/>
                    </a:lnTo>
                    <a:lnTo>
                      <a:pt x="275" y="529"/>
                    </a:lnTo>
                    <a:lnTo>
                      <a:pt x="280" y="514"/>
                    </a:lnTo>
                    <a:lnTo>
                      <a:pt x="280" y="504"/>
                    </a:lnTo>
                    <a:lnTo>
                      <a:pt x="285" y="494"/>
                    </a:lnTo>
                    <a:lnTo>
                      <a:pt x="285" y="473"/>
                    </a:lnTo>
                    <a:lnTo>
                      <a:pt x="290" y="463"/>
                    </a:lnTo>
                    <a:lnTo>
                      <a:pt x="290" y="438"/>
                    </a:lnTo>
                    <a:lnTo>
                      <a:pt x="295" y="427"/>
                    </a:lnTo>
                    <a:lnTo>
                      <a:pt x="295" y="417"/>
                    </a:lnTo>
                    <a:lnTo>
                      <a:pt x="300" y="407"/>
                    </a:lnTo>
                    <a:lnTo>
                      <a:pt x="300" y="387"/>
                    </a:lnTo>
                    <a:lnTo>
                      <a:pt x="305" y="377"/>
                    </a:lnTo>
                    <a:lnTo>
                      <a:pt x="305" y="361"/>
                    </a:lnTo>
                    <a:lnTo>
                      <a:pt x="310" y="351"/>
                    </a:lnTo>
                    <a:lnTo>
                      <a:pt x="310" y="331"/>
                    </a:lnTo>
                    <a:lnTo>
                      <a:pt x="315" y="321"/>
                    </a:lnTo>
                    <a:lnTo>
                      <a:pt x="315" y="310"/>
                    </a:lnTo>
                    <a:lnTo>
                      <a:pt x="320" y="300"/>
                    </a:lnTo>
                    <a:lnTo>
                      <a:pt x="320" y="275"/>
                    </a:lnTo>
                    <a:lnTo>
                      <a:pt x="325" y="265"/>
                    </a:lnTo>
                    <a:lnTo>
                      <a:pt x="325" y="244"/>
                    </a:lnTo>
                    <a:lnTo>
                      <a:pt x="331" y="234"/>
                    </a:lnTo>
                    <a:lnTo>
                      <a:pt x="331" y="224"/>
                    </a:lnTo>
                    <a:lnTo>
                      <a:pt x="336" y="214"/>
                    </a:lnTo>
                    <a:lnTo>
                      <a:pt x="336" y="193"/>
                    </a:lnTo>
                    <a:lnTo>
                      <a:pt x="341" y="183"/>
                    </a:lnTo>
                    <a:lnTo>
                      <a:pt x="341" y="173"/>
                    </a:lnTo>
                    <a:lnTo>
                      <a:pt x="346" y="163"/>
                    </a:lnTo>
                    <a:lnTo>
                      <a:pt x="346" y="142"/>
                    </a:lnTo>
                    <a:lnTo>
                      <a:pt x="351" y="127"/>
                    </a:lnTo>
                    <a:lnTo>
                      <a:pt x="351" y="117"/>
                    </a:lnTo>
                    <a:lnTo>
                      <a:pt x="356" y="112"/>
                    </a:lnTo>
                    <a:lnTo>
                      <a:pt x="356" y="91"/>
                    </a:lnTo>
                    <a:lnTo>
                      <a:pt x="361" y="81"/>
                    </a:lnTo>
                    <a:lnTo>
                      <a:pt x="361" y="71"/>
                    </a:lnTo>
                    <a:lnTo>
                      <a:pt x="366" y="61"/>
                    </a:lnTo>
                    <a:lnTo>
                      <a:pt x="366" y="40"/>
                    </a:lnTo>
                    <a:lnTo>
                      <a:pt x="371" y="30"/>
                    </a:lnTo>
                    <a:lnTo>
                      <a:pt x="371" y="10"/>
                    </a:lnTo>
                    <a:lnTo>
                      <a:pt x="376" y="0"/>
                    </a:lnTo>
                  </a:path>
                </a:pathLst>
              </a:custGeom>
              <a:noFill/>
              <a:ln w="38100" cmpd="sng">
                <a:solidFill>
                  <a:schemeClr val="tx2">
                    <a:alpha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Freeform 26"/>
              <p:cNvSpPr>
                <a:spLocks/>
              </p:cNvSpPr>
              <p:nvPr/>
            </p:nvSpPr>
            <p:spPr bwMode="auto">
              <a:xfrm>
                <a:off x="3248" y="1253"/>
                <a:ext cx="372" cy="657"/>
              </a:xfrm>
              <a:custGeom>
                <a:avLst/>
                <a:gdLst>
                  <a:gd name="T0" fmla="*/ 5 w 372"/>
                  <a:gd name="T1" fmla="*/ 407 h 657"/>
                  <a:gd name="T2" fmla="*/ 11 w 372"/>
                  <a:gd name="T3" fmla="*/ 372 h 657"/>
                  <a:gd name="T4" fmla="*/ 21 w 372"/>
                  <a:gd name="T5" fmla="*/ 336 h 657"/>
                  <a:gd name="T6" fmla="*/ 26 w 372"/>
                  <a:gd name="T7" fmla="*/ 300 h 657"/>
                  <a:gd name="T8" fmla="*/ 36 w 372"/>
                  <a:gd name="T9" fmla="*/ 270 h 657"/>
                  <a:gd name="T10" fmla="*/ 41 w 372"/>
                  <a:gd name="T11" fmla="*/ 234 h 657"/>
                  <a:gd name="T12" fmla="*/ 51 w 372"/>
                  <a:gd name="T13" fmla="*/ 214 h 657"/>
                  <a:gd name="T14" fmla="*/ 56 w 372"/>
                  <a:gd name="T15" fmla="*/ 188 h 657"/>
                  <a:gd name="T16" fmla="*/ 66 w 372"/>
                  <a:gd name="T17" fmla="*/ 158 h 657"/>
                  <a:gd name="T18" fmla="*/ 72 w 372"/>
                  <a:gd name="T19" fmla="*/ 137 h 657"/>
                  <a:gd name="T20" fmla="*/ 82 w 372"/>
                  <a:gd name="T21" fmla="*/ 112 h 657"/>
                  <a:gd name="T22" fmla="*/ 87 w 372"/>
                  <a:gd name="T23" fmla="*/ 92 h 657"/>
                  <a:gd name="T24" fmla="*/ 97 w 372"/>
                  <a:gd name="T25" fmla="*/ 76 h 657"/>
                  <a:gd name="T26" fmla="*/ 107 w 372"/>
                  <a:gd name="T27" fmla="*/ 56 h 657"/>
                  <a:gd name="T28" fmla="*/ 112 w 372"/>
                  <a:gd name="T29" fmla="*/ 36 h 657"/>
                  <a:gd name="T30" fmla="*/ 127 w 372"/>
                  <a:gd name="T31" fmla="*/ 20 h 657"/>
                  <a:gd name="T32" fmla="*/ 138 w 372"/>
                  <a:gd name="T33" fmla="*/ 10 h 657"/>
                  <a:gd name="T34" fmla="*/ 153 w 372"/>
                  <a:gd name="T35" fmla="*/ 0 h 657"/>
                  <a:gd name="T36" fmla="*/ 168 w 372"/>
                  <a:gd name="T37" fmla="*/ 0 h 657"/>
                  <a:gd name="T38" fmla="*/ 183 w 372"/>
                  <a:gd name="T39" fmla="*/ 5 h 657"/>
                  <a:gd name="T40" fmla="*/ 199 w 372"/>
                  <a:gd name="T41" fmla="*/ 20 h 657"/>
                  <a:gd name="T42" fmla="*/ 214 w 372"/>
                  <a:gd name="T43" fmla="*/ 41 h 657"/>
                  <a:gd name="T44" fmla="*/ 224 w 372"/>
                  <a:gd name="T45" fmla="*/ 56 h 657"/>
                  <a:gd name="T46" fmla="*/ 229 w 372"/>
                  <a:gd name="T47" fmla="*/ 76 h 657"/>
                  <a:gd name="T48" fmla="*/ 239 w 372"/>
                  <a:gd name="T49" fmla="*/ 92 h 657"/>
                  <a:gd name="T50" fmla="*/ 244 w 372"/>
                  <a:gd name="T51" fmla="*/ 112 h 657"/>
                  <a:gd name="T52" fmla="*/ 255 w 372"/>
                  <a:gd name="T53" fmla="*/ 137 h 657"/>
                  <a:gd name="T54" fmla="*/ 260 w 372"/>
                  <a:gd name="T55" fmla="*/ 163 h 657"/>
                  <a:gd name="T56" fmla="*/ 270 w 372"/>
                  <a:gd name="T57" fmla="*/ 188 h 657"/>
                  <a:gd name="T58" fmla="*/ 275 w 372"/>
                  <a:gd name="T59" fmla="*/ 214 h 657"/>
                  <a:gd name="T60" fmla="*/ 285 w 372"/>
                  <a:gd name="T61" fmla="*/ 239 h 657"/>
                  <a:gd name="T62" fmla="*/ 290 w 372"/>
                  <a:gd name="T63" fmla="*/ 270 h 657"/>
                  <a:gd name="T64" fmla="*/ 300 w 372"/>
                  <a:gd name="T65" fmla="*/ 300 h 657"/>
                  <a:gd name="T66" fmla="*/ 305 w 372"/>
                  <a:gd name="T67" fmla="*/ 336 h 657"/>
                  <a:gd name="T68" fmla="*/ 316 w 372"/>
                  <a:gd name="T69" fmla="*/ 372 h 657"/>
                  <a:gd name="T70" fmla="*/ 321 w 372"/>
                  <a:gd name="T71" fmla="*/ 407 h 657"/>
                  <a:gd name="T72" fmla="*/ 331 w 372"/>
                  <a:gd name="T73" fmla="*/ 438 h 657"/>
                  <a:gd name="T74" fmla="*/ 336 w 372"/>
                  <a:gd name="T75" fmla="*/ 474 h 657"/>
                  <a:gd name="T76" fmla="*/ 346 w 372"/>
                  <a:gd name="T77" fmla="*/ 514 h 657"/>
                  <a:gd name="T78" fmla="*/ 351 w 372"/>
                  <a:gd name="T79" fmla="*/ 555 h 657"/>
                  <a:gd name="T80" fmla="*/ 361 w 372"/>
                  <a:gd name="T81" fmla="*/ 596 h 657"/>
                  <a:gd name="T82" fmla="*/ 367 w 372"/>
                  <a:gd name="T83" fmla="*/ 637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2" h="657">
                    <a:moveTo>
                      <a:pt x="0" y="423"/>
                    </a:moveTo>
                    <a:lnTo>
                      <a:pt x="0" y="418"/>
                    </a:lnTo>
                    <a:lnTo>
                      <a:pt x="5" y="407"/>
                    </a:lnTo>
                    <a:lnTo>
                      <a:pt x="5" y="387"/>
                    </a:lnTo>
                    <a:lnTo>
                      <a:pt x="11" y="377"/>
                    </a:lnTo>
                    <a:lnTo>
                      <a:pt x="11" y="372"/>
                    </a:lnTo>
                    <a:lnTo>
                      <a:pt x="16" y="362"/>
                    </a:lnTo>
                    <a:lnTo>
                      <a:pt x="16" y="341"/>
                    </a:lnTo>
                    <a:lnTo>
                      <a:pt x="21" y="336"/>
                    </a:lnTo>
                    <a:lnTo>
                      <a:pt x="21" y="326"/>
                    </a:lnTo>
                    <a:lnTo>
                      <a:pt x="26" y="316"/>
                    </a:lnTo>
                    <a:lnTo>
                      <a:pt x="26" y="300"/>
                    </a:lnTo>
                    <a:lnTo>
                      <a:pt x="31" y="290"/>
                    </a:lnTo>
                    <a:lnTo>
                      <a:pt x="31" y="275"/>
                    </a:lnTo>
                    <a:lnTo>
                      <a:pt x="36" y="270"/>
                    </a:lnTo>
                    <a:lnTo>
                      <a:pt x="36" y="260"/>
                    </a:lnTo>
                    <a:lnTo>
                      <a:pt x="41" y="250"/>
                    </a:lnTo>
                    <a:lnTo>
                      <a:pt x="41" y="234"/>
                    </a:lnTo>
                    <a:lnTo>
                      <a:pt x="46" y="229"/>
                    </a:lnTo>
                    <a:lnTo>
                      <a:pt x="46" y="224"/>
                    </a:lnTo>
                    <a:lnTo>
                      <a:pt x="51" y="214"/>
                    </a:lnTo>
                    <a:lnTo>
                      <a:pt x="51" y="199"/>
                    </a:lnTo>
                    <a:lnTo>
                      <a:pt x="56" y="194"/>
                    </a:lnTo>
                    <a:lnTo>
                      <a:pt x="56" y="188"/>
                    </a:lnTo>
                    <a:lnTo>
                      <a:pt x="61" y="178"/>
                    </a:lnTo>
                    <a:lnTo>
                      <a:pt x="61" y="168"/>
                    </a:lnTo>
                    <a:lnTo>
                      <a:pt x="66" y="158"/>
                    </a:lnTo>
                    <a:lnTo>
                      <a:pt x="66" y="148"/>
                    </a:lnTo>
                    <a:lnTo>
                      <a:pt x="72" y="143"/>
                    </a:lnTo>
                    <a:lnTo>
                      <a:pt x="72" y="137"/>
                    </a:lnTo>
                    <a:lnTo>
                      <a:pt x="77" y="127"/>
                    </a:lnTo>
                    <a:lnTo>
                      <a:pt x="77" y="117"/>
                    </a:lnTo>
                    <a:lnTo>
                      <a:pt x="82" y="112"/>
                    </a:lnTo>
                    <a:lnTo>
                      <a:pt x="82" y="107"/>
                    </a:lnTo>
                    <a:lnTo>
                      <a:pt x="87" y="102"/>
                    </a:lnTo>
                    <a:lnTo>
                      <a:pt x="87" y="92"/>
                    </a:lnTo>
                    <a:lnTo>
                      <a:pt x="92" y="87"/>
                    </a:lnTo>
                    <a:lnTo>
                      <a:pt x="92" y="81"/>
                    </a:lnTo>
                    <a:lnTo>
                      <a:pt x="97" y="76"/>
                    </a:lnTo>
                    <a:lnTo>
                      <a:pt x="97" y="66"/>
                    </a:lnTo>
                    <a:lnTo>
                      <a:pt x="102" y="61"/>
                    </a:lnTo>
                    <a:lnTo>
                      <a:pt x="107" y="56"/>
                    </a:lnTo>
                    <a:lnTo>
                      <a:pt x="107" y="51"/>
                    </a:lnTo>
                    <a:lnTo>
                      <a:pt x="112" y="46"/>
                    </a:lnTo>
                    <a:lnTo>
                      <a:pt x="112" y="36"/>
                    </a:lnTo>
                    <a:lnTo>
                      <a:pt x="117" y="31"/>
                    </a:lnTo>
                    <a:lnTo>
                      <a:pt x="122" y="25"/>
                    </a:lnTo>
                    <a:lnTo>
                      <a:pt x="127" y="20"/>
                    </a:lnTo>
                    <a:lnTo>
                      <a:pt x="138" y="10"/>
                    </a:lnTo>
                    <a:lnTo>
                      <a:pt x="133" y="10"/>
                    </a:lnTo>
                    <a:lnTo>
                      <a:pt x="138" y="10"/>
                    </a:lnTo>
                    <a:lnTo>
                      <a:pt x="143" y="5"/>
                    </a:lnTo>
                    <a:lnTo>
                      <a:pt x="148" y="0"/>
                    </a:lnTo>
                    <a:lnTo>
                      <a:pt x="153" y="0"/>
                    </a:lnTo>
                    <a:lnTo>
                      <a:pt x="158" y="0"/>
                    </a:lnTo>
                    <a:lnTo>
                      <a:pt x="163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5"/>
                    </a:lnTo>
                    <a:lnTo>
                      <a:pt x="183" y="5"/>
                    </a:lnTo>
                    <a:lnTo>
                      <a:pt x="189" y="10"/>
                    </a:lnTo>
                    <a:lnTo>
                      <a:pt x="194" y="15"/>
                    </a:lnTo>
                    <a:lnTo>
                      <a:pt x="199" y="20"/>
                    </a:lnTo>
                    <a:lnTo>
                      <a:pt x="209" y="31"/>
                    </a:lnTo>
                    <a:lnTo>
                      <a:pt x="209" y="36"/>
                    </a:lnTo>
                    <a:lnTo>
                      <a:pt x="214" y="41"/>
                    </a:lnTo>
                    <a:lnTo>
                      <a:pt x="214" y="46"/>
                    </a:lnTo>
                    <a:lnTo>
                      <a:pt x="219" y="51"/>
                    </a:lnTo>
                    <a:lnTo>
                      <a:pt x="224" y="56"/>
                    </a:lnTo>
                    <a:lnTo>
                      <a:pt x="224" y="66"/>
                    </a:lnTo>
                    <a:lnTo>
                      <a:pt x="229" y="71"/>
                    </a:lnTo>
                    <a:lnTo>
                      <a:pt x="229" y="76"/>
                    </a:lnTo>
                    <a:lnTo>
                      <a:pt x="234" y="81"/>
                    </a:lnTo>
                    <a:lnTo>
                      <a:pt x="234" y="87"/>
                    </a:lnTo>
                    <a:lnTo>
                      <a:pt x="239" y="92"/>
                    </a:lnTo>
                    <a:lnTo>
                      <a:pt x="239" y="102"/>
                    </a:lnTo>
                    <a:lnTo>
                      <a:pt x="244" y="107"/>
                    </a:lnTo>
                    <a:lnTo>
                      <a:pt x="244" y="112"/>
                    </a:lnTo>
                    <a:lnTo>
                      <a:pt x="250" y="117"/>
                    </a:lnTo>
                    <a:lnTo>
                      <a:pt x="250" y="132"/>
                    </a:lnTo>
                    <a:lnTo>
                      <a:pt x="255" y="137"/>
                    </a:lnTo>
                    <a:lnTo>
                      <a:pt x="255" y="143"/>
                    </a:lnTo>
                    <a:lnTo>
                      <a:pt x="260" y="148"/>
                    </a:lnTo>
                    <a:lnTo>
                      <a:pt x="260" y="163"/>
                    </a:lnTo>
                    <a:lnTo>
                      <a:pt x="265" y="168"/>
                    </a:lnTo>
                    <a:lnTo>
                      <a:pt x="265" y="183"/>
                    </a:lnTo>
                    <a:lnTo>
                      <a:pt x="270" y="188"/>
                    </a:lnTo>
                    <a:lnTo>
                      <a:pt x="270" y="194"/>
                    </a:lnTo>
                    <a:lnTo>
                      <a:pt x="275" y="204"/>
                    </a:lnTo>
                    <a:lnTo>
                      <a:pt x="275" y="214"/>
                    </a:lnTo>
                    <a:lnTo>
                      <a:pt x="280" y="224"/>
                    </a:lnTo>
                    <a:lnTo>
                      <a:pt x="280" y="229"/>
                    </a:lnTo>
                    <a:lnTo>
                      <a:pt x="285" y="239"/>
                    </a:lnTo>
                    <a:lnTo>
                      <a:pt x="285" y="255"/>
                    </a:lnTo>
                    <a:lnTo>
                      <a:pt x="290" y="260"/>
                    </a:lnTo>
                    <a:lnTo>
                      <a:pt x="290" y="270"/>
                    </a:lnTo>
                    <a:lnTo>
                      <a:pt x="295" y="280"/>
                    </a:lnTo>
                    <a:lnTo>
                      <a:pt x="295" y="295"/>
                    </a:lnTo>
                    <a:lnTo>
                      <a:pt x="300" y="300"/>
                    </a:lnTo>
                    <a:lnTo>
                      <a:pt x="300" y="311"/>
                    </a:lnTo>
                    <a:lnTo>
                      <a:pt x="305" y="321"/>
                    </a:lnTo>
                    <a:lnTo>
                      <a:pt x="305" y="336"/>
                    </a:lnTo>
                    <a:lnTo>
                      <a:pt x="311" y="346"/>
                    </a:lnTo>
                    <a:lnTo>
                      <a:pt x="311" y="362"/>
                    </a:lnTo>
                    <a:lnTo>
                      <a:pt x="316" y="372"/>
                    </a:lnTo>
                    <a:lnTo>
                      <a:pt x="316" y="382"/>
                    </a:lnTo>
                    <a:lnTo>
                      <a:pt x="321" y="392"/>
                    </a:lnTo>
                    <a:lnTo>
                      <a:pt x="321" y="407"/>
                    </a:lnTo>
                    <a:lnTo>
                      <a:pt x="326" y="418"/>
                    </a:lnTo>
                    <a:lnTo>
                      <a:pt x="326" y="428"/>
                    </a:lnTo>
                    <a:lnTo>
                      <a:pt x="331" y="438"/>
                    </a:lnTo>
                    <a:lnTo>
                      <a:pt x="331" y="453"/>
                    </a:lnTo>
                    <a:lnTo>
                      <a:pt x="336" y="463"/>
                    </a:lnTo>
                    <a:lnTo>
                      <a:pt x="336" y="474"/>
                    </a:lnTo>
                    <a:lnTo>
                      <a:pt x="341" y="484"/>
                    </a:lnTo>
                    <a:lnTo>
                      <a:pt x="341" y="504"/>
                    </a:lnTo>
                    <a:lnTo>
                      <a:pt x="346" y="514"/>
                    </a:lnTo>
                    <a:lnTo>
                      <a:pt x="346" y="535"/>
                    </a:lnTo>
                    <a:lnTo>
                      <a:pt x="351" y="545"/>
                    </a:lnTo>
                    <a:lnTo>
                      <a:pt x="351" y="555"/>
                    </a:lnTo>
                    <a:lnTo>
                      <a:pt x="356" y="565"/>
                    </a:lnTo>
                    <a:lnTo>
                      <a:pt x="356" y="586"/>
                    </a:lnTo>
                    <a:lnTo>
                      <a:pt x="361" y="596"/>
                    </a:lnTo>
                    <a:lnTo>
                      <a:pt x="361" y="606"/>
                    </a:lnTo>
                    <a:lnTo>
                      <a:pt x="367" y="616"/>
                    </a:lnTo>
                    <a:lnTo>
                      <a:pt x="367" y="637"/>
                    </a:lnTo>
                    <a:lnTo>
                      <a:pt x="372" y="647"/>
                    </a:lnTo>
                    <a:lnTo>
                      <a:pt x="372" y="657"/>
                    </a:lnTo>
                  </a:path>
                </a:pathLst>
              </a:custGeom>
              <a:noFill/>
              <a:ln w="38100" cmpd="sng">
                <a:solidFill>
                  <a:schemeClr val="tx2">
                    <a:alpha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Freeform 27"/>
              <p:cNvSpPr>
                <a:spLocks/>
              </p:cNvSpPr>
              <p:nvPr/>
            </p:nvSpPr>
            <p:spPr bwMode="auto">
              <a:xfrm>
                <a:off x="3620" y="1910"/>
                <a:ext cx="376" cy="1080"/>
              </a:xfrm>
              <a:custGeom>
                <a:avLst/>
                <a:gdLst>
                  <a:gd name="T0" fmla="*/ 5 w 376"/>
                  <a:gd name="T1" fmla="*/ 36 h 1080"/>
                  <a:gd name="T2" fmla="*/ 15 w 376"/>
                  <a:gd name="T3" fmla="*/ 66 h 1080"/>
                  <a:gd name="T4" fmla="*/ 20 w 376"/>
                  <a:gd name="T5" fmla="*/ 122 h 1080"/>
                  <a:gd name="T6" fmla="*/ 30 w 376"/>
                  <a:gd name="T7" fmla="*/ 153 h 1080"/>
                  <a:gd name="T8" fmla="*/ 35 w 376"/>
                  <a:gd name="T9" fmla="*/ 199 h 1080"/>
                  <a:gd name="T10" fmla="*/ 45 w 376"/>
                  <a:gd name="T11" fmla="*/ 239 h 1080"/>
                  <a:gd name="T12" fmla="*/ 50 w 376"/>
                  <a:gd name="T13" fmla="*/ 285 h 1080"/>
                  <a:gd name="T14" fmla="*/ 61 w 376"/>
                  <a:gd name="T15" fmla="*/ 331 h 1080"/>
                  <a:gd name="T16" fmla="*/ 66 w 376"/>
                  <a:gd name="T17" fmla="*/ 372 h 1080"/>
                  <a:gd name="T18" fmla="*/ 76 w 376"/>
                  <a:gd name="T19" fmla="*/ 402 h 1080"/>
                  <a:gd name="T20" fmla="*/ 81 w 376"/>
                  <a:gd name="T21" fmla="*/ 448 h 1080"/>
                  <a:gd name="T22" fmla="*/ 91 w 376"/>
                  <a:gd name="T23" fmla="*/ 489 h 1080"/>
                  <a:gd name="T24" fmla="*/ 96 w 376"/>
                  <a:gd name="T25" fmla="*/ 530 h 1080"/>
                  <a:gd name="T26" fmla="*/ 106 w 376"/>
                  <a:gd name="T27" fmla="*/ 570 h 1080"/>
                  <a:gd name="T28" fmla="*/ 111 w 376"/>
                  <a:gd name="T29" fmla="*/ 611 h 1080"/>
                  <a:gd name="T30" fmla="*/ 122 w 376"/>
                  <a:gd name="T31" fmla="*/ 637 h 1080"/>
                  <a:gd name="T32" fmla="*/ 127 w 376"/>
                  <a:gd name="T33" fmla="*/ 677 h 1080"/>
                  <a:gd name="T34" fmla="*/ 137 w 376"/>
                  <a:gd name="T35" fmla="*/ 713 h 1080"/>
                  <a:gd name="T36" fmla="*/ 142 w 376"/>
                  <a:gd name="T37" fmla="*/ 749 h 1080"/>
                  <a:gd name="T38" fmla="*/ 152 w 376"/>
                  <a:gd name="T39" fmla="*/ 779 h 1080"/>
                  <a:gd name="T40" fmla="*/ 157 w 376"/>
                  <a:gd name="T41" fmla="*/ 815 h 1080"/>
                  <a:gd name="T42" fmla="*/ 167 w 376"/>
                  <a:gd name="T43" fmla="*/ 835 h 1080"/>
                  <a:gd name="T44" fmla="*/ 173 w 376"/>
                  <a:gd name="T45" fmla="*/ 876 h 1080"/>
                  <a:gd name="T46" fmla="*/ 183 w 376"/>
                  <a:gd name="T47" fmla="*/ 896 h 1080"/>
                  <a:gd name="T48" fmla="*/ 188 w 376"/>
                  <a:gd name="T49" fmla="*/ 922 h 1080"/>
                  <a:gd name="T50" fmla="*/ 198 w 376"/>
                  <a:gd name="T51" fmla="*/ 947 h 1080"/>
                  <a:gd name="T52" fmla="*/ 203 w 376"/>
                  <a:gd name="T53" fmla="*/ 968 h 1080"/>
                  <a:gd name="T54" fmla="*/ 213 w 376"/>
                  <a:gd name="T55" fmla="*/ 988 h 1080"/>
                  <a:gd name="T56" fmla="*/ 218 w 376"/>
                  <a:gd name="T57" fmla="*/ 1008 h 1080"/>
                  <a:gd name="T58" fmla="*/ 234 w 376"/>
                  <a:gd name="T59" fmla="*/ 1034 h 1080"/>
                  <a:gd name="T60" fmla="*/ 244 w 376"/>
                  <a:gd name="T61" fmla="*/ 1049 h 1080"/>
                  <a:gd name="T62" fmla="*/ 254 w 376"/>
                  <a:gd name="T63" fmla="*/ 1064 h 1080"/>
                  <a:gd name="T64" fmla="*/ 269 w 376"/>
                  <a:gd name="T65" fmla="*/ 1080 h 1080"/>
                  <a:gd name="T66" fmla="*/ 284 w 376"/>
                  <a:gd name="T67" fmla="*/ 1080 h 1080"/>
                  <a:gd name="T68" fmla="*/ 300 w 376"/>
                  <a:gd name="T69" fmla="*/ 1080 h 1080"/>
                  <a:gd name="T70" fmla="*/ 315 w 376"/>
                  <a:gd name="T71" fmla="*/ 1069 h 1080"/>
                  <a:gd name="T72" fmla="*/ 335 w 376"/>
                  <a:gd name="T73" fmla="*/ 1044 h 1080"/>
                  <a:gd name="T74" fmla="*/ 340 w 376"/>
                  <a:gd name="T75" fmla="*/ 1029 h 1080"/>
                  <a:gd name="T76" fmla="*/ 351 w 376"/>
                  <a:gd name="T77" fmla="*/ 1013 h 1080"/>
                  <a:gd name="T78" fmla="*/ 356 w 376"/>
                  <a:gd name="T79" fmla="*/ 993 h 1080"/>
                  <a:gd name="T80" fmla="*/ 366 w 376"/>
                  <a:gd name="T81" fmla="*/ 978 h 1080"/>
                  <a:gd name="T82" fmla="*/ 371 w 376"/>
                  <a:gd name="T83" fmla="*/ 952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6" h="1080">
                    <a:moveTo>
                      <a:pt x="0" y="0"/>
                    </a:moveTo>
                    <a:lnTo>
                      <a:pt x="5" y="15"/>
                    </a:lnTo>
                    <a:lnTo>
                      <a:pt x="5" y="36"/>
                    </a:lnTo>
                    <a:lnTo>
                      <a:pt x="10" y="46"/>
                    </a:lnTo>
                    <a:lnTo>
                      <a:pt x="10" y="56"/>
                    </a:lnTo>
                    <a:lnTo>
                      <a:pt x="15" y="66"/>
                    </a:lnTo>
                    <a:lnTo>
                      <a:pt x="15" y="87"/>
                    </a:lnTo>
                    <a:lnTo>
                      <a:pt x="20" y="102"/>
                    </a:lnTo>
                    <a:lnTo>
                      <a:pt x="20" y="122"/>
                    </a:lnTo>
                    <a:lnTo>
                      <a:pt x="25" y="132"/>
                    </a:lnTo>
                    <a:lnTo>
                      <a:pt x="25" y="143"/>
                    </a:lnTo>
                    <a:lnTo>
                      <a:pt x="30" y="153"/>
                    </a:lnTo>
                    <a:lnTo>
                      <a:pt x="30" y="178"/>
                    </a:lnTo>
                    <a:lnTo>
                      <a:pt x="35" y="188"/>
                    </a:lnTo>
                    <a:lnTo>
                      <a:pt x="35" y="199"/>
                    </a:lnTo>
                    <a:lnTo>
                      <a:pt x="40" y="209"/>
                    </a:lnTo>
                    <a:lnTo>
                      <a:pt x="40" y="229"/>
                    </a:lnTo>
                    <a:lnTo>
                      <a:pt x="45" y="239"/>
                    </a:lnTo>
                    <a:lnTo>
                      <a:pt x="45" y="255"/>
                    </a:lnTo>
                    <a:lnTo>
                      <a:pt x="50" y="265"/>
                    </a:lnTo>
                    <a:lnTo>
                      <a:pt x="50" y="285"/>
                    </a:lnTo>
                    <a:lnTo>
                      <a:pt x="56" y="295"/>
                    </a:lnTo>
                    <a:lnTo>
                      <a:pt x="56" y="316"/>
                    </a:lnTo>
                    <a:lnTo>
                      <a:pt x="61" y="331"/>
                    </a:lnTo>
                    <a:lnTo>
                      <a:pt x="61" y="341"/>
                    </a:lnTo>
                    <a:lnTo>
                      <a:pt x="66" y="351"/>
                    </a:lnTo>
                    <a:lnTo>
                      <a:pt x="66" y="372"/>
                    </a:lnTo>
                    <a:lnTo>
                      <a:pt x="71" y="382"/>
                    </a:lnTo>
                    <a:lnTo>
                      <a:pt x="71" y="392"/>
                    </a:lnTo>
                    <a:lnTo>
                      <a:pt x="76" y="402"/>
                    </a:lnTo>
                    <a:lnTo>
                      <a:pt x="76" y="428"/>
                    </a:lnTo>
                    <a:lnTo>
                      <a:pt x="81" y="438"/>
                    </a:lnTo>
                    <a:lnTo>
                      <a:pt x="81" y="448"/>
                    </a:lnTo>
                    <a:lnTo>
                      <a:pt x="86" y="458"/>
                    </a:lnTo>
                    <a:lnTo>
                      <a:pt x="86" y="479"/>
                    </a:lnTo>
                    <a:lnTo>
                      <a:pt x="91" y="489"/>
                    </a:lnTo>
                    <a:lnTo>
                      <a:pt x="91" y="509"/>
                    </a:lnTo>
                    <a:lnTo>
                      <a:pt x="96" y="519"/>
                    </a:lnTo>
                    <a:lnTo>
                      <a:pt x="96" y="530"/>
                    </a:lnTo>
                    <a:lnTo>
                      <a:pt x="101" y="540"/>
                    </a:lnTo>
                    <a:lnTo>
                      <a:pt x="101" y="560"/>
                    </a:lnTo>
                    <a:lnTo>
                      <a:pt x="106" y="570"/>
                    </a:lnTo>
                    <a:lnTo>
                      <a:pt x="106" y="581"/>
                    </a:lnTo>
                    <a:lnTo>
                      <a:pt x="111" y="591"/>
                    </a:lnTo>
                    <a:lnTo>
                      <a:pt x="111" y="611"/>
                    </a:lnTo>
                    <a:lnTo>
                      <a:pt x="117" y="621"/>
                    </a:lnTo>
                    <a:lnTo>
                      <a:pt x="117" y="626"/>
                    </a:lnTo>
                    <a:lnTo>
                      <a:pt x="122" y="637"/>
                    </a:lnTo>
                    <a:lnTo>
                      <a:pt x="122" y="657"/>
                    </a:lnTo>
                    <a:lnTo>
                      <a:pt x="127" y="667"/>
                    </a:lnTo>
                    <a:lnTo>
                      <a:pt x="127" y="677"/>
                    </a:lnTo>
                    <a:lnTo>
                      <a:pt x="132" y="687"/>
                    </a:lnTo>
                    <a:lnTo>
                      <a:pt x="132" y="703"/>
                    </a:lnTo>
                    <a:lnTo>
                      <a:pt x="137" y="713"/>
                    </a:lnTo>
                    <a:lnTo>
                      <a:pt x="137" y="728"/>
                    </a:lnTo>
                    <a:lnTo>
                      <a:pt x="142" y="738"/>
                    </a:lnTo>
                    <a:lnTo>
                      <a:pt x="142" y="749"/>
                    </a:lnTo>
                    <a:lnTo>
                      <a:pt x="147" y="759"/>
                    </a:lnTo>
                    <a:lnTo>
                      <a:pt x="147" y="774"/>
                    </a:lnTo>
                    <a:lnTo>
                      <a:pt x="152" y="779"/>
                    </a:lnTo>
                    <a:lnTo>
                      <a:pt x="152" y="789"/>
                    </a:lnTo>
                    <a:lnTo>
                      <a:pt x="157" y="800"/>
                    </a:lnTo>
                    <a:lnTo>
                      <a:pt x="157" y="815"/>
                    </a:lnTo>
                    <a:lnTo>
                      <a:pt x="162" y="820"/>
                    </a:lnTo>
                    <a:lnTo>
                      <a:pt x="162" y="830"/>
                    </a:lnTo>
                    <a:lnTo>
                      <a:pt x="167" y="835"/>
                    </a:lnTo>
                    <a:lnTo>
                      <a:pt x="167" y="850"/>
                    </a:lnTo>
                    <a:lnTo>
                      <a:pt x="173" y="861"/>
                    </a:lnTo>
                    <a:lnTo>
                      <a:pt x="173" y="876"/>
                    </a:lnTo>
                    <a:lnTo>
                      <a:pt x="178" y="881"/>
                    </a:lnTo>
                    <a:lnTo>
                      <a:pt x="178" y="886"/>
                    </a:lnTo>
                    <a:lnTo>
                      <a:pt x="183" y="896"/>
                    </a:lnTo>
                    <a:lnTo>
                      <a:pt x="183" y="906"/>
                    </a:lnTo>
                    <a:lnTo>
                      <a:pt x="188" y="917"/>
                    </a:lnTo>
                    <a:lnTo>
                      <a:pt x="188" y="922"/>
                    </a:lnTo>
                    <a:lnTo>
                      <a:pt x="193" y="927"/>
                    </a:lnTo>
                    <a:lnTo>
                      <a:pt x="193" y="942"/>
                    </a:lnTo>
                    <a:lnTo>
                      <a:pt x="198" y="947"/>
                    </a:lnTo>
                    <a:lnTo>
                      <a:pt x="198" y="952"/>
                    </a:lnTo>
                    <a:lnTo>
                      <a:pt x="203" y="957"/>
                    </a:lnTo>
                    <a:lnTo>
                      <a:pt x="203" y="968"/>
                    </a:lnTo>
                    <a:lnTo>
                      <a:pt x="208" y="973"/>
                    </a:lnTo>
                    <a:lnTo>
                      <a:pt x="208" y="983"/>
                    </a:lnTo>
                    <a:lnTo>
                      <a:pt x="213" y="988"/>
                    </a:lnTo>
                    <a:lnTo>
                      <a:pt x="213" y="993"/>
                    </a:lnTo>
                    <a:lnTo>
                      <a:pt x="218" y="998"/>
                    </a:lnTo>
                    <a:lnTo>
                      <a:pt x="218" y="1008"/>
                    </a:lnTo>
                    <a:lnTo>
                      <a:pt x="228" y="1019"/>
                    </a:lnTo>
                    <a:lnTo>
                      <a:pt x="228" y="1029"/>
                    </a:lnTo>
                    <a:lnTo>
                      <a:pt x="234" y="1034"/>
                    </a:lnTo>
                    <a:lnTo>
                      <a:pt x="239" y="1039"/>
                    </a:lnTo>
                    <a:lnTo>
                      <a:pt x="239" y="1044"/>
                    </a:lnTo>
                    <a:lnTo>
                      <a:pt x="244" y="1049"/>
                    </a:lnTo>
                    <a:lnTo>
                      <a:pt x="249" y="1054"/>
                    </a:lnTo>
                    <a:lnTo>
                      <a:pt x="249" y="1059"/>
                    </a:lnTo>
                    <a:lnTo>
                      <a:pt x="254" y="1064"/>
                    </a:lnTo>
                    <a:lnTo>
                      <a:pt x="259" y="1069"/>
                    </a:lnTo>
                    <a:lnTo>
                      <a:pt x="264" y="1075"/>
                    </a:lnTo>
                    <a:lnTo>
                      <a:pt x="269" y="1080"/>
                    </a:lnTo>
                    <a:lnTo>
                      <a:pt x="274" y="1080"/>
                    </a:lnTo>
                    <a:lnTo>
                      <a:pt x="279" y="1080"/>
                    </a:lnTo>
                    <a:lnTo>
                      <a:pt x="284" y="1080"/>
                    </a:lnTo>
                    <a:lnTo>
                      <a:pt x="289" y="1080"/>
                    </a:lnTo>
                    <a:lnTo>
                      <a:pt x="295" y="1080"/>
                    </a:lnTo>
                    <a:lnTo>
                      <a:pt x="300" y="1080"/>
                    </a:lnTo>
                    <a:lnTo>
                      <a:pt x="305" y="1075"/>
                    </a:lnTo>
                    <a:lnTo>
                      <a:pt x="310" y="1069"/>
                    </a:lnTo>
                    <a:lnTo>
                      <a:pt x="315" y="1069"/>
                    </a:lnTo>
                    <a:lnTo>
                      <a:pt x="325" y="1059"/>
                    </a:lnTo>
                    <a:lnTo>
                      <a:pt x="325" y="1054"/>
                    </a:lnTo>
                    <a:lnTo>
                      <a:pt x="335" y="1044"/>
                    </a:lnTo>
                    <a:lnTo>
                      <a:pt x="335" y="1039"/>
                    </a:lnTo>
                    <a:lnTo>
                      <a:pt x="340" y="1034"/>
                    </a:lnTo>
                    <a:lnTo>
                      <a:pt x="340" y="1029"/>
                    </a:lnTo>
                    <a:lnTo>
                      <a:pt x="345" y="1024"/>
                    </a:lnTo>
                    <a:lnTo>
                      <a:pt x="345" y="1019"/>
                    </a:lnTo>
                    <a:lnTo>
                      <a:pt x="351" y="1013"/>
                    </a:lnTo>
                    <a:lnTo>
                      <a:pt x="351" y="1008"/>
                    </a:lnTo>
                    <a:lnTo>
                      <a:pt x="356" y="1003"/>
                    </a:lnTo>
                    <a:lnTo>
                      <a:pt x="356" y="993"/>
                    </a:lnTo>
                    <a:lnTo>
                      <a:pt x="361" y="988"/>
                    </a:lnTo>
                    <a:lnTo>
                      <a:pt x="361" y="983"/>
                    </a:lnTo>
                    <a:lnTo>
                      <a:pt x="366" y="978"/>
                    </a:lnTo>
                    <a:lnTo>
                      <a:pt x="366" y="968"/>
                    </a:lnTo>
                    <a:lnTo>
                      <a:pt x="371" y="963"/>
                    </a:lnTo>
                    <a:lnTo>
                      <a:pt x="371" y="952"/>
                    </a:lnTo>
                    <a:lnTo>
                      <a:pt x="376" y="947"/>
                    </a:lnTo>
                    <a:lnTo>
                      <a:pt x="376" y="942"/>
                    </a:lnTo>
                  </a:path>
                </a:pathLst>
              </a:custGeom>
              <a:noFill/>
              <a:ln w="38100" cmpd="sng">
                <a:solidFill>
                  <a:schemeClr val="tx2">
                    <a:alpha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Freeform 28"/>
              <p:cNvSpPr>
                <a:spLocks/>
              </p:cNvSpPr>
              <p:nvPr/>
            </p:nvSpPr>
            <p:spPr bwMode="auto">
              <a:xfrm>
                <a:off x="3996" y="2124"/>
                <a:ext cx="158" cy="728"/>
              </a:xfrm>
              <a:custGeom>
                <a:avLst/>
                <a:gdLst>
                  <a:gd name="T0" fmla="*/ 0 w 158"/>
                  <a:gd name="T1" fmla="*/ 728 h 728"/>
                  <a:gd name="T2" fmla="*/ 5 w 158"/>
                  <a:gd name="T3" fmla="*/ 723 h 728"/>
                  <a:gd name="T4" fmla="*/ 5 w 158"/>
                  <a:gd name="T5" fmla="*/ 708 h 728"/>
                  <a:gd name="T6" fmla="*/ 10 w 158"/>
                  <a:gd name="T7" fmla="*/ 703 h 728"/>
                  <a:gd name="T8" fmla="*/ 10 w 158"/>
                  <a:gd name="T9" fmla="*/ 698 h 728"/>
                  <a:gd name="T10" fmla="*/ 15 w 158"/>
                  <a:gd name="T11" fmla="*/ 687 h 728"/>
                  <a:gd name="T12" fmla="*/ 15 w 158"/>
                  <a:gd name="T13" fmla="*/ 677 h 728"/>
                  <a:gd name="T14" fmla="*/ 20 w 158"/>
                  <a:gd name="T15" fmla="*/ 667 h 728"/>
                  <a:gd name="T16" fmla="*/ 20 w 158"/>
                  <a:gd name="T17" fmla="*/ 662 h 728"/>
                  <a:gd name="T18" fmla="*/ 25 w 158"/>
                  <a:gd name="T19" fmla="*/ 657 h 728"/>
                  <a:gd name="T20" fmla="*/ 25 w 158"/>
                  <a:gd name="T21" fmla="*/ 642 h 728"/>
                  <a:gd name="T22" fmla="*/ 30 w 158"/>
                  <a:gd name="T23" fmla="*/ 631 h 728"/>
                  <a:gd name="T24" fmla="*/ 30 w 158"/>
                  <a:gd name="T25" fmla="*/ 616 h 728"/>
                  <a:gd name="T26" fmla="*/ 36 w 158"/>
                  <a:gd name="T27" fmla="*/ 611 h 728"/>
                  <a:gd name="T28" fmla="*/ 36 w 158"/>
                  <a:gd name="T29" fmla="*/ 601 h 728"/>
                  <a:gd name="T30" fmla="*/ 41 w 158"/>
                  <a:gd name="T31" fmla="*/ 596 h 728"/>
                  <a:gd name="T32" fmla="*/ 41 w 158"/>
                  <a:gd name="T33" fmla="*/ 575 h 728"/>
                  <a:gd name="T34" fmla="*/ 46 w 158"/>
                  <a:gd name="T35" fmla="*/ 570 h 728"/>
                  <a:gd name="T36" fmla="*/ 46 w 158"/>
                  <a:gd name="T37" fmla="*/ 560 h 728"/>
                  <a:gd name="T38" fmla="*/ 51 w 158"/>
                  <a:gd name="T39" fmla="*/ 555 h 728"/>
                  <a:gd name="T40" fmla="*/ 51 w 158"/>
                  <a:gd name="T41" fmla="*/ 535 h 728"/>
                  <a:gd name="T42" fmla="*/ 56 w 158"/>
                  <a:gd name="T43" fmla="*/ 530 h 728"/>
                  <a:gd name="T44" fmla="*/ 56 w 158"/>
                  <a:gd name="T45" fmla="*/ 519 h 728"/>
                  <a:gd name="T46" fmla="*/ 61 w 158"/>
                  <a:gd name="T47" fmla="*/ 509 h 728"/>
                  <a:gd name="T48" fmla="*/ 61 w 158"/>
                  <a:gd name="T49" fmla="*/ 494 h 728"/>
                  <a:gd name="T50" fmla="*/ 66 w 158"/>
                  <a:gd name="T51" fmla="*/ 484 h 728"/>
                  <a:gd name="T52" fmla="*/ 66 w 158"/>
                  <a:gd name="T53" fmla="*/ 473 h 728"/>
                  <a:gd name="T54" fmla="*/ 71 w 158"/>
                  <a:gd name="T55" fmla="*/ 463 h 728"/>
                  <a:gd name="T56" fmla="*/ 71 w 158"/>
                  <a:gd name="T57" fmla="*/ 448 h 728"/>
                  <a:gd name="T58" fmla="*/ 76 w 158"/>
                  <a:gd name="T59" fmla="*/ 438 h 728"/>
                  <a:gd name="T60" fmla="*/ 76 w 158"/>
                  <a:gd name="T61" fmla="*/ 417 h 728"/>
                  <a:gd name="T62" fmla="*/ 81 w 158"/>
                  <a:gd name="T63" fmla="*/ 407 h 728"/>
                  <a:gd name="T64" fmla="*/ 81 w 158"/>
                  <a:gd name="T65" fmla="*/ 397 h 728"/>
                  <a:gd name="T66" fmla="*/ 86 w 158"/>
                  <a:gd name="T67" fmla="*/ 387 h 728"/>
                  <a:gd name="T68" fmla="*/ 86 w 158"/>
                  <a:gd name="T69" fmla="*/ 367 h 728"/>
                  <a:gd name="T70" fmla="*/ 91 w 158"/>
                  <a:gd name="T71" fmla="*/ 356 h 728"/>
                  <a:gd name="T72" fmla="*/ 91 w 158"/>
                  <a:gd name="T73" fmla="*/ 346 h 728"/>
                  <a:gd name="T74" fmla="*/ 97 w 158"/>
                  <a:gd name="T75" fmla="*/ 336 h 728"/>
                  <a:gd name="T76" fmla="*/ 97 w 158"/>
                  <a:gd name="T77" fmla="*/ 321 h 728"/>
                  <a:gd name="T78" fmla="*/ 102 w 158"/>
                  <a:gd name="T79" fmla="*/ 311 h 728"/>
                  <a:gd name="T80" fmla="*/ 102 w 158"/>
                  <a:gd name="T81" fmla="*/ 295 h 728"/>
                  <a:gd name="T82" fmla="*/ 107 w 158"/>
                  <a:gd name="T83" fmla="*/ 285 h 728"/>
                  <a:gd name="T84" fmla="*/ 107 w 158"/>
                  <a:gd name="T85" fmla="*/ 265 h 728"/>
                  <a:gd name="T86" fmla="*/ 112 w 158"/>
                  <a:gd name="T87" fmla="*/ 254 h 728"/>
                  <a:gd name="T88" fmla="*/ 112 w 158"/>
                  <a:gd name="T89" fmla="*/ 234 h 728"/>
                  <a:gd name="T90" fmla="*/ 117 w 158"/>
                  <a:gd name="T91" fmla="*/ 224 h 728"/>
                  <a:gd name="T92" fmla="*/ 117 w 158"/>
                  <a:gd name="T93" fmla="*/ 214 h 728"/>
                  <a:gd name="T94" fmla="*/ 122 w 158"/>
                  <a:gd name="T95" fmla="*/ 204 h 728"/>
                  <a:gd name="T96" fmla="*/ 122 w 158"/>
                  <a:gd name="T97" fmla="*/ 183 h 728"/>
                  <a:gd name="T98" fmla="*/ 127 w 158"/>
                  <a:gd name="T99" fmla="*/ 173 h 728"/>
                  <a:gd name="T100" fmla="*/ 127 w 158"/>
                  <a:gd name="T101" fmla="*/ 163 h 728"/>
                  <a:gd name="T102" fmla="*/ 132 w 158"/>
                  <a:gd name="T103" fmla="*/ 148 h 728"/>
                  <a:gd name="T104" fmla="*/ 132 w 158"/>
                  <a:gd name="T105" fmla="*/ 127 h 728"/>
                  <a:gd name="T106" fmla="*/ 137 w 158"/>
                  <a:gd name="T107" fmla="*/ 117 h 728"/>
                  <a:gd name="T108" fmla="*/ 137 w 158"/>
                  <a:gd name="T109" fmla="*/ 107 h 728"/>
                  <a:gd name="T110" fmla="*/ 142 w 158"/>
                  <a:gd name="T111" fmla="*/ 97 h 728"/>
                  <a:gd name="T112" fmla="*/ 142 w 158"/>
                  <a:gd name="T113" fmla="*/ 76 h 728"/>
                  <a:gd name="T114" fmla="*/ 147 w 158"/>
                  <a:gd name="T115" fmla="*/ 61 h 728"/>
                  <a:gd name="T116" fmla="*/ 147 w 158"/>
                  <a:gd name="T117" fmla="*/ 41 h 728"/>
                  <a:gd name="T118" fmla="*/ 153 w 158"/>
                  <a:gd name="T119" fmla="*/ 30 h 728"/>
                  <a:gd name="T120" fmla="*/ 153 w 158"/>
                  <a:gd name="T121" fmla="*/ 20 h 728"/>
                  <a:gd name="T122" fmla="*/ 158 w 158"/>
                  <a:gd name="T123" fmla="*/ 10 h 728"/>
                  <a:gd name="T124" fmla="*/ 158 w 158"/>
                  <a:gd name="T125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8" h="728">
                    <a:moveTo>
                      <a:pt x="0" y="728"/>
                    </a:moveTo>
                    <a:lnTo>
                      <a:pt x="5" y="723"/>
                    </a:lnTo>
                    <a:lnTo>
                      <a:pt x="5" y="708"/>
                    </a:lnTo>
                    <a:lnTo>
                      <a:pt x="10" y="703"/>
                    </a:lnTo>
                    <a:lnTo>
                      <a:pt x="10" y="698"/>
                    </a:lnTo>
                    <a:lnTo>
                      <a:pt x="15" y="687"/>
                    </a:lnTo>
                    <a:lnTo>
                      <a:pt x="15" y="677"/>
                    </a:lnTo>
                    <a:lnTo>
                      <a:pt x="20" y="667"/>
                    </a:lnTo>
                    <a:lnTo>
                      <a:pt x="20" y="662"/>
                    </a:lnTo>
                    <a:lnTo>
                      <a:pt x="25" y="657"/>
                    </a:lnTo>
                    <a:lnTo>
                      <a:pt x="25" y="642"/>
                    </a:lnTo>
                    <a:lnTo>
                      <a:pt x="30" y="631"/>
                    </a:lnTo>
                    <a:lnTo>
                      <a:pt x="30" y="616"/>
                    </a:lnTo>
                    <a:lnTo>
                      <a:pt x="36" y="611"/>
                    </a:lnTo>
                    <a:lnTo>
                      <a:pt x="36" y="601"/>
                    </a:lnTo>
                    <a:lnTo>
                      <a:pt x="41" y="596"/>
                    </a:lnTo>
                    <a:lnTo>
                      <a:pt x="41" y="575"/>
                    </a:lnTo>
                    <a:lnTo>
                      <a:pt x="46" y="570"/>
                    </a:lnTo>
                    <a:lnTo>
                      <a:pt x="46" y="560"/>
                    </a:lnTo>
                    <a:lnTo>
                      <a:pt x="51" y="555"/>
                    </a:lnTo>
                    <a:lnTo>
                      <a:pt x="51" y="535"/>
                    </a:lnTo>
                    <a:lnTo>
                      <a:pt x="56" y="530"/>
                    </a:lnTo>
                    <a:lnTo>
                      <a:pt x="56" y="519"/>
                    </a:lnTo>
                    <a:lnTo>
                      <a:pt x="61" y="509"/>
                    </a:lnTo>
                    <a:lnTo>
                      <a:pt x="61" y="494"/>
                    </a:lnTo>
                    <a:lnTo>
                      <a:pt x="66" y="484"/>
                    </a:lnTo>
                    <a:lnTo>
                      <a:pt x="66" y="473"/>
                    </a:lnTo>
                    <a:lnTo>
                      <a:pt x="71" y="463"/>
                    </a:lnTo>
                    <a:lnTo>
                      <a:pt x="71" y="448"/>
                    </a:lnTo>
                    <a:lnTo>
                      <a:pt x="76" y="438"/>
                    </a:lnTo>
                    <a:lnTo>
                      <a:pt x="76" y="417"/>
                    </a:lnTo>
                    <a:lnTo>
                      <a:pt x="81" y="407"/>
                    </a:lnTo>
                    <a:lnTo>
                      <a:pt x="81" y="397"/>
                    </a:lnTo>
                    <a:lnTo>
                      <a:pt x="86" y="387"/>
                    </a:lnTo>
                    <a:lnTo>
                      <a:pt x="86" y="367"/>
                    </a:lnTo>
                    <a:lnTo>
                      <a:pt x="91" y="356"/>
                    </a:lnTo>
                    <a:lnTo>
                      <a:pt x="91" y="346"/>
                    </a:lnTo>
                    <a:lnTo>
                      <a:pt x="97" y="336"/>
                    </a:lnTo>
                    <a:lnTo>
                      <a:pt x="97" y="321"/>
                    </a:lnTo>
                    <a:lnTo>
                      <a:pt x="102" y="311"/>
                    </a:lnTo>
                    <a:lnTo>
                      <a:pt x="102" y="295"/>
                    </a:lnTo>
                    <a:lnTo>
                      <a:pt x="107" y="285"/>
                    </a:lnTo>
                    <a:lnTo>
                      <a:pt x="107" y="265"/>
                    </a:lnTo>
                    <a:lnTo>
                      <a:pt x="112" y="254"/>
                    </a:lnTo>
                    <a:lnTo>
                      <a:pt x="112" y="234"/>
                    </a:lnTo>
                    <a:lnTo>
                      <a:pt x="117" y="224"/>
                    </a:lnTo>
                    <a:lnTo>
                      <a:pt x="117" y="214"/>
                    </a:lnTo>
                    <a:lnTo>
                      <a:pt x="122" y="204"/>
                    </a:lnTo>
                    <a:lnTo>
                      <a:pt x="122" y="183"/>
                    </a:lnTo>
                    <a:lnTo>
                      <a:pt x="127" y="173"/>
                    </a:lnTo>
                    <a:lnTo>
                      <a:pt x="127" y="163"/>
                    </a:lnTo>
                    <a:lnTo>
                      <a:pt x="132" y="148"/>
                    </a:lnTo>
                    <a:lnTo>
                      <a:pt x="132" y="127"/>
                    </a:lnTo>
                    <a:lnTo>
                      <a:pt x="137" y="117"/>
                    </a:lnTo>
                    <a:lnTo>
                      <a:pt x="137" y="107"/>
                    </a:lnTo>
                    <a:lnTo>
                      <a:pt x="142" y="97"/>
                    </a:lnTo>
                    <a:lnTo>
                      <a:pt x="142" y="76"/>
                    </a:lnTo>
                    <a:lnTo>
                      <a:pt x="147" y="61"/>
                    </a:lnTo>
                    <a:lnTo>
                      <a:pt x="147" y="41"/>
                    </a:lnTo>
                    <a:lnTo>
                      <a:pt x="153" y="30"/>
                    </a:lnTo>
                    <a:lnTo>
                      <a:pt x="153" y="20"/>
                    </a:lnTo>
                    <a:lnTo>
                      <a:pt x="158" y="10"/>
                    </a:lnTo>
                    <a:lnTo>
                      <a:pt x="158" y="0"/>
                    </a:lnTo>
                  </a:path>
                </a:pathLst>
              </a:custGeom>
              <a:noFill/>
              <a:ln w="38100" cmpd="sng">
                <a:solidFill>
                  <a:schemeClr val="tx2">
                    <a:alpha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" name="Group 53"/>
            <p:cNvGrpSpPr>
              <a:grpSpLocks/>
            </p:cNvGrpSpPr>
            <p:nvPr/>
          </p:nvGrpSpPr>
          <p:grpSpPr bwMode="auto">
            <a:xfrm>
              <a:off x="3971531" y="2443480"/>
              <a:ext cx="239776" cy="268224"/>
              <a:chOff x="852" y="1873"/>
              <a:chExt cx="1516" cy="1313"/>
            </a:xfrm>
          </p:grpSpPr>
          <p:sp>
            <p:nvSpPr>
              <p:cNvPr id="364" name="Line 54"/>
              <p:cNvSpPr>
                <a:spLocks noChangeShapeType="1"/>
              </p:cNvSpPr>
              <p:nvPr/>
            </p:nvSpPr>
            <p:spPr bwMode="auto">
              <a:xfrm flipH="1" flipV="1">
                <a:off x="1610" y="2754"/>
                <a:ext cx="758" cy="432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Line 55"/>
              <p:cNvSpPr>
                <a:spLocks noChangeShapeType="1"/>
              </p:cNvSpPr>
              <p:nvPr/>
            </p:nvSpPr>
            <p:spPr bwMode="auto">
              <a:xfrm flipV="1">
                <a:off x="852" y="2754"/>
                <a:ext cx="758" cy="432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Line 56"/>
              <p:cNvSpPr>
                <a:spLocks noChangeShapeType="1"/>
              </p:cNvSpPr>
              <p:nvPr/>
            </p:nvSpPr>
            <p:spPr bwMode="auto">
              <a:xfrm>
                <a:off x="1610" y="1873"/>
                <a:ext cx="0" cy="871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" name="Group 57"/>
            <p:cNvGrpSpPr>
              <a:grpSpLocks/>
            </p:cNvGrpSpPr>
            <p:nvPr/>
          </p:nvGrpSpPr>
          <p:grpSpPr bwMode="auto">
            <a:xfrm>
              <a:off x="4764011" y="2435352"/>
              <a:ext cx="229616" cy="277368"/>
              <a:chOff x="3229" y="1876"/>
              <a:chExt cx="1511" cy="1305"/>
            </a:xfrm>
          </p:grpSpPr>
          <p:sp>
            <p:nvSpPr>
              <p:cNvPr id="368" name="Line 58"/>
              <p:cNvSpPr>
                <a:spLocks noChangeShapeType="1"/>
              </p:cNvSpPr>
              <p:nvPr/>
            </p:nvSpPr>
            <p:spPr bwMode="auto">
              <a:xfrm>
                <a:off x="3229" y="3179"/>
                <a:ext cx="1511" cy="0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Line 59"/>
              <p:cNvSpPr>
                <a:spLocks noChangeShapeType="1"/>
              </p:cNvSpPr>
              <p:nvPr/>
            </p:nvSpPr>
            <p:spPr bwMode="auto">
              <a:xfrm flipH="1">
                <a:off x="3233" y="1876"/>
                <a:ext cx="758" cy="1303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Line 60"/>
              <p:cNvSpPr>
                <a:spLocks noChangeShapeType="1"/>
              </p:cNvSpPr>
              <p:nvPr/>
            </p:nvSpPr>
            <p:spPr bwMode="auto">
              <a:xfrm flipH="1" flipV="1">
                <a:off x="3982" y="1878"/>
                <a:ext cx="758" cy="1303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1" name="Group 61"/>
            <p:cNvGrpSpPr>
              <a:grpSpLocks/>
            </p:cNvGrpSpPr>
            <p:nvPr/>
          </p:nvGrpSpPr>
          <p:grpSpPr bwMode="auto">
            <a:xfrm>
              <a:off x="5329929" y="1862328"/>
              <a:ext cx="1451862" cy="968248"/>
              <a:chOff x="2175" y="1253"/>
              <a:chExt cx="1979" cy="1737"/>
            </a:xfrm>
          </p:grpSpPr>
          <p:sp>
            <p:nvSpPr>
              <p:cNvPr id="372" name="Freeform 62"/>
              <p:cNvSpPr>
                <a:spLocks/>
              </p:cNvSpPr>
              <p:nvPr/>
            </p:nvSpPr>
            <p:spPr bwMode="auto">
              <a:xfrm>
                <a:off x="2175" y="1253"/>
                <a:ext cx="372" cy="871"/>
              </a:xfrm>
              <a:custGeom>
                <a:avLst/>
                <a:gdLst>
                  <a:gd name="T0" fmla="*/ 5 w 372"/>
                  <a:gd name="T1" fmla="*/ 835 h 871"/>
                  <a:gd name="T2" fmla="*/ 10 w 372"/>
                  <a:gd name="T3" fmla="*/ 789 h 871"/>
                  <a:gd name="T4" fmla="*/ 21 w 372"/>
                  <a:gd name="T5" fmla="*/ 749 h 871"/>
                  <a:gd name="T6" fmla="*/ 26 w 372"/>
                  <a:gd name="T7" fmla="*/ 703 h 871"/>
                  <a:gd name="T8" fmla="*/ 36 w 372"/>
                  <a:gd name="T9" fmla="*/ 672 h 871"/>
                  <a:gd name="T10" fmla="*/ 41 w 372"/>
                  <a:gd name="T11" fmla="*/ 621 h 871"/>
                  <a:gd name="T12" fmla="*/ 51 w 372"/>
                  <a:gd name="T13" fmla="*/ 591 h 871"/>
                  <a:gd name="T14" fmla="*/ 56 w 372"/>
                  <a:gd name="T15" fmla="*/ 545 h 871"/>
                  <a:gd name="T16" fmla="*/ 66 w 372"/>
                  <a:gd name="T17" fmla="*/ 509 h 871"/>
                  <a:gd name="T18" fmla="*/ 71 w 372"/>
                  <a:gd name="T19" fmla="*/ 469 h 871"/>
                  <a:gd name="T20" fmla="*/ 82 w 372"/>
                  <a:gd name="T21" fmla="*/ 428 h 871"/>
                  <a:gd name="T22" fmla="*/ 87 w 372"/>
                  <a:gd name="T23" fmla="*/ 392 h 871"/>
                  <a:gd name="T24" fmla="*/ 97 w 372"/>
                  <a:gd name="T25" fmla="*/ 367 h 871"/>
                  <a:gd name="T26" fmla="*/ 102 w 372"/>
                  <a:gd name="T27" fmla="*/ 331 h 871"/>
                  <a:gd name="T28" fmla="*/ 112 w 372"/>
                  <a:gd name="T29" fmla="*/ 295 h 871"/>
                  <a:gd name="T30" fmla="*/ 117 w 372"/>
                  <a:gd name="T31" fmla="*/ 265 h 871"/>
                  <a:gd name="T32" fmla="*/ 127 w 372"/>
                  <a:gd name="T33" fmla="*/ 234 h 871"/>
                  <a:gd name="T34" fmla="*/ 132 w 372"/>
                  <a:gd name="T35" fmla="*/ 204 h 871"/>
                  <a:gd name="T36" fmla="*/ 143 w 372"/>
                  <a:gd name="T37" fmla="*/ 183 h 871"/>
                  <a:gd name="T38" fmla="*/ 148 w 372"/>
                  <a:gd name="T39" fmla="*/ 158 h 871"/>
                  <a:gd name="T40" fmla="*/ 158 w 372"/>
                  <a:gd name="T41" fmla="*/ 132 h 871"/>
                  <a:gd name="T42" fmla="*/ 163 w 372"/>
                  <a:gd name="T43" fmla="*/ 112 h 871"/>
                  <a:gd name="T44" fmla="*/ 173 w 372"/>
                  <a:gd name="T45" fmla="*/ 92 h 871"/>
                  <a:gd name="T46" fmla="*/ 178 w 372"/>
                  <a:gd name="T47" fmla="*/ 71 h 871"/>
                  <a:gd name="T48" fmla="*/ 188 w 372"/>
                  <a:gd name="T49" fmla="*/ 56 h 871"/>
                  <a:gd name="T50" fmla="*/ 194 w 372"/>
                  <a:gd name="T51" fmla="*/ 41 h 871"/>
                  <a:gd name="T52" fmla="*/ 204 w 372"/>
                  <a:gd name="T53" fmla="*/ 25 h 871"/>
                  <a:gd name="T54" fmla="*/ 214 w 372"/>
                  <a:gd name="T55" fmla="*/ 10 h 871"/>
                  <a:gd name="T56" fmla="*/ 229 w 372"/>
                  <a:gd name="T57" fmla="*/ 0 h 871"/>
                  <a:gd name="T58" fmla="*/ 244 w 372"/>
                  <a:gd name="T59" fmla="*/ 0 h 871"/>
                  <a:gd name="T60" fmla="*/ 260 w 372"/>
                  <a:gd name="T61" fmla="*/ 0 h 871"/>
                  <a:gd name="T62" fmla="*/ 275 w 372"/>
                  <a:gd name="T63" fmla="*/ 15 h 871"/>
                  <a:gd name="T64" fmla="*/ 290 w 372"/>
                  <a:gd name="T65" fmla="*/ 36 h 871"/>
                  <a:gd name="T66" fmla="*/ 305 w 372"/>
                  <a:gd name="T67" fmla="*/ 56 h 871"/>
                  <a:gd name="T68" fmla="*/ 310 w 372"/>
                  <a:gd name="T69" fmla="*/ 71 h 871"/>
                  <a:gd name="T70" fmla="*/ 321 w 372"/>
                  <a:gd name="T71" fmla="*/ 92 h 871"/>
                  <a:gd name="T72" fmla="*/ 326 w 372"/>
                  <a:gd name="T73" fmla="*/ 112 h 871"/>
                  <a:gd name="T74" fmla="*/ 336 w 372"/>
                  <a:gd name="T75" fmla="*/ 132 h 871"/>
                  <a:gd name="T76" fmla="*/ 341 w 372"/>
                  <a:gd name="T77" fmla="*/ 158 h 871"/>
                  <a:gd name="T78" fmla="*/ 351 w 372"/>
                  <a:gd name="T79" fmla="*/ 178 h 871"/>
                  <a:gd name="T80" fmla="*/ 356 w 372"/>
                  <a:gd name="T81" fmla="*/ 214 h 871"/>
                  <a:gd name="T82" fmla="*/ 366 w 372"/>
                  <a:gd name="T83" fmla="*/ 234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2" h="871">
                    <a:moveTo>
                      <a:pt x="0" y="871"/>
                    </a:moveTo>
                    <a:lnTo>
                      <a:pt x="0" y="845"/>
                    </a:lnTo>
                    <a:lnTo>
                      <a:pt x="5" y="835"/>
                    </a:lnTo>
                    <a:lnTo>
                      <a:pt x="5" y="815"/>
                    </a:lnTo>
                    <a:lnTo>
                      <a:pt x="10" y="805"/>
                    </a:lnTo>
                    <a:lnTo>
                      <a:pt x="10" y="789"/>
                    </a:lnTo>
                    <a:lnTo>
                      <a:pt x="16" y="779"/>
                    </a:lnTo>
                    <a:lnTo>
                      <a:pt x="16" y="759"/>
                    </a:lnTo>
                    <a:lnTo>
                      <a:pt x="21" y="749"/>
                    </a:lnTo>
                    <a:lnTo>
                      <a:pt x="21" y="738"/>
                    </a:lnTo>
                    <a:lnTo>
                      <a:pt x="26" y="728"/>
                    </a:lnTo>
                    <a:lnTo>
                      <a:pt x="26" y="703"/>
                    </a:lnTo>
                    <a:lnTo>
                      <a:pt x="31" y="693"/>
                    </a:lnTo>
                    <a:lnTo>
                      <a:pt x="31" y="682"/>
                    </a:lnTo>
                    <a:lnTo>
                      <a:pt x="36" y="672"/>
                    </a:lnTo>
                    <a:lnTo>
                      <a:pt x="36" y="652"/>
                    </a:lnTo>
                    <a:lnTo>
                      <a:pt x="41" y="642"/>
                    </a:lnTo>
                    <a:lnTo>
                      <a:pt x="41" y="621"/>
                    </a:lnTo>
                    <a:lnTo>
                      <a:pt x="46" y="611"/>
                    </a:lnTo>
                    <a:lnTo>
                      <a:pt x="46" y="601"/>
                    </a:lnTo>
                    <a:lnTo>
                      <a:pt x="51" y="591"/>
                    </a:lnTo>
                    <a:lnTo>
                      <a:pt x="51" y="570"/>
                    </a:lnTo>
                    <a:lnTo>
                      <a:pt x="56" y="555"/>
                    </a:lnTo>
                    <a:lnTo>
                      <a:pt x="56" y="545"/>
                    </a:lnTo>
                    <a:lnTo>
                      <a:pt x="61" y="535"/>
                    </a:lnTo>
                    <a:lnTo>
                      <a:pt x="61" y="519"/>
                    </a:lnTo>
                    <a:lnTo>
                      <a:pt x="66" y="509"/>
                    </a:lnTo>
                    <a:lnTo>
                      <a:pt x="66" y="499"/>
                    </a:lnTo>
                    <a:lnTo>
                      <a:pt x="71" y="489"/>
                    </a:lnTo>
                    <a:lnTo>
                      <a:pt x="71" y="469"/>
                    </a:lnTo>
                    <a:lnTo>
                      <a:pt x="77" y="458"/>
                    </a:lnTo>
                    <a:lnTo>
                      <a:pt x="77" y="438"/>
                    </a:lnTo>
                    <a:lnTo>
                      <a:pt x="82" y="428"/>
                    </a:lnTo>
                    <a:lnTo>
                      <a:pt x="82" y="418"/>
                    </a:lnTo>
                    <a:lnTo>
                      <a:pt x="87" y="412"/>
                    </a:lnTo>
                    <a:lnTo>
                      <a:pt x="87" y="392"/>
                    </a:lnTo>
                    <a:lnTo>
                      <a:pt x="92" y="382"/>
                    </a:lnTo>
                    <a:lnTo>
                      <a:pt x="92" y="372"/>
                    </a:lnTo>
                    <a:lnTo>
                      <a:pt x="97" y="367"/>
                    </a:lnTo>
                    <a:lnTo>
                      <a:pt x="97" y="346"/>
                    </a:lnTo>
                    <a:lnTo>
                      <a:pt x="102" y="336"/>
                    </a:lnTo>
                    <a:lnTo>
                      <a:pt x="102" y="331"/>
                    </a:lnTo>
                    <a:lnTo>
                      <a:pt x="107" y="321"/>
                    </a:lnTo>
                    <a:lnTo>
                      <a:pt x="107" y="306"/>
                    </a:lnTo>
                    <a:lnTo>
                      <a:pt x="112" y="295"/>
                    </a:lnTo>
                    <a:lnTo>
                      <a:pt x="112" y="290"/>
                    </a:lnTo>
                    <a:lnTo>
                      <a:pt x="117" y="280"/>
                    </a:lnTo>
                    <a:lnTo>
                      <a:pt x="117" y="265"/>
                    </a:lnTo>
                    <a:lnTo>
                      <a:pt x="122" y="255"/>
                    </a:lnTo>
                    <a:lnTo>
                      <a:pt x="122" y="239"/>
                    </a:lnTo>
                    <a:lnTo>
                      <a:pt x="127" y="234"/>
                    </a:lnTo>
                    <a:lnTo>
                      <a:pt x="127" y="224"/>
                    </a:lnTo>
                    <a:lnTo>
                      <a:pt x="132" y="219"/>
                    </a:lnTo>
                    <a:lnTo>
                      <a:pt x="132" y="204"/>
                    </a:lnTo>
                    <a:lnTo>
                      <a:pt x="138" y="199"/>
                    </a:lnTo>
                    <a:lnTo>
                      <a:pt x="138" y="188"/>
                    </a:lnTo>
                    <a:lnTo>
                      <a:pt x="143" y="183"/>
                    </a:lnTo>
                    <a:lnTo>
                      <a:pt x="143" y="168"/>
                    </a:lnTo>
                    <a:lnTo>
                      <a:pt x="148" y="163"/>
                    </a:lnTo>
                    <a:lnTo>
                      <a:pt x="148" y="158"/>
                    </a:lnTo>
                    <a:lnTo>
                      <a:pt x="153" y="153"/>
                    </a:lnTo>
                    <a:lnTo>
                      <a:pt x="153" y="137"/>
                    </a:lnTo>
                    <a:lnTo>
                      <a:pt x="158" y="132"/>
                    </a:lnTo>
                    <a:lnTo>
                      <a:pt x="158" y="122"/>
                    </a:lnTo>
                    <a:lnTo>
                      <a:pt x="163" y="117"/>
                    </a:lnTo>
                    <a:lnTo>
                      <a:pt x="163" y="112"/>
                    </a:lnTo>
                    <a:lnTo>
                      <a:pt x="168" y="107"/>
                    </a:lnTo>
                    <a:lnTo>
                      <a:pt x="168" y="97"/>
                    </a:lnTo>
                    <a:lnTo>
                      <a:pt x="173" y="92"/>
                    </a:lnTo>
                    <a:lnTo>
                      <a:pt x="173" y="87"/>
                    </a:lnTo>
                    <a:lnTo>
                      <a:pt x="178" y="81"/>
                    </a:lnTo>
                    <a:lnTo>
                      <a:pt x="178" y="71"/>
                    </a:lnTo>
                    <a:lnTo>
                      <a:pt x="183" y="66"/>
                    </a:lnTo>
                    <a:lnTo>
                      <a:pt x="183" y="61"/>
                    </a:lnTo>
                    <a:lnTo>
                      <a:pt x="188" y="56"/>
                    </a:lnTo>
                    <a:lnTo>
                      <a:pt x="188" y="51"/>
                    </a:lnTo>
                    <a:lnTo>
                      <a:pt x="194" y="46"/>
                    </a:lnTo>
                    <a:lnTo>
                      <a:pt x="194" y="41"/>
                    </a:lnTo>
                    <a:lnTo>
                      <a:pt x="199" y="36"/>
                    </a:lnTo>
                    <a:lnTo>
                      <a:pt x="204" y="31"/>
                    </a:lnTo>
                    <a:lnTo>
                      <a:pt x="204" y="25"/>
                    </a:lnTo>
                    <a:lnTo>
                      <a:pt x="209" y="20"/>
                    </a:lnTo>
                    <a:lnTo>
                      <a:pt x="219" y="10"/>
                    </a:lnTo>
                    <a:lnTo>
                      <a:pt x="214" y="10"/>
                    </a:lnTo>
                    <a:lnTo>
                      <a:pt x="219" y="10"/>
                    </a:lnTo>
                    <a:lnTo>
                      <a:pt x="224" y="5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39" y="0"/>
                    </a:lnTo>
                    <a:lnTo>
                      <a:pt x="244" y="0"/>
                    </a:lnTo>
                    <a:lnTo>
                      <a:pt x="249" y="0"/>
                    </a:lnTo>
                    <a:lnTo>
                      <a:pt x="255" y="0"/>
                    </a:lnTo>
                    <a:lnTo>
                      <a:pt x="260" y="0"/>
                    </a:lnTo>
                    <a:lnTo>
                      <a:pt x="265" y="5"/>
                    </a:lnTo>
                    <a:lnTo>
                      <a:pt x="270" y="10"/>
                    </a:lnTo>
                    <a:lnTo>
                      <a:pt x="275" y="15"/>
                    </a:lnTo>
                    <a:lnTo>
                      <a:pt x="280" y="20"/>
                    </a:lnTo>
                    <a:lnTo>
                      <a:pt x="290" y="31"/>
                    </a:lnTo>
                    <a:lnTo>
                      <a:pt x="290" y="36"/>
                    </a:lnTo>
                    <a:lnTo>
                      <a:pt x="300" y="46"/>
                    </a:lnTo>
                    <a:lnTo>
                      <a:pt x="300" y="51"/>
                    </a:lnTo>
                    <a:lnTo>
                      <a:pt x="305" y="56"/>
                    </a:lnTo>
                    <a:lnTo>
                      <a:pt x="305" y="61"/>
                    </a:lnTo>
                    <a:lnTo>
                      <a:pt x="310" y="66"/>
                    </a:lnTo>
                    <a:lnTo>
                      <a:pt x="310" y="71"/>
                    </a:lnTo>
                    <a:lnTo>
                      <a:pt x="316" y="76"/>
                    </a:lnTo>
                    <a:lnTo>
                      <a:pt x="316" y="87"/>
                    </a:lnTo>
                    <a:lnTo>
                      <a:pt x="321" y="92"/>
                    </a:lnTo>
                    <a:lnTo>
                      <a:pt x="321" y="102"/>
                    </a:lnTo>
                    <a:lnTo>
                      <a:pt x="326" y="107"/>
                    </a:lnTo>
                    <a:lnTo>
                      <a:pt x="326" y="112"/>
                    </a:lnTo>
                    <a:lnTo>
                      <a:pt x="331" y="117"/>
                    </a:lnTo>
                    <a:lnTo>
                      <a:pt x="331" y="127"/>
                    </a:lnTo>
                    <a:lnTo>
                      <a:pt x="336" y="132"/>
                    </a:lnTo>
                    <a:lnTo>
                      <a:pt x="336" y="137"/>
                    </a:lnTo>
                    <a:lnTo>
                      <a:pt x="341" y="148"/>
                    </a:lnTo>
                    <a:lnTo>
                      <a:pt x="341" y="158"/>
                    </a:lnTo>
                    <a:lnTo>
                      <a:pt x="346" y="163"/>
                    </a:lnTo>
                    <a:lnTo>
                      <a:pt x="346" y="173"/>
                    </a:lnTo>
                    <a:lnTo>
                      <a:pt x="351" y="178"/>
                    </a:lnTo>
                    <a:lnTo>
                      <a:pt x="351" y="194"/>
                    </a:lnTo>
                    <a:lnTo>
                      <a:pt x="356" y="199"/>
                    </a:lnTo>
                    <a:lnTo>
                      <a:pt x="356" y="214"/>
                    </a:lnTo>
                    <a:lnTo>
                      <a:pt x="361" y="219"/>
                    </a:lnTo>
                    <a:lnTo>
                      <a:pt x="361" y="229"/>
                    </a:lnTo>
                    <a:lnTo>
                      <a:pt x="366" y="234"/>
                    </a:lnTo>
                    <a:lnTo>
                      <a:pt x="366" y="250"/>
                    </a:lnTo>
                    <a:lnTo>
                      <a:pt x="372" y="260"/>
                    </a:lnTo>
                  </a:path>
                </a:pathLst>
              </a:custGeom>
              <a:noFill/>
              <a:ln w="38100" cmpd="sng">
                <a:solidFill>
                  <a:schemeClr val="tx2">
                    <a:alpha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Freeform 63"/>
              <p:cNvSpPr>
                <a:spLocks/>
              </p:cNvSpPr>
              <p:nvPr/>
            </p:nvSpPr>
            <p:spPr bwMode="auto">
              <a:xfrm>
                <a:off x="2547" y="1513"/>
                <a:ext cx="325" cy="1446"/>
              </a:xfrm>
              <a:custGeom>
                <a:avLst/>
                <a:gdLst>
                  <a:gd name="T0" fmla="*/ 5 w 325"/>
                  <a:gd name="T1" fmla="*/ 15 h 1446"/>
                  <a:gd name="T2" fmla="*/ 10 w 325"/>
                  <a:gd name="T3" fmla="*/ 46 h 1446"/>
                  <a:gd name="T4" fmla="*/ 20 w 325"/>
                  <a:gd name="T5" fmla="*/ 81 h 1446"/>
                  <a:gd name="T6" fmla="*/ 25 w 325"/>
                  <a:gd name="T7" fmla="*/ 117 h 1446"/>
                  <a:gd name="T8" fmla="*/ 35 w 325"/>
                  <a:gd name="T9" fmla="*/ 152 h 1446"/>
                  <a:gd name="T10" fmla="*/ 40 w 325"/>
                  <a:gd name="T11" fmla="*/ 193 h 1446"/>
                  <a:gd name="T12" fmla="*/ 50 w 325"/>
                  <a:gd name="T13" fmla="*/ 219 h 1446"/>
                  <a:gd name="T14" fmla="*/ 55 w 325"/>
                  <a:gd name="T15" fmla="*/ 259 h 1446"/>
                  <a:gd name="T16" fmla="*/ 66 w 325"/>
                  <a:gd name="T17" fmla="*/ 300 h 1446"/>
                  <a:gd name="T18" fmla="*/ 71 w 325"/>
                  <a:gd name="T19" fmla="*/ 341 h 1446"/>
                  <a:gd name="T20" fmla="*/ 81 w 325"/>
                  <a:gd name="T21" fmla="*/ 382 h 1446"/>
                  <a:gd name="T22" fmla="*/ 86 w 325"/>
                  <a:gd name="T23" fmla="*/ 428 h 1446"/>
                  <a:gd name="T24" fmla="*/ 96 w 325"/>
                  <a:gd name="T25" fmla="*/ 458 h 1446"/>
                  <a:gd name="T26" fmla="*/ 101 w 325"/>
                  <a:gd name="T27" fmla="*/ 514 h 1446"/>
                  <a:gd name="T28" fmla="*/ 111 w 325"/>
                  <a:gd name="T29" fmla="*/ 545 h 1446"/>
                  <a:gd name="T30" fmla="*/ 116 w 325"/>
                  <a:gd name="T31" fmla="*/ 590 h 1446"/>
                  <a:gd name="T32" fmla="*/ 127 w 325"/>
                  <a:gd name="T33" fmla="*/ 631 h 1446"/>
                  <a:gd name="T34" fmla="*/ 132 w 325"/>
                  <a:gd name="T35" fmla="*/ 677 h 1446"/>
                  <a:gd name="T36" fmla="*/ 142 w 325"/>
                  <a:gd name="T37" fmla="*/ 718 h 1446"/>
                  <a:gd name="T38" fmla="*/ 147 w 325"/>
                  <a:gd name="T39" fmla="*/ 764 h 1446"/>
                  <a:gd name="T40" fmla="*/ 157 w 325"/>
                  <a:gd name="T41" fmla="*/ 794 h 1446"/>
                  <a:gd name="T42" fmla="*/ 162 w 325"/>
                  <a:gd name="T43" fmla="*/ 840 h 1446"/>
                  <a:gd name="T44" fmla="*/ 172 w 325"/>
                  <a:gd name="T45" fmla="*/ 881 h 1446"/>
                  <a:gd name="T46" fmla="*/ 178 w 325"/>
                  <a:gd name="T47" fmla="*/ 922 h 1446"/>
                  <a:gd name="T48" fmla="*/ 188 w 325"/>
                  <a:gd name="T49" fmla="*/ 962 h 1446"/>
                  <a:gd name="T50" fmla="*/ 193 w 325"/>
                  <a:gd name="T51" fmla="*/ 1003 h 1446"/>
                  <a:gd name="T52" fmla="*/ 203 w 325"/>
                  <a:gd name="T53" fmla="*/ 1028 h 1446"/>
                  <a:gd name="T54" fmla="*/ 208 w 325"/>
                  <a:gd name="T55" fmla="*/ 1069 h 1446"/>
                  <a:gd name="T56" fmla="*/ 218 w 325"/>
                  <a:gd name="T57" fmla="*/ 1105 h 1446"/>
                  <a:gd name="T58" fmla="*/ 223 w 325"/>
                  <a:gd name="T59" fmla="*/ 1141 h 1446"/>
                  <a:gd name="T60" fmla="*/ 233 w 325"/>
                  <a:gd name="T61" fmla="*/ 1176 h 1446"/>
                  <a:gd name="T62" fmla="*/ 239 w 325"/>
                  <a:gd name="T63" fmla="*/ 1207 h 1446"/>
                  <a:gd name="T64" fmla="*/ 249 w 325"/>
                  <a:gd name="T65" fmla="*/ 1232 h 1446"/>
                  <a:gd name="T66" fmla="*/ 254 w 325"/>
                  <a:gd name="T67" fmla="*/ 1263 h 1446"/>
                  <a:gd name="T68" fmla="*/ 264 w 325"/>
                  <a:gd name="T69" fmla="*/ 1288 h 1446"/>
                  <a:gd name="T70" fmla="*/ 269 w 325"/>
                  <a:gd name="T71" fmla="*/ 1314 h 1446"/>
                  <a:gd name="T72" fmla="*/ 279 w 325"/>
                  <a:gd name="T73" fmla="*/ 1339 h 1446"/>
                  <a:gd name="T74" fmla="*/ 284 w 325"/>
                  <a:gd name="T75" fmla="*/ 1365 h 1446"/>
                  <a:gd name="T76" fmla="*/ 294 w 325"/>
                  <a:gd name="T77" fmla="*/ 1380 h 1446"/>
                  <a:gd name="T78" fmla="*/ 300 w 325"/>
                  <a:gd name="T79" fmla="*/ 1400 h 1446"/>
                  <a:gd name="T80" fmla="*/ 310 w 325"/>
                  <a:gd name="T81" fmla="*/ 1416 h 1446"/>
                  <a:gd name="T82" fmla="*/ 320 w 325"/>
                  <a:gd name="T83" fmla="*/ 1436 h 1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5" h="1446">
                    <a:moveTo>
                      <a:pt x="0" y="0"/>
                    </a:moveTo>
                    <a:lnTo>
                      <a:pt x="0" y="5"/>
                    </a:lnTo>
                    <a:lnTo>
                      <a:pt x="5" y="15"/>
                    </a:lnTo>
                    <a:lnTo>
                      <a:pt x="5" y="30"/>
                    </a:lnTo>
                    <a:lnTo>
                      <a:pt x="10" y="40"/>
                    </a:lnTo>
                    <a:lnTo>
                      <a:pt x="10" y="46"/>
                    </a:lnTo>
                    <a:lnTo>
                      <a:pt x="15" y="56"/>
                    </a:lnTo>
                    <a:lnTo>
                      <a:pt x="15" y="71"/>
                    </a:lnTo>
                    <a:lnTo>
                      <a:pt x="20" y="81"/>
                    </a:lnTo>
                    <a:lnTo>
                      <a:pt x="20" y="96"/>
                    </a:lnTo>
                    <a:lnTo>
                      <a:pt x="25" y="107"/>
                    </a:lnTo>
                    <a:lnTo>
                      <a:pt x="25" y="117"/>
                    </a:lnTo>
                    <a:lnTo>
                      <a:pt x="30" y="127"/>
                    </a:lnTo>
                    <a:lnTo>
                      <a:pt x="30" y="142"/>
                    </a:lnTo>
                    <a:lnTo>
                      <a:pt x="35" y="152"/>
                    </a:lnTo>
                    <a:lnTo>
                      <a:pt x="35" y="163"/>
                    </a:lnTo>
                    <a:lnTo>
                      <a:pt x="40" y="173"/>
                    </a:lnTo>
                    <a:lnTo>
                      <a:pt x="40" y="193"/>
                    </a:lnTo>
                    <a:lnTo>
                      <a:pt x="45" y="198"/>
                    </a:lnTo>
                    <a:lnTo>
                      <a:pt x="45" y="209"/>
                    </a:lnTo>
                    <a:lnTo>
                      <a:pt x="50" y="219"/>
                    </a:lnTo>
                    <a:lnTo>
                      <a:pt x="50" y="239"/>
                    </a:lnTo>
                    <a:lnTo>
                      <a:pt x="55" y="249"/>
                    </a:lnTo>
                    <a:lnTo>
                      <a:pt x="55" y="259"/>
                    </a:lnTo>
                    <a:lnTo>
                      <a:pt x="61" y="270"/>
                    </a:lnTo>
                    <a:lnTo>
                      <a:pt x="61" y="290"/>
                    </a:lnTo>
                    <a:lnTo>
                      <a:pt x="66" y="300"/>
                    </a:lnTo>
                    <a:lnTo>
                      <a:pt x="66" y="321"/>
                    </a:lnTo>
                    <a:lnTo>
                      <a:pt x="71" y="331"/>
                    </a:lnTo>
                    <a:lnTo>
                      <a:pt x="71" y="341"/>
                    </a:lnTo>
                    <a:lnTo>
                      <a:pt x="76" y="351"/>
                    </a:lnTo>
                    <a:lnTo>
                      <a:pt x="76" y="371"/>
                    </a:lnTo>
                    <a:lnTo>
                      <a:pt x="81" y="382"/>
                    </a:lnTo>
                    <a:lnTo>
                      <a:pt x="81" y="392"/>
                    </a:lnTo>
                    <a:lnTo>
                      <a:pt x="86" y="407"/>
                    </a:lnTo>
                    <a:lnTo>
                      <a:pt x="86" y="428"/>
                    </a:lnTo>
                    <a:lnTo>
                      <a:pt x="91" y="438"/>
                    </a:lnTo>
                    <a:lnTo>
                      <a:pt x="91" y="448"/>
                    </a:lnTo>
                    <a:lnTo>
                      <a:pt x="96" y="458"/>
                    </a:lnTo>
                    <a:lnTo>
                      <a:pt x="96" y="478"/>
                    </a:lnTo>
                    <a:lnTo>
                      <a:pt x="101" y="489"/>
                    </a:lnTo>
                    <a:lnTo>
                      <a:pt x="101" y="514"/>
                    </a:lnTo>
                    <a:lnTo>
                      <a:pt x="106" y="524"/>
                    </a:lnTo>
                    <a:lnTo>
                      <a:pt x="106" y="534"/>
                    </a:lnTo>
                    <a:lnTo>
                      <a:pt x="111" y="545"/>
                    </a:lnTo>
                    <a:lnTo>
                      <a:pt x="111" y="565"/>
                    </a:lnTo>
                    <a:lnTo>
                      <a:pt x="116" y="580"/>
                    </a:lnTo>
                    <a:lnTo>
                      <a:pt x="116" y="590"/>
                    </a:lnTo>
                    <a:lnTo>
                      <a:pt x="122" y="601"/>
                    </a:lnTo>
                    <a:lnTo>
                      <a:pt x="122" y="621"/>
                    </a:lnTo>
                    <a:lnTo>
                      <a:pt x="127" y="631"/>
                    </a:lnTo>
                    <a:lnTo>
                      <a:pt x="127" y="641"/>
                    </a:lnTo>
                    <a:lnTo>
                      <a:pt x="132" y="657"/>
                    </a:lnTo>
                    <a:lnTo>
                      <a:pt x="132" y="677"/>
                    </a:lnTo>
                    <a:lnTo>
                      <a:pt x="137" y="687"/>
                    </a:lnTo>
                    <a:lnTo>
                      <a:pt x="137" y="708"/>
                    </a:lnTo>
                    <a:lnTo>
                      <a:pt x="142" y="718"/>
                    </a:lnTo>
                    <a:lnTo>
                      <a:pt x="142" y="733"/>
                    </a:lnTo>
                    <a:lnTo>
                      <a:pt x="147" y="743"/>
                    </a:lnTo>
                    <a:lnTo>
                      <a:pt x="147" y="764"/>
                    </a:lnTo>
                    <a:lnTo>
                      <a:pt x="152" y="774"/>
                    </a:lnTo>
                    <a:lnTo>
                      <a:pt x="152" y="784"/>
                    </a:lnTo>
                    <a:lnTo>
                      <a:pt x="157" y="794"/>
                    </a:lnTo>
                    <a:lnTo>
                      <a:pt x="157" y="820"/>
                    </a:lnTo>
                    <a:lnTo>
                      <a:pt x="162" y="830"/>
                    </a:lnTo>
                    <a:lnTo>
                      <a:pt x="162" y="840"/>
                    </a:lnTo>
                    <a:lnTo>
                      <a:pt x="167" y="850"/>
                    </a:lnTo>
                    <a:lnTo>
                      <a:pt x="167" y="871"/>
                    </a:lnTo>
                    <a:lnTo>
                      <a:pt x="172" y="881"/>
                    </a:lnTo>
                    <a:lnTo>
                      <a:pt x="172" y="891"/>
                    </a:lnTo>
                    <a:lnTo>
                      <a:pt x="178" y="901"/>
                    </a:lnTo>
                    <a:lnTo>
                      <a:pt x="178" y="922"/>
                    </a:lnTo>
                    <a:lnTo>
                      <a:pt x="183" y="932"/>
                    </a:lnTo>
                    <a:lnTo>
                      <a:pt x="183" y="952"/>
                    </a:lnTo>
                    <a:lnTo>
                      <a:pt x="188" y="962"/>
                    </a:lnTo>
                    <a:lnTo>
                      <a:pt x="188" y="972"/>
                    </a:lnTo>
                    <a:lnTo>
                      <a:pt x="193" y="983"/>
                    </a:lnTo>
                    <a:lnTo>
                      <a:pt x="193" y="1003"/>
                    </a:lnTo>
                    <a:lnTo>
                      <a:pt x="198" y="1013"/>
                    </a:lnTo>
                    <a:lnTo>
                      <a:pt x="198" y="1023"/>
                    </a:lnTo>
                    <a:lnTo>
                      <a:pt x="203" y="1028"/>
                    </a:lnTo>
                    <a:lnTo>
                      <a:pt x="203" y="1049"/>
                    </a:lnTo>
                    <a:lnTo>
                      <a:pt x="208" y="1059"/>
                    </a:lnTo>
                    <a:lnTo>
                      <a:pt x="208" y="1069"/>
                    </a:lnTo>
                    <a:lnTo>
                      <a:pt x="213" y="1079"/>
                    </a:lnTo>
                    <a:lnTo>
                      <a:pt x="213" y="1095"/>
                    </a:lnTo>
                    <a:lnTo>
                      <a:pt x="218" y="1105"/>
                    </a:lnTo>
                    <a:lnTo>
                      <a:pt x="218" y="1125"/>
                    </a:lnTo>
                    <a:lnTo>
                      <a:pt x="223" y="1130"/>
                    </a:lnTo>
                    <a:lnTo>
                      <a:pt x="223" y="1141"/>
                    </a:lnTo>
                    <a:lnTo>
                      <a:pt x="228" y="1151"/>
                    </a:lnTo>
                    <a:lnTo>
                      <a:pt x="228" y="1166"/>
                    </a:lnTo>
                    <a:lnTo>
                      <a:pt x="233" y="1176"/>
                    </a:lnTo>
                    <a:lnTo>
                      <a:pt x="233" y="1181"/>
                    </a:lnTo>
                    <a:lnTo>
                      <a:pt x="239" y="1191"/>
                    </a:lnTo>
                    <a:lnTo>
                      <a:pt x="239" y="1207"/>
                    </a:lnTo>
                    <a:lnTo>
                      <a:pt x="244" y="1217"/>
                    </a:lnTo>
                    <a:lnTo>
                      <a:pt x="244" y="1222"/>
                    </a:lnTo>
                    <a:lnTo>
                      <a:pt x="249" y="1232"/>
                    </a:lnTo>
                    <a:lnTo>
                      <a:pt x="249" y="1247"/>
                    </a:lnTo>
                    <a:lnTo>
                      <a:pt x="254" y="1253"/>
                    </a:lnTo>
                    <a:lnTo>
                      <a:pt x="254" y="1263"/>
                    </a:lnTo>
                    <a:lnTo>
                      <a:pt x="259" y="1268"/>
                    </a:lnTo>
                    <a:lnTo>
                      <a:pt x="259" y="1283"/>
                    </a:lnTo>
                    <a:lnTo>
                      <a:pt x="264" y="1288"/>
                    </a:lnTo>
                    <a:lnTo>
                      <a:pt x="264" y="1303"/>
                    </a:lnTo>
                    <a:lnTo>
                      <a:pt x="269" y="1309"/>
                    </a:lnTo>
                    <a:lnTo>
                      <a:pt x="269" y="1314"/>
                    </a:lnTo>
                    <a:lnTo>
                      <a:pt x="274" y="1319"/>
                    </a:lnTo>
                    <a:lnTo>
                      <a:pt x="274" y="1334"/>
                    </a:lnTo>
                    <a:lnTo>
                      <a:pt x="279" y="1339"/>
                    </a:lnTo>
                    <a:lnTo>
                      <a:pt x="279" y="1344"/>
                    </a:lnTo>
                    <a:lnTo>
                      <a:pt x="284" y="1349"/>
                    </a:lnTo>
                    <a:lnTo>
                      <a:pt x="284" y="1365"/>
                    </a:lnTo>
                    <a:lnTo>
                      <a:pt x="289" y="1370"/>
                    </a:lnTo>
                    <a:lnTo>
                      <a:pt x="289" y="1375"/>
                    </a:lnTo>
                    <a:lnTo>
                      <a:pt x="294" y="1380"/>
                    </a:lnTo>
                    <a:lnTo>
                      <a:pt x="294" y="1390"/>
                    </a:lnTo>
                    <a:lnTo>
                      <a:pt x="300" y="1395"/>
                    </a:lnTo>
                    <a:lnTo>
                      <a:pt x="300" y="1400"/>
                    </a:lnTo>
                    <a:lnTo>
                      <a:pt x="305" y="1405"/>
                    </a:lnTo>
                    <a:lnTo>
                      <a:pt x="305" y="1410"/>
                    </a:lnTo>
                    <a:lnTo>
                      <a:pt x="310" y="1416"/>
                    </a:lnTo>
                    <a:lnTo>
                      <a:pt x="310" y="1426"/>
                    </a:lnTo>
                    <a:lnTo>
                      <a:pt x="315" y="1431"/>
                    </a:lnTo>
                    <a:lnTo>
                      <a:pt x="320" y="1436"/>
                    </a:lnTo>
                    <a:lnTo>
                      <a:pt x="320" y="1441"/>
                    </a:lnTo>
                    <a:lnTo>
                      <a:pt x="325" y="1446"/>
                    </a:lnTo>
                  </a:path>
                </a:pathLst>
              </a:custGeom>
              <a:noFill/>
              <a:ln w="38100" cmpd="sng">
                <a:solidFill>
                  <a:schemeClr val="tx2">
                    <a:alpha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Freeform 64"/>
              <p:cNvSpPr>
                <a:spLocks/>
              </p:cNvSpPr>
              <p:nvPr/>
            </p:nvSpPr>
            <p:spPr bwMode="auto">
              <a:xfrm>
                <a:off x="2872" y="1676"/>
                <a:ext cx="376" cy="1314"/>
              </a:xfrm>
              <a:custGeom>
                <a:avLst/>
                <a:gdLst>
                  <a:gd name="T0" fmla="*/ 10 w 376"/>
                  <a:gd name="T1" fmla="*/ 1298 h 1314"/>
                  <a:gd name="T2" fmla="*/ 25 w 376"/>
                  <a:gd name="T3" fmla="*/ 1309 h 1314"/>
                  <a:gd name="T4" fmla="*/ 41 w 376"/>
                  <a:gd name="T5" fmla="*/ 1314 h 1314"/>
                  <a:gd name="T6" fmla="*/ 56 w 376"/>
                  <a:gd name="T7" fmla="*/ 1314 h 1314"/>
                  <a:gd name="T8" fmla="*/ 71 w 376"/>
                  <a:gd name="T9" fmla="*/ 1303 h 1314"/>
                  <a:gd name="T10" fmla="*/ 86 w 376"/>
                  <a:gd name="T11" fmla="*/ 1283 h 1314"/>
                  <a:gd name="T12" fmla="*/ 102 w 376"/>
                  <a:gd name="T13" fmla="*/ 1263 h 1314"/>
                  <a:gd name="T14" fmla="*/ 112 w 376"/>
                  <a:gd name="T15" fmla="*/ 1242 h 1314"/>
                  <a:gd name="T16" fmla="*/ 117 w 376"/>
                  <a:gd name="T17" fmla="*/ 1222 h 1314"/>
                  <a:gd name="T18" fmla="*/ 127 w 376"/>
                  <a:gd name="T19" fmla="*/ 1202 h 1314"/>
                  <a:gd name="T20" fmla="*/ 132 w 376"/>
                  <a:gd name="T21" fmla="*/ 1176 h 1314"/>
                  <a:gd name="T22" fmla="*/ 142 w 376"/>
                  <a:gd name="T23" fmla="*/ 1156 h 1314"/>
                  <a:gd name="T24" fmla="*/ 147 w 376"/>
                  <a:gd name="T25" fmla="*/ 1125 h 1314"/>
                  <a:gd name="T26" fmla="*/ 158 w 376"/>
                  <a:gd name="T27" fmla="*/ 1105 h 1314"/>
                  <a:gd name="T28" fmla="*/ 163 w 376"/>
                  <a:gd name="T29" fmla="*/ 1079 h 1314"/>
                  <a:gd name="T30" fmla="*/ 173 w 376"/>
                  <a:gd name="T31" fmla="*/ 1044 h 1314"/>
                  <a:gd name="T32" fmla="*/ 178 w 376"/>
                  <a:gd name="T33" fmla="*/ 1013 h 1314"/>
                  <a:gd name="T34" fmla="*/ 188 w 376"/>
                  <a:gd name="T35" fmla="*/ 978 h 1314"/>
                  <a:gd name="T36" fmla="*/ 193 w 376"/>
                  <a:gd name="T37" fmla="*/ 942 h 1314"/>
                  <a:gd name="T38" fmla="*/ 203 w 376"/>
                  <a:gd name="T39" fmla="*/ 916 h 1314"/>
                  <a:gd name="T40" fmla="*/ 209 w 376"/>
                  <a:gd name="T41" fmla="*/ 871 h 1314"/>
                  <a:gd name="T42" fmla="*/ 219 w 376"/>
                  <a:gd name="T43" fmla="*/ 840 h 1314"/>
                  <a:gd name="T44" fmla="*/ 224 w 376"/>
                  <a:gd name="T45" fmla="*/ 799 h 1314"/>
                  <a:gd name="T46" fmla="*/ 234 w 376"/>
                  <a:gd name="T47" fmla="*/ 764 h 1314"/>
                  <a:gd name="T48" fmla="*/ 239 w 376"/>
                  <a:gd name="T49" fmla="*/ 718 h 1314"/>
                  <a:gd name="T50" fmla="*/ 249 w 376"/>
                  <a:gd name="T51" fmla="*/ 687 h 1314"/>
                  <a:gd name="T52" fmla="*/ 254 w 376"/>
                  <a:gd name="T53" fmla="*/ 636 h 1314"/>
                  <a:gd name="T54" fmla="*/ 264 w 376"/>
                  <a:gd name="T55" fmla="*/ 606 h 1314"/>
                  <a:gd name="T56" fmla="*/ 270 w 376"/>
                  <a:gd name="T57" fmla="*/ 560 h 1314"/>
                  <a:gd name="T58" fmla="*/ 280 w 376"/>
                  <a:gd name="T59" fmla="*/ 514 h 1314"/>
                  <a:gd name="T60" fmla="*/ 285 w 376"/>
                  <a:gd name="T61" fmla="*/ 473 h 1314"/>
                  <a:gd name="T62" fmla="*/ 295 w 376"/>
                  <a:gd name="T63" fmla="*/ 427 h 1314"/>
                  <a:gd name="T64" fmla="*/ 300 w 376"/>
                  <a:gd name="T65" fmla="*/ 387 h 1314"/>
                  <a:gd name="T66" fmla="*/ 310 w 376"/>
                  <a:gd name="T67" fmla="*/ 351 h 1314"/>
                  <a:gd name="T68" fmla="*/ 315 w 376"/>
                  <a:gd name="T69" fmla="*/ 310 h 1314"/>
                  <a:gd name="T70" fmla="*/ 325 w 376"/>
                  <a:gd name="T71" fmla="*/ 265 h 1314"/>
                  <a:gd name="T72" fmla="*/ 331 w 376"/>
                  <a:gd name="T73" fmla="*/ 224 h 1314"/>
                  <a:gd name="T74" fmla="*/ 341 w 376"/>
                  <a:gd name="T75" fmla="*/ 183 h 1314"/>
                  <a:gd name="T76" fmla="*/ 346 w 376"/>
                  <a:gd name="T77" fmla="*/ 142 h 1314"/>
                  <a:gd name="T78" fmla="*/ 356 w 376"/>
                  <a:gd name="T79" fmla="*/ 112 h 1314"/>
                  <a:gd name="T80" fmla="*/ 361 w 376"/>
                  <a:gd name="T81" fmla="*/ 71 h 1314"/>
                  <a:gd name="T82" fmla="*/ 371 w 376"/>
                  <a:gd name="T83" fmla="*/ 3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6" h="1314">
                    <a:moveTo>
                      <a:pt x="0" y="1283"/>
                    </a:moveTo>
                    <a:lnTo>
                      <a:pt x="10" y="1293"/>
                    </a:lnTo>
                    <a:lnTo>
                      <a:pt x="10" y="1298"/>
                    </a:lnTo>
                    <a:lnTo>
                      <a:pt x="15" y="1303"/>
                    </a:lnTo>
                    <a:lnTo>
                      <a:pt x="20" y="1309"/>
                    </a:lnTo>
                    <a:lnTo>
                      <a:pt x="25" y="1309"/>
                    </a:lnTo>
                    <a:lnTo>
                      <a:pt x="31" y="1314"/>
                    </a:lnTo>
                    <a:lnTo>
                      <a:pt x="36" y="1314"/>
                    </a:lnTo>
                    <a:lnTo>
                      <a:pt x="41" y="1314"/>
                    </a:lnTo>
                    <a:lnTo>
                      <a:pt x="46" y="1314"/>
                    </a:lnTo>
                    <a:lnTo>
                      <a:pt x="51" y="1314"/>
                    </a:lnTo>
                    <a:lnTo>
                      <a:pt x="56" y="1314"/>
                    </a:lnTo>
                    <a:lnTo>
                      <a:pt x="61" y="1309"/>
                    </a:lnTo>
                    <a:lnTo>
                      <a:pt x="66" y="1303"/>
                    </a:lnTo>
                    <a:lnTo>
                      <a:pt x="71" y="1303"/>
                    </a:lnTo>
                    <a:lnTo>
                      <a:pt x="81" y="1293"/>
                    </a:lnTo>
                    <a:lnTo>
                      <a:pt x="81" y="1288"/>
                    </a:lnTo>
                    <a:lnTo>
                      <a:pt x="86" y="1283"/>
                    </a:lnTo>
                    <a:lnTo>
                      <a:pt x="92" y="1278"/>
                    </a:lnTo>
                    <a:lnTo>
                      <a:pt x="92" y="1273"/>
                    </a:lnTo>
                    <a:lnTo>
                      <a:pt x="102" y="1263"/>
                    </a:lnTo>
                    <a:lnTo>
                      <a:pt x="102" y="1253"/>
                    </a:lnTo>
                    <a:lnTo>
                      <a:pt x="107" y="1247"/>
                    </a:lnTo>
                    <a:lnTo>
                      <a:pt x="112" y="1242"/>
                    </a:lnTo>
                    <a:lnTo>
                      <a:pt x="112" y="1232"/>
                    </a:lnTo>
                    <a:lnTo>
                      <a:pt x="117" y="1227"/>
                    </a:lnTo>
                    <a:lnTo>
                      <a:pt x="117" y="1222"/>
                    </a:lnTo>
                    <a:lnTo>
                      <a:pt x="122" y="1217"/>
                    </a:lnTo>
                    <a:lnTo>
                      <a:pt x="122" y="1207"/>
                    </a:lnTo>
                    <a:lnTo>
                      <a:pt x="127" y="1202"/>
                    </a:lnTo>
                    <a:lnTo>
                      <a:pt x="127" y="1191"/>
                    </a:lnTo>
                    <a:lnTo>
                      <a:pt x="132" y="1186"/>
                    </a:lnTo>
                    <a:lnTo>
                      <a:pt x="132" y="1176"/>
                    </a:lnTo>
                    <a:lnTo>
                      <a:pt x="137" y="1171"/>
                    </a:lnTo>
                    <a:lnTo>
                      <a:pt x="137" y="1161"/>
                    </a:lnTo>
                    <a:lnTo>
                      <a:pt x="142" y="1156"/>
                    </a:lnTo>
                    <a:lnTo>
                      <a:pt x="142" y="1146"/>
                    </a:lnTo>
                    <a:lnTo>
                      <a:pt x="147" y="1140"/>
                    </a:lnTo>
                    <a:lnTo>
                      <a:pt x="147" y="1125"/>
                    </a:lnTo>
                    <a:lnTo>
                      <a:pt x="153" y="1120"/>
                    </a:lnTo>
                    <a:lnTo>
                      <a:pt x="153" y="1115"/>
                    </a:lnTo>
                    <a:lnTo>
                      <a:pt x="158" y="1105"/>
                    </a:lnTo>
                    <a:lnTo>
                      <a:pt x="158" y="1090"/>
                    </a:lnTo>
                    <a:lnTo>
                      <a:pt x="163" y="1084"/>
                    </a:lnTo>
                    <a:lnTo>
                      <a:pt x="163" y="1079"/>
                    </a:lnTo>
                    <a:lnTo>
                      <a:pt x="168" y="1069"/>
                    </a:lnTo>
                    <a:lnTo>
                      <a:pt x="168" y="1054"/>
                    </a:lnTo>
                    <a:lnTo>
                      <a:pt x="173" y="1044"/>
                    </a:lnTo>
                    <a:lnTo>
                      <a:pt x="173" y="1028"/>
                    </a:lnTo>
                    <a:lnTo>
                      <a:pt x="178" y="1023"/>
                    </a:lnTo>
                    <a:lnTo>
                      <a:pt x="178" y="1013"/>
                    </a:lnTo>
                    <a:lnTo>
                      <a:pt x="183" y="1003"/>
                    </a:lnTo>
                    <a:lnTo>
                      <a:pt x="183" y="988"/>
                    </a:lnTo>
                    <a:lnTo>
                      <a:pt x="188" y="978"/>
                    </a:lnTo>
                    <a:lnTo>
                      <a:pt x="188" y="972"/>
                    </a:lnTo>
                    <a:lnTo>
                      <a:pt x="193" y="962"/>
                    </a:lnTo>
                    <a:lnTo>
                      <a:pt x="193" y="942"/>
                    </a:lnTo>
                    <a:lnTo>
                      <a:pt x="198" y="937"/>
                    </a:lnTo>
                    <a:lnTo>
                      <a:pt x="198" y="927"/>
                    </a:lnTo>
                    <a:lnTo>
                      <a:pt x="203" y="916"/>
                    </a:lnTo>
                    <a:lnTo>
                      <a:pt x="203" y="896"/>
                    </a:lnTo>
                    <a:lnTo>
                      <a:pt x="209" y="891"/>
                    </a:lnTo>
                    <a:lnTo>
                      <a:pt x="209" y="871"/>
                    </a:lnTo>
                    <a:lnTo>
                      <a:pt x="214" y="860"/>
                    </a:lnTo>
                    <a:lnTo>
                      <a:pt x="214" y="850"/>
                    </a:lnTo>
                    <a:lnTo>
                      <a:pt x="219" y="840"/>
                    </a:lnTo>
                    <a:lnTo>
                      <a:pt x="219" y="820"/>
                    </a:lnTo>
                    <a:lnTo>
                      <a:pt x="224" y="809"/>
                    </a:lnTo>
                    <a:lnTo>
                      <a:pt x="224" y="799"/>
                    </a:lnTo>
                    <a:lnTo>
                      <a:pt x="229" y="789"/>
                    </a:lnTo>
                    <a:lnTo>
                      <a:pt x="229" y="774"/>
                    </a:lnTo>
                    <a:lnTo>
                      <a:pt x="234" y="764"/>
                    </a:lnTo>
                    <a:lnTo>
                      <a:pt x="234" y="748"/>
                    </a:lnTo>
                    <a:lnTo>
                      <a:pt x="239" y="738"/>
                    </a:lnTo>
                    <a:lnTo>
                      <a:pt x="239" y="718"/>
                    </a:lnTo>
                    <a:lnTo>
                      <a:pt x="244" y="708"/>
                    </a:lnTo>
                    <a:lnTo>
                      <a:pt x="244" y="697"/>
                    </a:lnTo>
                    <a:lnTo>
                      <a:pt x="249" y="687"/>
                    </a:lnTo>
                    <a:lnTo>
                      <a:pt x="249" y="667"/>
                    </a:lnTo>
                    <a:lnTo>
                      <a:pt x="254" y="657"/>
                    </a:lnTo>
                    <a:lnTo>
                      <a:pt x="254" y="636"/>
                    </a:lnTo>
                    <a:lnTo>
                      <a:pt x="259" y="626"/>
                    </a:lnTo>
                    <a:lnTo>
                      <a:pt x="259" y="616"/>
                    </a:lnTo>
                    <a:lnTo>
                      <a:pt x="264" y="606"/>
                    </a:lnTo>
                    <a:lnTo>
                      <a:pt x="264" y="580"/>
                    </a:lnTo>
                    <a:lnTo>
                      <a:pt x="270" y="570"/>
                    </a:lnTo>
                    <a:lnTo>
                      <a:pt x="270" y="560"/>
                    </a:lnTo>
                    <a:lnTo>
                      <a:pt x="275" y="550"/>
                    </a:lnTo>
                    <a:lnTo>
                      <a:pt x="275" y="529"/>
                    </a:lnTo>
                    <a:lnTo>
                      <a:pt x="280" y="514"/>
                    </a:lnTo>
                    <a:lnTo>
                      <a:pt x="280" y="504"/>
                    </a:lnTo>
                    <a:lnTo>
                      <a:pt x="285" y="494"/>
                    </a:lnTo>
                    <a:lnTo>
                      <a:pt x="285" y="473"/>
                    </a:lnTo>
                    <a:lnTo>
                      <a:pt x="290" y="463"/>
                    </a:lnTo>
                    <a:lnTo>
                      <a:pt x="290" y="438"/>
                    </a:lnTo>
                    <a:lnTo>
                      <a:pt x="295" y="427"/>
                    </a:lnTo>
                    <a:lnTo>
                      <a:pt x="295" y="417"/>
                    </a:lnTo>
                    <a:lnTo>
                      <a:pt x="300" y="407"/>
                    </a:lnTo>
                    <a:lnTo>
                      <a:pt x="300" y="387"/>
                    </a:lnTo>
                    <a:lnTo>
                      <a:pt x="305" y="377"/>
                    </a:lnTo>
                    <a:lnTo>
                      <a:pt x="305" y="361"/>
                    </a:lnTo>
                    <a:lnTo>
                      <a:pt x="310" y="351"/>
                    </a:lnTo>
                    <a:lnTo>
                      <a:pt x="310" y="331"/>
                    </a:lnTo>
                    <a:lnTo>
                      <a:pt x="315" y="321"/>
                    </a:lnTo>
                    <a:lnTo>
                      <a:pt x="315" y="310"/>
                    </a:lnTo>
                    <a:lnTo>
                      <a:pt x="320" y="300"/>
                    </a:lnTo>
                    <a:lnTo>
                      <a:pt x="320" y="275"/>
                    </a:lnTo>
                    <a:lnTo>
                      <a:pt x="325" y="265"/>
                    </a:lnTo>
                    <a:lnTo>
                      <a:pt x="325" y="244"/>
                    </a:lnTo>
                    <a:lnTo>
                      <a:pt x="331" y="234"/>
                    </a:lnTo>
                    <a:lnTo>
                      <a:pt x="331" y="224"/>
                    </a:lnTo>
                    <a:lnTo>
                      <a:pt x="336" y="214"/>
                    </a:lnTo>
                    <a:lnTo>
                      <a:pt x="336" y="193"/>
                    </a:lnTo>
                    <a:lnTo>
                      <a:pt x="341" y="183"/>
                    </a:lnTo>
                    <a:lnTo>
                      <a:pt x="341" y="173"/>
                    </a:lnTo>
                    <a:lnTo>
                      <a:pt x="346" y="163"/>
                    </a:lnTo>
                    <a:lnTo>
                      <a:pt x="346" y="142"/>
                    </a:lnTo>
                    <a:lnTo>
                      <a:pt x="351" y="127"/>
                    </a:lnTo>
                    <a:lnTo>
                      <a:pt x="351" y="117"/>
                    </a:lnTo>
                    <a:lnTo>
                      <a:pt x="356" y="112"/>
                    </a:lnTo>
                    <a:lnTo>
                      <a:pt x="356" y="91"/>
                    </a:lnTo>
                    <a:lnTo>
                      <a:pt x="361" y="81"/>
                    </a:lnTo>
                    <a:lnTo>
                      <a:pt x="361" y="71"/>
                    </a:lnTo>
                    <a:lnTo>
                      <a:pt x="366" y="61"/>
                    </a:lnTo>
                    <a:lnTo>
                      <a:pt x="366" y="40"/>
                    </a:lnTo>
                    <a:lnTo>
                      <a:pt x="371" y="30"/>
                    </a:lnTo>
                    <a:lnTo>
                      <a:pt x="371" y="10"/>
                    </a:lnTo>
                    <a:lnTo>
                      <a:pt x="376" y="0"/>
                    </a:lnTo>
                  </a:path>
                </a:pathLst>
              </a:custGeom>
              <a:noFill/>
              <a:ln w="38100" cmpd="sng">
                <a:solidFill>
                  <a:schemeClr val="tx2">
                    <a:alpha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Freeform 65"/>
              <p:cNvSpPr>
                <a:spLocks/>
              </p:cNvSpPr>
              <p:nvPr/>
            </p:nvSpPr>
            <p:spPr bwMode="auto">
              <a:xfrm>
                <a:off x="3248" y="1253"/>
                <a:ext cx="372" cy="657"/>
              </a:xfrm>
              <a:custGeom>
                <a:avLst/>
                <a:gdLst>
                  <a:gd name="T0" fmla="*/ 5 w 372"/>
                  <a:gd name="T1" fmla="*/ 407 h 657"/>
                  <a:gd name="T2" fmla="*/ 11 w 372"/>
                  <a:gd name="T3" fmla="*/ 372 h 657"/>
                  <a:gd name="T4" fmla="*/ 21 w 372"/>
                  <a:gd name="T5" fmla="*/ 336 h 657"/>
                  <a:gd name="T6" fmla="*/ 26 w 372"/>
                  <a:gd name="T7" fmla="*/ 300 h 657"/>
                  <a:gd name="T8" fmla="*/ 36 w 372"/>
                  <a:gd name="T9" fmla="*/ 270 h 657"/>
                  <a:gd name="T10" fmla="*/ 41 w 372"/>
                  <a:gd name="T11" fmla="*/ 234 h 657"/>
                  <a:gd name="T12" fmla="*/ 51 w 372"/>
                  <a:gd name="T13" fmla="*/ 214 h 657"/>
                  <a:gd name="T14" fmla="*/ 56 w 372"/>
                  <a:gd name="T15" fmla="*/ 188 h 657"/>
                  <a:gd name="T16" fmla="*/ 66 w 372"/>
                  <a:gd name="T17" fmla="*/ 158 h 657"/>
                  <a:gd name="T18" fmla="*/ 72 w 372"/>
                  <a:gd name="T19" fmla="*/ 137 h 657"/>
                  <a:gd name="T20" fmla="*/ 82 w 372"/>
                  <a:gd name="T21" fmla="*/ 112 h 657"/>
                  <a:gd name="T22" fmla="*/ 87 w 372"/>
                  <a:gd name="T23" fmla="*/ 92 h 657"/>
                  <a:gd name="T24" fmla="*/ 97 w 372"/>
                  <a:gd name="T25" fmla="*/ 76 h 657"/>
                  <a:gd name="T26" fmla="*/ 107 w 372"/>
                  <a:gd name="T27" fmla="*/ 56 h 657"/>
                  <a:gd name="T28" fmla="*/ 112 w 372"/>
                  <a:gd name="T29" fmla="*/ 36 h 657"/>
                  <a:gd name="T30" fmla="*/ 127 w 372"/>
                  <a:gd name="T31" fmla="*/ 20 h 657"/>
                  <a:gd name="T32" fmla="*/ 138 w 372"/>
                  <a:gd name="T33" fmla="*/ 10 h 657"/>
                  <a:gd name="T34" fmla="*/ 153 w 372"/>
                  <a:gd name="T35" fmla="*/ 0 h 657"/>
                  <a:gd name="T36" fmla="*/ 168 w 372"/>
                  <a:gd name="T37" fmla="*/ 0 h 657"/>
                  <a:gd name="T38" fmla="*/ 183 w 372"/>
                  <a:gd name="T39" fmla="*/ 5 h 657"/>
                  <a:gd name="T40" fmla="*/ 199 w 372"/>
                  <a:gd name="T41" fmla="*/ 20 h 657"/>
                  <a:gd name="T42" fmla="*/ 214 w 372"/>
                  <a:gd name="T43" fmla="*/ 41 h 657"/>
                  <a:gd name="T44" fmla="*/ 224 w 372"/>
                  <a:gd name="T45" fmla="*/ 56 h 657"/>
                  <a:gd name="T46" fmla="*/ 229 w 372"/>
                  <a:gd name="T47" fmla="*/ 76 h 657"/>
                  <a:gd name="T48" fmla="*/ 239 w 372"/>
                  <a:gd name="T49" fmla="*/ 92 h 657"/>
                  <a:gd name="T50" fmla="*/ 244 w 372"/>
                  <a:gd name="T51" fmla="*/ 112 h 657"/>
                  <a:gd name="T52" fmla="*/ 255 w 372"/>
                  <a:gd name="T53" fmla="*/ 137 h 657"/>
                  <a:gd name="T54" fmla="*/ 260 w 372"/>
                  <a:gd name="T55" fmla="*/ 163 h 657"/>
                  <a:gd name="T56" fmla="*/ 270 w 372"/>
                  <a:gd name="T57" fmla="*/ 188 h 657"/>
                  <a:gd name="T58" fmla="*/ 275 w 372"/>
                  <a:gd name="T59" fmla="*/ 214 h 657"/>
                  <a:gd name="T60" fmla="*/ 285 w 372"/>
                  <a:gd name="T61" fmla="*/ 239 h 657"/>
                  <a:gd name="T62" fmla="*/ 290 w 372"/>
                  <a:gd name="T63" fmla="*/ 270 h 657"/>
                  <a:gd name="T64" fmla="*/ 300 w 372"/>
                  <a:gd name="T65" fmla="*/ 300 h 657"/>
                  <a:gd name="T66" fmla="*/ 305 w 372"/>
                  <a:gd name="T67" fmla="*/ 336 h 657"/>
                  <a:gd name="T68" fmla="*/ 316 w 372"/>
                  <a:gd name="T69" fmla="*/ 372 h 657"/>
                  <a:gd name="T70" fmla="*/ 321 w 372"/>
                  <a:gd name="T71" fmla="*/ 407 h 657"/>
                  <a:gd name="T72" fmla="*/ 331 w 372"/>
                  <a:gd name="T73" fmla="*/ 438 h 657"/>
                  <a:gd name="T74" fmla="*/ 336 w 372"/>
                  <a:gd name="T75" fmla="*/ 474 h 657"/>
                  <a:gd name="T76" fmla="*/ 346 w 372"/>
                  <a:gd name="T77" fmla="*/ 514 h 657"/>
                  <a:gd name="T78" fmla="*/ 351 w 372"/>
                  <a:gd name="T79" fmla="*/ 555 h 657"/>
                  <a:gd name="T80" fmla="*/ 361 w 372"/>
                  <a:gd name="T81" fmla="*/ 596 h 657"/>
                  <a:gd name="T82" fmla="*/ 367 w 372"/>
                  <a:gd name="T83" fmla="*/ 637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2" h="657">
                    <a:moveTo>
                      <a:pt x="0" y="423"/>
                    </a:moveTo>
                    <a:lnTo>
                      <a:pt x="0" y="418"/>
                    </a:lnTo>
                    <a:lnTo>
                      <a:pt x="5" y="407"/>
                    </a:lnTo>
                    <a:lnTo>
                      <a:pt x="5" y="387"/>
                    </a:lnTo>
                    <a:lnTo>
                      <a:pt x="11" y="377"/>
                    </a:lnTo>
                    <a:lnTo>
                      <a:pt x="11" y="372"/>
                    </a:lnTo>
                    <a:lnTo>
                      <a:pt x="16" y="362"/>
                    </a:lnTo>
                    <a:lnTo>
                      <a:pt x="16" y="341"/>
                    </a:lnTo>
                    <a:lnTo>
                      <a:pt x="21" y="336"/>
                    </a:lnTo>
                    <a:lnTo>
                      <a:pt x="21" y="326"/>
                    </a:lnTo>
                    <a:lnTo>
                      <a:pt x="26" y="316"/>
                    </a:lnTo>
                    <a:lnTo>
                      <a:pt x="26" y="300"/>
                    </a:lnTo>
                    <a:lnTo>
                      <a:pt x="31" y="290"/>
                    </a:lnTo>
                    <a:lnTo>
                      <a:pt x="31" y="275"/>
                    </a:lnTo>
                    <a:lnTo>
                      <a:pt x="36" y="270"/>
                    </a:lnTo>
                    <a:lnTo>
                      <a:pt x="36" y="260"/>
                    </a:lnTo>
                    <a:lnTo>
                      <a:pt x="41" y="250"/>
                    </a:lnTo>
                    <a:lnTo>
                      <a:pt x="41" y="234"/>
                    </a:lnTo>
                    <a:lnTo>
                      <a:pt x="46" y="229"/>
                    </a:lnTo>
                    <a:lnTo>
                      <a:pt x="46" y="224"/>
                    </a:lnTo>
                    <a:lnTo>
                      <a:pt x="51" y="214"/>
                    </a:lnTo>
                    <a:lnTo>
                      <a:pt x="51" y="199"/>
                    </a:lnTo>
                    <a:lnTo>
                      <a:pt x="56" y="194"/>
                    </a:lnTo>
                    <a:lnTo>
                      <a:pt x="56" y="188"/>
                    </a:lnTo>
                    <a:lnTo>
                      <a:pt x="61" y="178"/>
                    </a:lnTo>
                    <a:lnTo>
                      <a:pt x="61" y="168"/>
                    </a:lnTo>
                    <a:lnTo>
                      <a:pt x="66" y="158"/>
                    </a:lnTo>
                    <a:lnTo>
                      <a:pt x="66" y="148"/>
                    </a:lnTo>
                    <a:lnTo>
                      <a:pt x="72" y="143"/>
                    </a:lnTo>
                    <a:lnTo>
                      <a:pt x="72" y="137"/>
                    </a:lnTo>
                    <a:lnTo>
                      <a:pt x="77" y="127"/>
                    </a:lnTo>
                    <a:lnTo>
                      <a:pt x="77" y="117"/>
                    </a:lnTo>
                    <a:lnTo>
                      <a:pt x="82" y="112"/>
                    </a:lnTo>
                    <a:lnTo>
                      <a:pt x="82" y="107"/>
                    </a:lnTo>
                    <a:lnTo>
                      <a:pt x="87" y="102"/>
                    </a:lnTo>
                    <a:lnTo>
                      <a:pt x="87" y="92"/>
                    </a:lnTo>
                    <a:lnTo>
                      <a:pt x="92" y="87"/>
                    </a:lnTo>
                    <a:lnTo>
                      <a:pt x="92" y="81"/>
                    </a:lnTo>
                    <a:lnTo>
                      <a:pt x="97" y="76"/>
                    </a:lnTo>
                    <a:lnTo>
                      <a:pt x="97" y="66"/>
                    </a:lnTo>
                    <a:lnTo>
                      <a:pt x="102" y="61"/>
                    </a:lnTo>
                    <a:lnTo>
                      <a:pt x="107" y="56"/>
                    </a:lnTo>
                    <a:lnTo>
                      <a:pt x="107" y="51"/>
                    </a:lnTo>
                    <a:lnTo>
                      <a:pt x="112" y="46"/>
                    </a:lnTo>
                    <a:lnTo>
                      <a:pt x="112" y="36"/>
                    </a:lnTo>
                    <a:lnTo>
                      <a:pt x="117" y="31"/>
                    </a:lnTo>
                    <a:lnTo>
                      <a:pt x="122" y="25"/>
                    </a:lnTo>
                    <a:lnTo>
                      <a:pt x="127" y="20"/>
                    </a:lnTo>
                    <a:lnTo>
                      <a:pt x="138" y="10"/>
                    </a:lnTo>
                    <a:lnTo>
                      <a:pt x="133" y="10"/>
                    </a:lnTo>
                    <a:lnTo>
                      <a:pt x="138" y="10"/>
                    </a:lnTo>
                    <a:lnTo>
                      <a:pt x="143" y="5"/>
                    </a:lnTo>
                    <a:lnTo>
                      <a:pt x="148" y="0"/>
                    </a:lnTo>
                    <a:lnTo>
                      <a:pt x="153" y="0"/>
                    </a:lnTo>
                    <a:lnTo>
                      <a:pt x="158" y="0"/>
                    </a:lnTo>
                    <a:lnTo>
                      <a:pt x="163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5"/>
                    </a:lnTo>
                    <a:lnTo>
                      <a:pt x="183" y="5"/>
                    </a:lnTo>
                    <a:lnTo>
                      <a:pt x="189" y="10"/>
                    </a:lnTo>
                    <a:lnTo>
                      <a:pt x="194" y="15"/>
                    </a:lnTo>
                    <a:lnTo>
                      <a:pt x="199" y="20"/>
                    </a:lnTo>
                    <a:lnTo>
                      <a:pt x="209" y="31"/>
                    </a:lnTo>
                    <a:lnTo>
                      <a:pt x="209" y="36"/>
                    </a:lnTo>
                    <a:lnTo>
                      <a:pt x="214" y="41"/>
                    </a:lnTo>
                    <a:lnTo>
                      <a:pt x="214" y="46"/>
                    </a:lnTo>
                    <a:lnTo>
                      <a:pt x="219" y="51"/>
                    </a:lnTo>
                    <a:lnTo>
                      <a:pt x="224" y="56"/>
                    </a:lnTo>
                    <a:lnTo>
                      <a:pt x="224" y="66"/>
                    </a:lnTo>
                    <a:lnTo>
                      <a:pt x="229" y="71"/>
                    </a:lnTo>
                    <a:lnTo>
                      <a:pt x="229" y="76"/>
                    </a:lnTo>
                    <a:lnTo>
                      <a:pt x="234" y="81"/>
                    </a:lnTo>
                    <a:lnTo>
                      <a:pt x="234" y="87"/>
                    </a:lnTo>
                    <a:lnTo>
                      <a:pt x="239" y="92"/>
                    </a:lnTo>
                    <a:lnTo>
                      <a:pt x="239" y="102"/>
                    </a:lnTo>
                    <a:lnTo>
                      <a:pt x="244" y="107"/>
                    </a:lnTo>
                    <a:lnTo>
                      <a:pt x="244" y="112"/>
                    </a:lnTo>
                    <a:lnTo>
                      <a:pt x="250" y="117"/>
                    </a:lnTo>
                    <a:lnTo>
                      <a:pt x="250" y="132"/>
                    </a:lnTo>
                    <a:lnTo>
                      <a:pt x="255" y="137"/>
                    </a:lnTo>
                    <a:lnTo>
                      <a:pt x="255" y="143"/>
                    </a:lnTo>
                    <a:lnTo>
                      <a:pt x="260" y="148"/>
                    </a:lnTo>
                    <a:lnTo>
                      <a:pt x="260" y="163"/>
                    </a:lnTo>
                    <a:lnTo>
                      <a:pt x="265" y="168"/>
                    </a:lnTo>
                    <a:lnTo>
                      <a:pt x="265" y="183"/>
                    </a:lnTo>
                    <a:lnTo>
                      <a:pt x="270" y="188"/>
                    </a:lnTo>
                    <a:lnTo>
                      <a:pt x="270" y="194"/>
                    </a:lnTo>
                    <a:lnTo>
                      <a:pt x="275" y="204"/>
                    </a:lnTo>
                    <a:lnTo>
                      <a:pt x="275" y="214"/>
                    </a:lnTo>
                    <a:lnTo>
                      <a:pt x="280" y="224"/>
                    </a:lnTo>
                    <a:lnTo>
                      <a:pt x="280" y="229"/>
                    </a:lnTo>
                    <a:lnTo>
                      <a:pt x="285" y="239"/>
                    </a:lnTo>
                    <a:lnTo>
                      <a:pt x="285" y="255"/>
                    </a:lnTo>
                    <a:lnTo>
                      <a:pt x="290" y="260"/>
                    </a:lnTo>
                    <a:lnTo>
                      <a:pt x="290" y="270"/>
                    </a:lnTo>
                    <a:lnTo>
                      <a:pt x="295" y="280"/>
                    </a:lnTo>
                    <a:lnTo>
                      <a:pt x="295" y="295"/>
                    </a:lnTo>
                    <a:lnTo>
                      <a:pt x="300" y="300"/>
                    </a:lnTo>
                    <a:lnTo>
                      <a:pt x="300" y="311"/>
                    </a:lnTo>
                    <a:lnTo>
                      <a:pt x="305" y="321"/>
                    </a:lnTo>
                    <a:lnTo>
                      <a:pt x="305" y="336"/>
                    </a:lnTo>
                    <a:lnTo>
                      <a:pt x="311" y="346"/>
                    </a:lnTo>
                    <a:lnTo>
                      <a:pt x="311" y="362"/>
                    </a:lnTo>
                    <a:lnTo>
                      <a:pt x="316" y="372"/>
                    </a:lnTo>
                    <a:lnTo>
                      <a:pt x="316" y="382"/>
                    </a:lnTo>
                    <a:lnTo>
                      <a:pt x="321" y="392"/>
                    </a:lnTo>
                    <a:lnTo>
                      <a:pt x="321" y="407"/>
                    </a:lnTo>
                    <a:lnTo>
                      <a:pt x="326" y="418"/>
                    </a:lnTo>
                    <a:lnTo>
                      <a:pt x="326" y="428"/>
                    </a:lnTo>
                    <a:lnTo>
                      <a:pt x="331" y="438"/>
                    </a:lnTo>
                    <a:lnTo>
                      <a:pt x="331" y="453"/>
                    </a:lnTo>
                    <a:lnTo>
                      <a:pt x="336" y="463"/>
                    </a:lnTo>
                    <a:lnTo>
                      <a:pt x="336" y="474"/>
                    </a:lnTo>
                    <a:lnTo>
                      <a:pt x="341" y="484"/>
                    </a:lnTo>
                    <a:lnTo>
                      <a:pt x="341" y="504"/>
                    </a:lnTo>
                    <a:lnTo>
                      <a:pt x="346" y="514"/>
                    </a:lnTo>
                    <a:lnTo>
                      <a:pt x="346" y="535"/>
                    </a:lnTo>
                    <a:lnTo>
                      <a:pt x="351" y="545"/>
                    </a:lnTo>
                    <a:lnTo>
                      <a:pt x="351" y="555"/>
                    </a:lnTo>
                    <a:lnTo>
                      <a:pt x="356" y="565"/>
                    </a:lnTo>
                    <a:lnTo>
                      <a:pt x="356" y="586"/>
                    </a:lnTo>
                    <a:lnTo>
                      <a:pt x="361" y="596"/>
                    </a:lnTo>
                    <a:lnTo>
                      <a:pt x="361" y="606"/>
                    </a:lnTo>
                    <a:lnTo>
                      <a:pt x="367" y="616"/>
                    </a:lnTo>
                    <a:lnTo>
                      <a:pt x="367" y="637"/>
                    </a:lnTo>
                    <a:lnTo>
                      <a:pt x="372" y="647"/>
                    </a:lnTo>
                    <a:lnTo>
                      <a:pt x="372" y="657"/>
                    </a:lnTo>
                  </a:path>
                </a:pathLst>
              </a:custGeom>
              <a:noFill/>
              <a:ln w="38100" cmpd="sng">
                <a:solidFill>
                  <a:schemeClr val="tx2">
                    <a:alpha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Freeform 66"/>
              <p:cNvSpPr>
                <a:spLocks/>
              </p:cNvSpPr>
              <p:nvPr/>
            </p:nvSpPr>
            <p:spPr bwMode="auto">
              <a:xfrm>
                <a:off x="3620" y="1910"/>
                <a:ext cx="376" cy="1080"/>
              </a:xfrm>
              <a:custGeom>
                <a:avLst/>
                <a:gdLst>
                  <a:gd name="T0" fmla="*/ 5 w 376"/>
                  <a:gd name="T1" fmla="*/ 36 h 1080"/>
                  <a:gd name="T2" fmla="*/ 15 w 376"/>
                  <a:gd name="T3" fmla="*/ 66 h 1080"/>
                  <a:gd name="T4" fmla="*/ 20 w 376"/>
                  <a:gd name="T5" fmla="*/ 122 h 1080"/>
                  <a:gd name="T6" fmla="*/ 30 w 376"/>
                  <a:gd name="T7" fmla="*/ 153 h 1080"/>
                  <a:gd name="T8" fmla="*/ 35 w 376"/>
                  <a:gd name="T9" fmla="*/ 199 h 1080"/>
                  <a:gd name="T10" fmla="*/ 45 w 376"/>
                  <a:gd name="T11" fmla="*/ 239 h 1080"/>
                  <a:gd name="T12" fmla="*/ 50 w 376"/>
                  <a:gd name="T13" fmla="*/ 285 h 1080"/>
                  <a:gd name="T14" fmla="*/ 61 w 376"/>
                  <a:gd name="T15" fmla="*/ 331 h 1080"/>
                  <a:gd name="T16" fmla="*/ 66 w 376"/>
                  <a:gd name="T17" fmla="*/ 372 h 1080"/>
                  <a:gd name="T18" fmla="*/ 76 w 376"/>
                  <a:gd name="T19" fmla="*/ 402 h 1080"/>
                  <a:gd name="T20" fmla="*/ 81 w 376"/>
                  <a:gd name="T21" fmla="*/ 448 h 1080"/>
                  <a:gd name="T22" fmla="*/ 91 w 376"/>
                  <a:gd name="T23" fmla="*/ 489 h 1080"/>
                  <a:gd name="T24" fmla="*/ 96 w 376"/>
                  <a:gd name="T25" fmla="*/ 530 h 1080"/>
                  <a:gd name="T26" fmla="*/ 106 w 376"/>
                  <a:gd name="T27" fmla="*/ 570 h 1080"/>
                  <a:gd name="T28" fmla="*/ 111 w 376"/>
                  <a:gd name="T29" fmla="*/ 611 h 1080"/>
                  <a:gd name="T30" fmla="*/ 122 w 376"/>
                  <a:gd name="T31" fmla="*/ 637 h 1080"/>
                  <a:gd name="T32" fmla="*/ 127 w 376"/>
                  <a:gd name="T33" fmla="*/ 677 h 1080"/>
                  <a:gd name="T34" fmla="*/ 137 w 376"/>
                  <a:gd name="T35" fmla="*/ 713 h 1080"/>
                  <a:gd name="T36" fmla="*/ 142 w 376"/>
                  <a:gd name="T37" fmla="*/ 749 h 1080"/>
                  <a:gd name="T38" fmla="*/ 152 w 376"/>
                  <a:gd name="T39" fmla="*/ 779 h 1080"/>
                  <a:gd name="T40" fmla="*/ 157 w 376"/>
                  <a:gd name="T41" fmla="*/ 815 h 1080"/>
                  <a:gd name="T42" fmla="*/ 167 w 376"/>
                  <a:gd name="T43" fmla="*/ 835 h 1080"/>
                  <a:gd name="T44" fmla="*/ 173 w 376"/>
                  <a:gd name="T45" fmla="*/ 876 h 1080"/>
                  <a:gd name="T46" fmla="*/ 183 w 376"/>
                  <a:gd name="T47" fmla="*/ 896 h 1080"/>
                  <a:gd name="T48" fmla="*/ 188 w 376"/>
                  <a:gd name="T49" fmla="*/ 922 h 1080"/>
                  <a:gd name="T50" fmla="*/ 198 w 376"/>
                  <a:gd name="T51" fmla="*/ 947 h 1080"/>
                  <a:gd name="T52" fmla="*/ 203 w 376"/>
                  <a:gd name="T53" fmla="*/ 968 h 1080"/>
                  <a:gd name="T54" fmla="*/ 213 w 376"/>
                  <a:gd name="T55" fmla="*/ 988 h 1080"/>
                  <a:gd name="T56" fmla="*/ 218 w 376"/>
                  <a:gd name="T57" fmla="*/ 1008 h 1080"/>
                  <a:gd name="T58" fmla="*/ 234 w 376"/>
                  <a:gd name="T59" fmla="*/ 1034 h 1080"/>
                  <a:gd name="T60" fmla="*/ 244 w 376"/>
                  <a:gd name="T61" fmla="*/ 1049 h 1080"/>
                  <a:gd name="T62" fmla="*/ 254 w 376"/>
                  <a:gd name="T63" fmla="*/ 1064 h 1080"/>
                  <a:gd name="T64" fmla="*/ 269 w 376"/>
                  <a:gd name="T65" fmla="*/ 1080 h 1080"/>
                  <a:gd name="T66" fmla="*/ 284 w 376"/>
                  <a:gd name="T67" fmla="*/ 1080 h 1080"/>
                  <a:gd name="T68" fmla="*/ 300 w 376"/>
                  <a:gd name="T69" fmla="*/ 1080 h 1080"/>
                  <a:gd name="T70" fmla="*/ 315 w 376"/>
                  <a:gd name="T71" fmla="*/ 1069 h 1080"/>
                  <a:gd name="T72" fmla="*/ 335 w 376"/>
                  <a:gd name="T73" fmla="*/ 1044 h 1080"/>
                  <a:gd name="T74" fmla="*/ 340 w 376"/>
                  <a:gd name="T75" fmla="*/ 1029 h 1080"/>
                  <a:gd name="T76" fmla="*/ 351 w 376"/>
                  <a:gd name="T77" fmla="*/ 1013 h 1080"/>
                  <a:gd name="T78" fmla="*/ 356 w 376"/>
                  <a:gd name="T79" fmla="*/ 993 h 1080"/>
                  <a:gd name="T80" fmla="*/ 366 w 376"/>
                  <a:gd name="T81" fmla="*/ 978 h 1080"/>
                  <a:gd name="T82" fmla="*/ 371 w 376"/>
                  <a:gd name="T83" fmla="*/ 952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6" h="1080">
                    <a:moveTo>
                      <a:pt x="0" y="0"/>
                    </a:moveTo>
                    <a:lnTo>
                      <a:pt x="5" y="15"/>
                    </a:lnTo>
                    <a:lnTo>
                      <a:pt x="5" y="36"/>
                    </a:lnTo>
                    <a:lnTo>
                      <a:pt x="10" y="46"/>
                    </a:lnTo>
                    <a:lnTo>
                      <a:pt x="10" y="56"/>
                    </a:lnTo>
                    <a:lnTo>
                      <a:pt x="15" y="66"/>
                    </a:lnTo>
                    <a:lnTo>
                      <a:pt x="15" y="87"/>
                    </a:lnTo>
                    <a:lnTo>
                      <a:pt x="20" y="102"/>
                    </a:lnTo>
                    <a:lnTo>
                      <a:pt x="20" y="122"/>
                    </a:lnTo>
                    <a:lnTo>
                      <a:pt x="25" y="132"/>
                    </a:lnTo>
                    <a:lnTo>
                      <a:pt x="25" y="143"/>
                    </a:lnTo>
                    <a:lnTo>
                      <a:pt x="30" y="153"/>
                    </a:lnTo>
                    <a:lnTo>
                      <a:pt x="30" y="178"/>
                    </a:lnTo>
                    <a:lnTo>
                      <a:pt x="35" y="188"/>
                    </a:lnTo>
                    <a:lnTo>
                      <a:pt x="35" y="199"/>
                    </a:lnTo>
                    <a:lnTo>
                      <a:pt x="40" y="209"/>
                    </a:lnTo>
                    <a:lnTo>
                      <a:pt x="40" y="229"/>
                    </a:lnTo>
                    <a:lnTo>
                      <a:pt x="45" y="239"/>
                    </a:lnTo>
                    <a:lnTo>
                      <a:pt x="45" y="255"/>
                    </a:lnTo>
                    <a:lnTo>
                      <a:pt x="50" y="265"/>
                    </a:lnTo>
                    <a:lnTo>
                      <a:pt x="50" y="285"/>
                    </a:lnTo>
                    <a:lnTo>
                      <a:pt x="56" y="295"/>
                    </a:lnTo>
                    <a:lnTo>
                      <a:pt x="56" y="316"/>
                    </a:lnTo>
                    <a:lnTo>
                      <a:pt x="61" y="331"/>
                    </a:lnTo>
                    <a:lnTo>
                      <a:pt x="61" y="341"/>
                    </a:lnTo>
                    <a:lnTo>
                      <a:pt x="66" y="351"/>
                    </a:lnTo>
                    <a:lnTo>
                      <a:pt x="66" y="372"/>
                    </a:lnTo>
                    <a:lnTo>
                      <a:pt x="71" y="382"/>
                    </a:lnTo>
                    <a:lnTo>
                      <a:pt x="71" y="392"/>
                    </a:lnTo>
                    <a:lnTo>
                      <a:pt x="76" y="402"/>
                    </a:lnTo>
                    <a:lnTo>
                      <a:pt x="76" y="428"/>
                    </a:lnTo>
                    <a:lnTo>
                      <a:pt x="81" y="438"/>
                    </a:lnTo>
                    <a:lnTo>
                      <a:pt x="81" y="448"/>
                    </a:lnTo>
                    <a:lnTo>
                      <a:pt x="86" y="458"/>
                    </a:lnTo>
                    <a:lnTo>
                      <a:pt x="86" y="479"/>
                    </a:lnTo>
                    <a:lnTo>
                      <a:pt x="91" y="489"/>
                    </a:lnTo>
                    <a:lnTo>
                      <a:pt x="91" y="509"/>
                    </a:lnTo>
                    <a:lnTo>
                      <a:pt x="96" y="519"/>
                    </a:lnTo>
                    <a:lnTo>
                      <a:pt x="96" y="530"/>
                    </a:lnTo>
                    <a:lnTo>
                      <a:pt x="101" y="540"/>
                    </a:lnTo>
                    <a:lnTo>
                      <a:pt x="101" y="560"/>
                    </a:lnTo>
                    <a:lnTo>
                      <a:pt x="106" y="570"/>
                    </a:lnTo>
                    <a:lnTo>
                      <a:pt x="106" y="581"/>
                    </a:lnTo>
                    <a:lnTo>
                      <a:pt x="111" y="591"/>
                    </a:lnTo>
                    <a:lnTo>
                      <a:pt x="111" y="611"/>
                    </a:lnTo>
                    <a:lnTo>
                      <a:pt x="117" y="621"/>
                    </a:lnTo>
                    <a:lnTo>
                      <a:pt x="117" y="626"/>
                    </a:lnTo>
                    <a:lnTo>
                      <a:pt x="122" y="637"/>
                    </a:lnTo>
                    <a:lnTo>
                      <a:pt x="122" y="657"/>
                    </a:lnTo>
                    <a:lnTo>
                      <a:pt x="127" y="667"/>
                    </a:lnTo>
                    <a:lnTo>
                      <a:pt x="127" y="677"/>
                    </a:lnTo>
                    <a:lnTo>
                      <a:pt x="132" y="687"/>
                    </a:lnTo>
                    <a:lnTo>
                      <a:pt x="132" y="703"/>
                    </a:lnTo>
                    <a:lnTo>
                      <a:pt x="137" y="713"/>
                    </a:lnTo>
                    <a:lnTo>
                      <a:pt x="137" y="728"/>
                    </a:lnTo>
                    <a:lnTo>
                      <a:pt x="142" y="738"/>
                    </a:lnTo>
                    <a:lnTo>
                      <a:pt x="142" y="749"/>
                    </a:lnTo>
                    <a:lnTo>
                      <a:pt x="147" y="759"/>
                    </a:lnTo>
                    <a:lnTo>
                      <a:pt x="147" y="774"/>
                    </a:lnTo>
                    <a:lnTo>
                      <a:pt x="152" y="779"/>
                    </a:lnTo>
                    <a:lnTo>
                      <a:pt x="152" y="789"/>
                    </a:lnTo>
                    <a:lnTo>
                      <a:pt x="157" y="800"/>
                    </a:lnTo>
                    <a:lnTo>
                      <a:pt x="157" y="815"/>
                    </a:lnTo>
                    <a:lnTo>
                      <a:pt x="162" y="820"/>
                    </a:lnTo>
                    <a:lnTo>
                      <a:pt x="162" y="830"/>
                    </a:lnTo>
                    <a:lnTo>
                      <a:pt x="167" y="835"/>
                    </a:lnTo>
                    <a:lnTo>
                      <a:pt x="167" y="850"/>
                    </a:lnTo>
                    <a:lnTo>
                      <a:pt x="173" y="861"/>
                    </a:lnTo>
                    <a:lnTo>
                      <a:pt x="173" y="876"/>
                    </a:lnTo>
                    <a:lnTo>
                      <a:pt x="178" y="881"/>
                    </a:lnTo>
                    <a:lnTo>
                      <a:pt x="178" y="886"/>
                    </a:lnTo>
                    <a:lnTo>
                      <a:pt x="183" y="896"/>
                    </a:lnTo>
                    <a:lnTo>
                      <a:pt x="183" y="906"/>
                    </a:lnTo>
                    <a:lnTo>
                      <a:pt x="188" y="917"/>
                    </a:lnTo>
                    <a:lnTo>
                      <a:pt x="188" y="922"/>
                    </a:lnTo>
                    <a:lnTo>
                      <a:pt x="193" y="927"/>
                    </a:lnTo>
                    <a:lnTo>
                      <a:pt x="193" y="942"/>
                    </a:lnTo>
                    <a:lnTo>
                      <a:pt x="198" y="947"/>
                    </a:lnTo>
                    <a:lnTo>
                      <a:pt x="198" y="952"/>
                    </a:lnTo>
                    <a:lnTo>
                      <a:pt x="203" y="957"/>
                    </a:lnTo>
                    <a:lnTo>
                      <a:pt x="203" y="968"/>
                    </a:lnTo>
                    <a:lnTo>
                      <a:pt x="208" y="973"/>
                    </a:lnTo>
                    <a:lnTo>
                      <a:pt x="208" y="983"/>
                    </a:lnTo>
                    <a:lnTo>
                      <a:pt x="213" y="988"/>
                    </a:lnTo>
                    <a:lnTo>
                      <a:pt x="213" y="993"/>
                    </a:lnTo>
                    <a:lnTo>
                      <a:pt x="218" y="998"/>
                    </a:lnTo>
                    <a:lnTo>
                      <a:pt x="218" y="1008"/>
                    </a:lnTo>
                    <a:lnTo>
                      <a:pt x="228" y="1019"/>
                    </a:lnTo>
                    <a:lnTo>
                      <a:pt x="228" y="1029"/>
                    </a:lnTo>
                    <a:lnTo>
                      <a:pt x="234" y="1034"/>
                    </a:lnTo>
                    <a:lnTo>
                      <a:pt x="239" y="1039"/>
                    </a:lnTo>
                    <a:lnTo>
                      <a:pt x="239" y="1044"/>
                    </a:lnTo>
                    <a:lnTo>
                      <a:pt x="244" y="1049"/>
                    </a:lnTo>
                    <a:lnTo>
                      <a:pt x="249" y="1054"/>
                    </a:lnTo>
                    <a:lnTo>
                      <a:pt x="249" y="1059"/>
                    </a:lnTo>
                    <a:lnTo>
                      <a:pt x="254" y="1064"/>
                    </a:lnTo>
                    <a:lnTo>
                      <a:pt x="259" y="1069"/>
                    </a:lnTo>
                    <a:lnTo>
                      <a:pt x="264" y="1075"/>
                    </a:lnTo>
                    <a:lnTo>
                      <a:pt x="269" y="1080"/>
                    </a:lnTo>
                    <a:lnTo>
                      <a:pt x="274" y="1080"/>
                    </a:lnTo>
                    <a:lnTo>
                      <a:pt x="279" y="1080"/>
                    </a:lnTo>
                    <a:lnTo>
                      <a:pt x="284" y="1080"/>
                    </a:lnTo>
                    <a:lnTo>
                      <a:pt x="289" y="1080"/>
                    </a:lnTo>
                    <a:lnTo>
                      <a:pt x="295" y="1080"/>
                    </a:lnTo>
                    <a:lnTo>
                      <a:pt x="300" y="1080"/>
                    </a:lnTo>
                    <a:lnTo>
                      <a:pt x="305" y="1075"/>
                    </a:lnTo>
                    <a:lnTo>
                      <a:pt x="310" y="1069"/>
                    </a:lnTo>
                    <a:lnTo>
                      <a:pt x="315" y="1069"/>
                    </a:lnTo>
                    <a:lnTo>
                      <a:pt x="325" y="1059"/>
                    </a:lnTo>
                    <a:lnTo>
                      <a:pt x="325" y="1054"/>
                    </a:lnTo>
                    <a:lnTo>
                      <a:pt x="335" y="1044"/>
                    </a:lnTo>
                    <a:lnTo>
                      <a:pt x="335" y="1039"/>
                    </a:lnTo>
                    <a:lnTo>
                      <a:pt x="340" y="1034"/>
                    </a:lnTo>
                    <a:lnTo>
                      <a:pt x="340" y="1029"/>
                    </a:lnTo>
                    <a:lnTo>
                      <a:pt x="345" y="1024"/>
                    </a:lnTo>
                    <a:lnTo>
                      <a:pt x="345" y="1019"/>
                    </a:lnTo>
                    <a:lnTo>
                      <a:pt x="351" y="1013"/>
                    </a:lnTo>
                    <a:lnTo>
                      <a:pt x="351" y="1008"/>
                    </a:lnTo>
                    <a:lnTo>
                      <a:pt x="356" y="1003"/>
                    </a:lnTo>
                    <a:lnTo>
                      <a:pt x="356" y="993"/>
                    </a:lnTo>
                    <a:lnTo>
                      <a:pt x="361" y="988"/>
                    </a:lnTo>
                    <a:lnTo>
                      <a:pt x="361" y="983"/>
                    </a:lnTo>
                    <a:lnTo>
                      <a:pt x="366" y="978"/>
                    </a:lnTo>
                    <a:lnTo>
                      <a:pt x="366" y="968"/>
                    </a:lnTo>
                    <a:lnTo>
                      <a:pt x="371" y="963"/>
                    </a:lnTo>
                    <a:lnTo>
                      <a:pt x="371" y="952"/>
                    </a:lnTo>
                    <a:lnTo>
                      <a:pt x="376" y="947"/>
                    </a:lnTo>
                    <a:lnTo>
                      <a:pt x="376" y="942"/>
                    </a:lnTo>
                  </a:path>
                </a:pathLst>
              </a:custGeom>
              <a:noFill/>
              <a:ln w="38100" cmpd="sng">
                <a:solidFill>
                  <a:schemeClr val="tx2">
                    <a:alpha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Freeform 67"/>
              <p:cNvSpPr>
                <a:spLocks/>
              </p:cNvSpPr>
              <p:nvPr/>
            </p:nvSpPr>
            <p:spPr bwMode="auto">
              <a:xfrm>
                <a:off x="3996" y="2124"/>
                <a:ext cx="158" cy="728"/>
              </a:xfrm>
              <a:custGeom>
                <a:avLst/>
                <a:gdLst>
                  <a:gd name="T0" fmla="*/ 0 w 158"/>
                  <a:gd name="T1" fmla="*/ 728 h 728"/>
                  <a:gd name="T2" fmla="*/ 5 w 158"/>
                  <a:gd name="T3" fmla="*/ 723 h 728"/>
                  <a:gd name="T4" fmla="*/ 5 w 158"/>
                  <a:gd name="T5" fmla="*/ 708 h 728"/>
                  <a:gd name="T6" fmla="*/ 10 w 158"/>
                  <a:gd name="T7" fmla="*/ 703 h 728"/>
                  <a:gd name="T8" fmla="*/ 10 w 158"/>
                  <a:gd name="T9" fmla="*/ 698 h 728"/>
                  <a:gd name="T10" fmla="*/ 15 w 158"/>
                  <a:gd name="T11" fmla="*/ 687 h 728"/>
                  <a:gd name="T12" fmla="*/ 15 w 158"/>
                  <a:gd name="T13" fmla="*/ 677 h 728"/>
                  <a:gd name="T14" fmla="*/ 20 w 158"/>
                  <a:gd name="T15" fmla="*/ 667 h 728"/>
                  <a:gd name="T16" fmla="*/ 20 w 158"/>
                  <a:gd name="T17" fmla="*/ 662 h 728"/>
                  <a:gd name="T18" fmla="*/ 25 w 158"/>
                  <a:gd name="T19" fmla="*/ 657 h 728"/>
                  <a:gd name="T20" fmla="*/ 25 w 158"/>
                  <a:gd name="T21" fmla="*/ 642 h 728"/>
                  <a:gd name="T22" fmla="*/ 30 w 158"/>
                  <a:gd name="T23" fmla="*/ 631 h 728"/>
                  <a:gd name="T24" fmla="*/ 30 w 158"/>
                  <a:gd name="T25" fmla="*/ 616 h 728"/>
                  <a:gd name="T26" fmla="*/ 36 w 158"/>
                  <a:gd name="T27" fmla="*/ 611 h 728"/>
                  <a:gd name="T28" fmla="*/ 36 w 158"/>
                  <a:gd name="T29" fmla="*/ 601 h 728"/>
                  <a:gd name="T30" fmla="*/ 41 w 158"/>
                  <a:gd name="T31" fmla="*/ 596 h 728"/>
                  <a:gd name="T32" fmla="*/ 41 w 158"/>
                  <a:gd name="T33" fmla="*/ 575 h 728"/>
                  <a:gd name="T34" fmla="*/ 46 w 158"/>
                  <a:gd name="T35" fmla="*/ 570 h 728"/>
                  <a:gd name="T36" fmla="*/ 46 w 158"/>
                  <a:gd name="T37" fmla="*/ 560 h 728"/>
                  <a:gd name="T38" fmla="*/ 51 w 158"/>
                  <a:gd name="T39" fmla="*/ 555 h 728"/>
                  <a:gd name="T40" fmla="*/ 51 w 158"/>
                  <a:gd name="T41" fmla="*/ 535 h 728"/>
                  <a:gd name="T42" fmla="*/ 56 w 158"/>
                  <a:gd name="T43" fmla="*/ 530 h 728"/>
                  <a:gd name="T44" fmla="*/ 56 w 158"/>
                  <a:gd name="T45" fmla="*/ 519 h 728"/>
                  <a:gd name="T46" fmla="*/ 61 w 158"/>
                  <a:gd name="T47" fmla="*/ 509 h 728"/>
                  <a:gd name="T48" fmla="*/ 61 w 158"/>
                  <a:gd name="T49" fmla="*/ 494 h 728"/>
                  <a:gd name="T50" fmla="*/ 66 w 158"/>
                  <a:gd name="T51" fmla="*/ 484 h 728"/>
                  <a:gd name="T52" fmla="*/ 66 w 158"/>
                  <a:gd name="T53" fmla="*/ 473 h 728"/>
                  <a:gd name="T54" fmla="*/ 71 w 158"/>
                  <a:gd name="T55" fmla="*/ 463 h 728"/>
                  <a:gd name="T56" fmla="*/ 71 w 158"/>
                  <a:gd name="T57" fmla="*/ 448 h 728"/>
                  <a:gd name="T58" fmla="*/ 76 w 158"/>
                  <a:gd name="T59" fmla="*/ 438 h 728"/>
                  <a:gd name="T60" fmla="*/ 76 w 158"/>
                  <a:gd name="T61" fmla="*/ 417 h 728"/>
                  <a:gd name="T62" fmla="*/ 81 w 158"/>
                  <a:gd name="T63" fmla="*/ 407 h 728"/>
                  <a:gd name="T64" fmla="*/ 81 w 158"/>
                  <a:gd name="T65" fmla="*/ 397 h 728"/>
                  <a:gd name="T66" fmla="*/ 86 w 158"/>
                  <a:gd name="T67" fmla="*/ 387 h 728"/>
                  <a:gd name="T68" fmla="*/ 86 w 158"/>
                  <a:gd name="T69" fmla="*/ 367 h 728"/>
                  <a:gd name="T70" fmla="*/ 91 w 158"/>
                  <a:gd name="T71" fmla="*/ 356 h 728"/>
                  <a:gd name="T72" fmla="*/ 91 w 158"/>
                  <a:gd name="T73" fmla="*/ 346 h 728"/>
                  <a:gd name="T74" fmla="*/ 97 w 158"/>
                  <a:gd name="T75" fmla="*/ 336 h 728"/>
                  <a:gd name="T76" fmla="*/ 97 w 158"/>
                  <a:gd name="T77" fmla="*/ 321 h 728"/>
                  <a:gd name="T78" fmla="*/ 102 w 158"/>
                  <a:gd name="T79" fmla="*/ 311 h 728"/>
                  <a:gd name="T80" fmla="*/ 102 w 158"/>
                  <a:gd name="T81" fmla="*/ 295 h 728"/>
                  <a:gd name="T82" fmla="*/ 107 w 158"/>
                  <a:gd name="T83" fmla="*/ 285 h 728"/>
                  <a:gd name="T84" fmla="*/ 107 w 158"/>
                  <a:gd name="T85" fmla="*/ 265 h 728"/>
                  <a:gd name="T86" fmla="*/ 112 w 158"/>
                  <a:gd name="T87" fmla="*/ 254 h 728"/>
                  <a:gd name="T88" fmla="*/ 112 w 158"/>
                  <a:gd name="T89" fmla="*/ 234 h 728"/>
                  <a:gd name="T90" fmla="*/ 117 w 158"/>
                  <a:gd name="T91" fmla="*/ 224 h 728"/>
                  <a:gd name="T92" fmla="*/ 117 w 158"/>
                  <a:gd name="T93" fmla="*/ 214 h 728"/>
                  <a:gd name="T94" fmla="*/ 122 w 158"/>
                  <a:gd name="T95" fmla="*/ 204 h 728"/>
                  <a:gd name="T96" fmla="*/ 122 w 158"/>
                  <a:gd name="T97" fmla="*/ 183 h 728"/>
                  <a:gd name="T98" fmla="*/ 127 w 158"/>
                  <a:gd name="T99" fmla="*/ 173 h 728"/>
                  <a:gd name="T100" fmla="*/ 127 w 158"/>
                  <a:gd name="T101" fmla="*/ 163 h 728"/>
                  <a:gd name="T102" fmla="*/ 132 w 158"/>
                  <a:gd name="T103" fmla="*/ 148 h 728"/>
                  <a:gd name="T104" fmla="*/ 132 w 158"/>
                  <a:gd name="T105" fmla="*/ 127 h 728"/>
                  <a:gd name="T106" fmla="*/ 137 w 158"/>
                  <a:gd name="T107" fmla="*/ 117 h 728"/>
                  <a:gd name="T108" fmla="*/ 137 w 158"/>
                  <a:gd name="T109" fmla="*/ 107 h 728"/>
                  <a:gd name="T110" fmla="*/ 142 w 158"/>
                  <a:gd name="T111" fmla="*/ 97 h 728"/>
                  <a:gd name="T112" fmla="*/ 142 w 158"/>
                  <a:gd name="T113" fmla="*/ 76 h 728"/>
                  <a:gd name="T114" fmla="*/ 147 w 158"/>
                  <a:gd name="T115" fmla="*/ 61 h 728"/>
                  <a:gd name="T116" fmla="*/ 147 w 158"/>
                  <a:gd name="T117" fmla="*/ 41 h 728"/>
                  <a:gd name="T118" fmla="*/ 153 w 158"/>
                  <a:gd name="T119" fmla="*/ 30 h 728"/>
                  <a:gd name="T120" fmla="*/ 153 w 158"/>
                  <a:gd name="T121" fmla="*/ 20 h 728"/>
                  <a:gd name="T122" fmla="*/ 158 w 158"/>
                  <a:gd name="T123" fmla="*/ 10 h 728"/>
                  <a:gd name="T124" fmla="*/ 158 w 158"/>
                  <a:gd name="T125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8" h="728">
                    <a:moveTo>
                      <a:pt x="0" y="728"/>
                    </a:moveTo>
                    <a:lnTo>
                      <a:pt x="5" y="723"/>
                    </a:lnTo>
                    <a:lnTo>
                      <a:pt x="5" y="708"/>
                    </a:lnTo>
                    <a:lnTo>
                      <a:pt x="10" y="703"/>
                    </a:lnTo>
                    <a:lnTo>
                      <a:pt x="10" y="698"/>
                    </a:lnTo>
                    <a:lnTo>
                      <a:pt x="15" y="687"/>
                    </a:lnTo>
                    <a:lnTo>
                      <a:pt x="15" y="677"/>
                    </a:lnTo>
                    <a:lnTo>
                      <a:pt x="20" y="667"/>
                    </a:lnTo>
                    <a:lnTo>
                      <a:pt x="20" y="662"/>
                    </a:lnTo>
                    <a:lnTo>
                      <a:pt x="25" y="657"/>
                    </a:lnTo>
                    <a:lnTo>
                      <a:pt x="25" y="642"/>
                    </a:lnTo>
                    <a:lnTo>
                      <a:pt x="30" y="631"/>
                    </a:lnTo>
                    <a:lnTo>
                      <a:pt x="30" y="616"/>
                    </a:lnTo>
                    <a:lnTo>
                      <a:pt x="36" y="611"/>
                    </a:lnTo>
                    <a:lnTo>
                      <a:pt x="36" y="601"/>
                    </a:lnTo>
                    <a:lnTo>
                      <a:pt x="41" y="596"/>
                    </a:lnTo>
                    <a:lnTo>
                      <a:pt x="41" y="575"/>
                    </a:lnTo>
                    <a:lnTo>
                      <a:pt x="46" y="570"/>
                    </a:lnTo>
                    <a:lnTo>
                      <a:pt x="46" y="560"/>
                    </a:lnTo>
                    <a:lnTo>
                      <a:pt x="51" y="555"/>
                    </a:lnTo>
                    <a:lnTo>
                      <a:pt x="51" y="535"/>
                    </a:lnTo>
                    <a:lnTo>
                      <a:pt x="56" y="530"/>
                    </a:lnTo>
                    <a:lnTo>
                      <a:pt x="56" y="519"/>
                    </a:lnTo>
                    <a:lnTo>
                      <a:pt x="61" y="509"/>
                    </a:lnTo>
                    <a:lnTo>
                      <a:pt x="61" y="494"/>
                    </a:lnTo>
                    <a:lnTo>
                      <a:pt x="66" y="484"/>
                    </a:lnTo>
                    <a:lnTo>
                      <a:pt x="66" y="473"/>
                    </a:lnTo>
                    <a:lnTo>
                      <a:pt x="71" y="463"/>
                    </a:lnTo>
                    <a:lnTo>
                      <a:pt x="71" y="448"/>
                    </a:lnTo>
                    <a:lnTo>
                      <a:pt x="76" y="438"/>
                    </a:lnTo>
                    <a:lnTo>
                      <a:pt x="76" y="417"/>
                    </a:lnTo>
                    <a:lnTo>
                      <a:pt x="81" y="407"/>
                    </a:lnTo>
                    <a:lnTo>
                      <a:pt x="81" y="397"/>
                    </a:lnTo>
                    <a:lnTo>
                      <a:pt x="86" y="387"/>
                    </a:lnTo>
                    <a:lnTo>
                      <a:pt x="86" y="367"/>
                    </a:lnTo>
                    <a:lnTo>
                      <a:pt x="91" y="356"/>
                    </a:lnTo>
                    <a:lnTo>
                      <a:pt x="91" y="346"/>
                    </a:lnTo>
                    <a:lnTo>
                      <a:pt x="97" y="336"/>
                    </a:lnTo>
                    <a:lnTo>
                      <a:pt x="97" y="321"/>
                    </a:lnTo>
                    <a:lnTo>
                      <a:pt x="102" y="311"/>
                    </a:lnTo>
                    <a:lnTo>
                      <a:pt x="102" y="295"/>
                    </a:lnTo>
                    <a:lnTo>
                      <a:pt x="107" y="285"/>
                    </a:lnTo>
                    <a:lnTo>
                      <a:pt x="107" y="265"/>
                    </a:lnTo>
                    <a:lnTo>
                      <a:pt x="112" y="254"/>
                    </a:lnTo>
                    <a:lnTo>
                      <a:pt x="112" y="234"/>
                    </a:lnTo>
                    <a:lnTo>
                      <a:pt x="117" y="224"/>
                    </a:lnTo>
                    <a:lnTo>
                      <a:pt x="117" y="214"/>
                    </a:lnTo>
                    <a:lnTo>
                      <a:pt x="122" y="204"/>
                    </a:lnTo>
                    <a:lnTo>
                      <a:pt x="122" y="183"/>
                    </a:lnTo>
                    <a:lnTo>
                      <a:pt x="127" y="173"/>
                    </a:lnTo>
                    <a:lnTo>
                      <a:pt x="127" y="163"/>
                    </a:lnTo>
                    <a:lnTo>
                      <a:pt x="132" y="148"/>
                    </a:lnTo>
                    <a:lnTo>
                      <a:pt x="132" y="127"/>
                    </a:lnTo>
                    <a:lnTo>
                      <a:pt x="137" y="117"/>
                    </a:lnTo>
                    <a:lnTo>
                      <a:pt x="137" y="107"/>
                    </a:lnTo>
                    <a:lnTo>
                      <a:pt x="142" y="97"/>
                    </a:lnTo>
                    <a:lnTo>
                      <a:pt x="142" y="76"/>
                    </a:lnTo>
                    <a:lnTo>
                      <a:pt x="147" y="61"/>
                    </a:lnTo>
                    <a:lnTo>
                      <a:pt x="147" y="41"/>
                    </a:lnTo>
                    <a:lnTo>
                      <a:pt x="153" y="30"/>
                    </a:lnTo>
                    <a:lnTo>
                      <a:pt x="153" y="20"/>
                    </a:lnTo>
                    <a:lnTo>
                      <a:pt x="158" y="10"/>
                    </a:lnTo>
                    <a:lnTo>
                      <a:pt x="158" y="0"/>
                    </a:lnTo>
                  </a:path>
                </a:pathLst>
              </a:custGeom>
              <a:noFill/>
              <a:ln w="38100" cmpd="sng">
                <a:solidFill>
                  <a:schemeClr val="tx2">
                    <a:alpha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329933" y="1862328"/>
              <a:ext cx="1451867" cy="968247"/>
              <a:chOff x="5884858" y="2036760"/>
              <a:chExt cx="2268542" cy="1512886"/>
            </a:xfrm>
          </p:grpSpPr>
          <p:sp>
            <p:nvSpPr>
              <p:cNvPr id="386" name="Freeform 76"/>
              <p:cNvSpPr>
                <a:spLocks/>
              </p:cNvSpPr>
              <p:nvPr/>
            </p:nvSpPr>
            <p:spPr bwMode="auto">
              <a:xfrm>
                <a:off x="5884858" y="2036760"/>
                <a:ext cx="432158" cy="1135753"/>
              </a:xfrm>
              <a:custGeom>
                <a:avLst/>
                <a:gdLst>
                  <a:gd name="T0" fmla="*/ 5 w 377"/>
                  <a:gd name="T1" fmla="*/ 1273 h 1304"/>
                  <a:gd name="T2" fmla="*/ 10 w 377"/>
                  <a:gd name="T3" fmla="*/ 1238 h 1304"/>
                  <a:gd name="T4" fmla="*/ 21 w 377"/>
                  <a:gd name="T5" fmla="*/ 1197 h 1304"/>
                  <a:gd name="T6" fmla="*/ 26 w 377"/>
                  <a:gd name="T7" fmla="*/ 1156 h 1304"/>
                  <a:gd name="T8" fmla="*/ 36 w 377"/>
                  <a:gd name="T9" fmla="*/ 1125 h 1304"/>
                  <a:gd name="T10" fmla="*/ 41 w 377"/>
                  <a:gd name="T11" fmla="*/ 1069 h 1304"/>
                  <a:gd name="T12" fmla="*/ 51 w 377"/>
                  <a:gd name="T13" fmla="*/ 1039 h 1304"/>
                  <a:gd name="T14" fmla="*/ 56 w 377"/>
                  <a:gd name="T15" fmla="*/ 993 h 1304"/>
                  <a:gd name="T16" fmla="*/ 66 w 377"/>
                  <a:gd name="T17" fmla="*/ 952 h 1304"/>
                  <a:gd name="T18" fmla="*/ 71 w 377"/>
                  <a:gd name="T19" fmla="*/ 907 h 1304"/>
                  <a:gd name="T20" fmla="*/ 82 w 377"/>
                  <a:gd name="T21" fmla="*/ 866 h 1304"/>
                  <a:gd name="T22" fmla="*/ 87 w 377"/>
                  <a:gd name="T23" fmla="*/ 820 h 1304"/>
                  <a:gd name="T24" fmla="*/ 97 w 377"/>
                  <a:gd name="T25" fmla="*/ 789 h 1304"/>
                  <a:gd name="T26" fmla="*/ 102 w 377"/>
                  <a:gd name="T27" fmla="*/ 744 h 1304"/>
                  <a:gd name="T28" fmla="*/ 112 w 377"/>
                  <a:gd name="T29" fmla="*/ 703 h 1304"/>
                  <a:gd name="T30" fmla="*/ 117 w 377"/>
                  <a:gd name="T31" fmla="*/ 657 h 1304"/>
                  <a:gd name="T32" fmla="*/ 127 w 377"/>
                  <a:gd name="T33" fmla="*/ 616 h 1304"/>
                  <a:gd name="T34" fmla="*/ 132 w 377"/>
                  <a:gd name="T35" fmla="*/ 575 h 1304"/>
                  <a:gd name="T36" fmla="*/ 143 w 377"/>
                  <a:gd name="T37" fmla="*/ 545 h 1304"/>
                  <a:gd name="T38" fmla="*/ 148 w 377"/>
                  <a:gd name="T39" fmla="*/ 504 h 1304"/>
                  <a:gd name="T40" fmla="*/ 158 w 377"/>
                  <a:gd name="T41" fmla="*/ 463 h 1304"/>
                  <a:gd name="T42" fmla="*/ 163 w 377"/>
                  <a:gd name="T43" fmla="*/ 428 h 1304"/>
                  <a:gd name="T44" fmla="*/ 173 w 377"/>
                  <a:gd name="T45" fmla="*/ 387 h 1304"/>
                  <a:gd name="T46" fmla="*/ 178 w 377"/>
                  <a:gd name="T47" fmla="*/ 351 h 1304"/>
                  <a:gd name="T48" fmla="*/ 188 w 377"/>
                  <a:gd name="T49" fmla="*/ 326 h 1304"/>
                  <a:gd name="T50" fmla="*/ 194 w 377"/>
                  <a:gd name="T51" fmla="*/ 285 h 1304"/>
                  <a:gd name="T52" fmla="*/ 204 w 377"/>
                  <a:gd name="T53" fmla="*/ 260 h 1304"/>
                  <a:gd name="T54" fmla="*/ 209 w 377"/>
                  <a:gd name="T55" fmla="*/ 229 h 1304"/>
                  <a:gd name="T56" fmla="*/ 219 w 377"/>
                  <a:gd name="T57" fmla="*/ 204 h 1304"/>
                  <a:gd name="T58" fmla="*/ 224 w 377"/>
                  <a:gd name="T59" fmla="*/ 173 h 1304"/>
                  <a:gd name="T60" fmla="*/ 234 w 377"/>
                  <a:gd name="T61" fmla="*/ 153 h 1304"/>
                  <a:gd name="T62" fmla="*/ 239 w 377"/>
                  <a:gd name="T63" fmla="*/ 122 h 1304"/>
                  <a:gd name="T64" fmla="*/ 249 w 377"/>
                  <a:gd name="T65" fmla="*/ 107 h 1304"/>
                  <a:gd name="T66" fmla="*/ 255 w 377"/>
                  <a:gd name="T67" fmla="*/ 87 h 1304"/>
                  <a:gd name="T68" fmla="*/ 265 w 377"/>
                  <a:gd name="T69" fmla="*/ 66 h 1304"/>
                  <a:gd name="T70" fmla="*/ 280 w 377"/>
                  <a:gd name="T71" fmla="*/ 41 h 1304"/>
                  <a:gd name="T72" fmla="*/ 290 w 377"/>
                  <a:gd name="T73" fmla="*/ 20 h 1304"/>
                  <a:gd name="T74" fmla="*/ 305 w 377"/>
                  <a:gd name="T75" fmla="*/ 5 h 1304"/>
                  <a:gd name="T76" fmla="*/ 321 w 377"/>
                  <a:gd name="T77" fmla="*/ 0 h 1304"/>
                  <a:gd name="T78" fmla="*/ 336 w 377"/>
                  <a:gd name="T79" fmla="*/ 0 h 1304"/>
                  <a:gd name="T80" fmla="*/ 351 w 377"/>
                  <a:gd name="T81" fmla="*/ 10 h 1304"/>
                  <a:gd name="T82" fmla="*/ 366 w 377"/>
                  <a:gd name="T83" fmla="*/ 25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7" h="1304">
                    <a:moveTo>
                      <a:pt x="0" y="1304"/>
                    </a:moveTo>
                    <a:lnTo>
                      <a:pt x="0" y="1283"/>
                    </a:lnTo>
                    <a:lnTo>
                      <a:pt x="5" y="1273"/>
                    </a:lnTo>
                    <a:lnTo>
                      <a:pt x="5" y="1258"/>
                    </a:lnTo>
                    <a:lnTo>
                      <a:pt x="10" y="1248"/>
                    </a:lnTo>
                    <a:lnTo>
                      <a:pt x="10" y="1238"/>
                    </a:lnTo>
                    <a:lnTo>
                      <a:pt x="16" y="1227"/>
                    </a:lnTo>
                    <a:lnTo>
                      <a:pt x="16" y="1207"/>
                    </a:lnTo>
                    <a:lnTo>
                      <a:pt x="21" y="1197"/>
                    </a:lnTo>
                    <a:lnTo>
                      <a:pt x="21" y="1187"/>
                    </a:lnTo>
                    <a:lnTo>
                      <a:pt x="26" y="1176"/>
                    </a:lnTo>
                    <a:lnTo>
                      <a:pt x="26" y="1156"/>
                    </a:lnTo>
                    <a:lnTo>
                      <a:pt x="31" y="1146"/>
                    </a:lnTo>
                    <a:lnTo>
                      <a:pt x="31" y="1136"/>
                    </a:lnTo>
                    <a:lnTo>
                      <a:pt x="36" y="1125"/>
                    </a:lnTo>
                    <a:lnTo>
                      <a:pt x="36" y="1100"/>
                    </a:lnTo>
                    <a:lnTo>
                      <a:pt x="41" y="1090"/>
                    </a:lnTo>
                    <a:lnTo>
                      <a:pt x="41" y="1069"/>
                    </a:lnTo>
                    <a:lnTo>
                      <a:pt x="46" y="1059"/>
                    </a:lnTo>
                    <a:lnTo>
                      <a:pt x="46" y="1049"/>
                    </a:lnTo>
                    <a:lnTo>
                      <a:pt x="51" y="1039"/>
                    </a:lnTo>
                    <a:lnTo>
                      <a:pt x="51" y="1019"/>
                    </a:lnTo>
                    <a:lnTo>
                      <a:pt x="56" y="1008"/>
                    </a:lnTo>
                    <a:lnTo>
                      <a:pt x="56" y="993"/>
                    </a:lnTo>
                    <a:lnTo>
                      <a:pt x="61" y="983"/>
                    </a:lnTo>
                    <a:lnTo>
                      <a:pt x="61" y="963"/>
                    </a:lnTo>
                    <a:lnTo>
                      <a:pt x="66" y="952"/>
                    </a:lnTo>
                    <a:lnTo>
                      <a:pt x="66" y="942"/>
                    </a:lnTo>
                    <a:lnTo>
                      <a:pt x="71" y="932"/>
                    </a:lnTo>
                    <a:lnTo>
                      <a:pt x="71" y="907"/>
                    </a:lnTo>
                    <a:lnTo>
                      <a:pt x="77" y="896"/>
                    </a:lnTo>
                    <a:lnTo>
                      <a:pt x="77" y="876"/>
                    </a:lnTo>
                    <a:lnTo>
                      <a:pt x="82" y="866"/>
                    </a:lnTo>
                    <a:lnTo>
                      <a:pt x="82" y="856"/>
                    </a:lnTo>
                    <a:lnTo>
                      <a:pt x="87" y="840"/>
                    </a:lnTo>
                    <a:lnTo>
                      <a:pt x="87" y="820"/>
                    </a:lnTo>
                    <a:lnTo>
                      <a:pt x="92" y="810"/>
                    </a:lnTo>
                    <a:lnTo>
                      <a:pt x="92" y="800"/>
                    </a:lnTo>
                    <a:lnTo>
                      <a:pt x="97" y="789"/>
                    </a:lnTo>
                    <a:lnTo>
                      <a:pt x="97" y="764"/>
                    </a:lnTo>
                    <a:lnTo>
                      <a:pt x="102" y="754"/>
                    </a:lnTo>
                    <a:lnTo>
                      <a:pt x="102" y="744"/>
                    </a:lnTo>
                    <a:lnTo>
                      <a:pt x="107" y="733"/>
                    </a:lnTo>
                    <a:lnTo>
                      <a:pt x="107" y="713"/>
                    </a:lnTo>
                    <a:lnTo>
                      <a:pt x="112" y="703"/>
                    </a:lnTo>
                    <a:lnTo>
                      <a:pt x="112" y="693"/>
                    </a:lnTo>
                    <a:lnTo>
                      <a:pt x="117" y="677"/>
                    </a:lnTo>
                    <a:lnTo>
                      <a:pt x="117" y="657"/>
                    </a:lnTo>
                    <a:lnTo>
                      <a:pt x="122" y="647"/>
                    </a:lnTo>
                    <a:lnTo>
                      <a:pt x="122" y="626"/>
                    </a:lnTo>
                    <a:lnTo>
                      <a:pt x="127" y="616"/>
                    </a:lnTo>
                    <a:lnTo>
                      <a:pt x="127" y="606"/>
                    </a:lnTo>
                    <a:lnTo>
                      <a:pt x="132" y="596"/>
                    </a:lnTo>
                    <a:lnTo>
                      <a:pt x="132" y="575"/>
                    </a:lnTo>
                    <a:lnTo>
                      <a:pt x="138" y="565"/>
                    </a:lnTo>
                    <a:lnTo>
                      <a:pt x="138" y="555"/>
                    </a:lnTo>
                    <a:lnTo>
                      <a:pt x="143" y="545"/>
                    </a:lnTo>
                    <a:lnTo>
                      <a:pt x="143" y="525"/>
                    </a:lnTo>
                    <a:lnTo>
                      <a:pt x="148" y="514"/>
                    </a:lnTo>
                    <a:lnTo>
                      <a:pt x="148" y="504"/>
                    </a:lnTo>
                    <a:lnTo>
                      <a:pt x="153" y="494"/>
                    </a:lnTo>
                    <a:lnTo>
                      <a:pt x="153" y="474"/>
                    </a:lnTo>
                    <a:lnTo>
                      <a:pt x="158" y="463"/>
                    </a:lnTo>
                    <a:lnTo>
                      <a:pt x="158" y="443"/>
                    </a:lnTo>
                    <a:lnTo>
                      <a:pt x="163" y="433"/>
                    </a:lnTo>
                    <a:lnTo>
                      <a:pt x="163" y="428"/>
                    </a:lnTo>
                    <a:lnTo>
                      <a:pt x="168" y="418"/>
                    </a:lnTo>
                    <a:lnTo>
                      <a:pt x="168" y="397"/>
                    </a:lnTo>
                    <a:lnTo>
                      <a:pt x="173" y="387"/>
                    </a:lnTo>
                    <a:lnTo>
                      <a:pt x="173" y="382"/>
                    </a:lnTo>
                    <a:lnTo>
                      <a:pt x="178" y="372"/>
                    </a:lnTo>
                    <a:lnTo>
                      <a:pt x="178" y="351"/>
                    </a:lnTo>
                    <a:lnTo>
                      <a:pt x="183" y="346"/>
                    </a:lnTo>
                    <a:lnTo>
                      <a:pt x="183" y="336"/>
                    </a:lnTo>
                    <a:lnTo>
                      <a:pt x="188" y="326"/>
                    </a:lnTo>
                    <a:lnTo>
                      <a:pt x="188" y="311"/>
                    </a:lnTo>
                    <a:lnTo>
                      <a:pt x="194" y="300"/>
                    </a:lnTo>
                    <a:lnTo>
                      <a:pt x="194" y="285"/>
                    </a:lnTo>
                    <a:lnTo>
                      <a:pt x="199" y="275"/>
                    </a:lnTo>
                    <a:lnTo>
                      <a:pt x="199" y="270"/>
                    </a:lnTo>
                    <a:lnTo>
                      <a:pt x="204" y="260"/>
                    </a:lnTo>
                    <a:lnTo>
                      <a:pt x="204" y="244"/>
                    </a:lnTo>
                    <a:lnTo>
                      <a:pt x="209" y="239"/>
                    </a:lnTo>
                    <a:lnTo>
                      <a:pt x="209" y="229"/>
                    </a:lnTo>
                    <a:lnTo>
                      <a:pt x="214" y="224"/>
                    </a:lnTo>
                    <a:lnTo>
                      <a:pt x="214" y="209"/>
                    </a:lnTo>
                    <a:lnTo>
                      <a:pt x="219" y="204"/>
                    </a:lnTo>
                    <a:lnTo>
                      <a:pt x="219" y="194"/>
                    </a:lnTo>
                    <a:lnTo>
                      <a:pt x="224" y="188"/>
                    </a:lnTo>
                    <a:lnTo>
                      <a:pt x="224" y="173"/>
                    </a:lnTo>
                    <a:lnTo>
                      <a:pt x="229" y="168"/>
                    </a:lnTo>
                    <a:lnTo>
                      <a:pt x="229" y="163"/>
                    </a:lnTo>
                    <a:lnTo>
                      <a:pt x="234" y="153"/>
                    </a:lnTo>
                    <a:lnTo>
                      <a:pt x="234" y="143"/>
                    </a:lnTo>
                    <a:lnTo>
                      <a:pt x="239" y="137"/>
                    </a:lnTo>
                    <a:lnTo>
                      <a:pt x="239" y="122"/>
                    </a:lnTo>
                    <a:lnTo>
                      <a:pt x="244" y="117"/>
                    </a:lnTo>
                    <a:lnTo>
                      <a:pt x="244" y="112"/>
                    </a:lnTo>
                    <a:lnTo>
                      <a:pt x="249" y="107"/>
                    </a:lnTo>
                    <a:lnTo>
                      <a:pt x="249" y="97"/>
                    </a:lnTo>
                    <a:lnTo>
                      <a:pt x="255" y="92"/>
                    </a:lnTo>
                    <a:lnTo>
                      <a:pt x="255" y="87"/>
                    </a:lnTo>
                    <a:lnTo>
                      <a:pt x="260" y="81"/>
                    </a:lnTo>
                    <a:lnTo>
                      <a:pt x="260" y="71"/>
                    </a:lnTo>
                    <a:lnTo>
                      <a:pt x="265" y="66"/>
                    </a:lnTo>
                    <a:lnTo>
                      <a:pt x="270" y="61"/>
                    </a:lnTo>
                    <a:lnTo>
                      <a:pt x="270" y="51"/>
                    </a:lnTo>
                    <a:lnTo>
                      <a:pt x="280" y="41"/>
                    </a:lnTo>
                    <a:lnTo>
                      <a:pt x="280" y="36"/>
                    </a:lnTo>
                    <a:lnTo>
                      <a:pt x="290" y="25"/>
                    </a:lnTo>
                    <a:lnTo>
                      <a:pt x="290" y="20"/>
                    </a:lnTo>
                    <a:lnTo>
                      <a:pt x="295" y="15"/>
                    </a:lnTo>
                    <a:lnTo>
                      <a:pt x="300" y="10"/>
                    </a:lnTo>
                    <a:lnTo>
                      <a:pt x="305" y="5"/>
                    </a:lnTo>
                    <a:lnTo>
                      <a:pt x="310" y="0"/>
                    </a:lnTo>
                    <a:lnTo>
                      <a:pt x="316" y="0"/>
                    </a:lnTo>
                    <a:lnTo>
                      <a:pt x="321" y="0"/>
                    </a:lnTo>
                    <a:lnTo>
                      <a:pt x="326" y="0"/>
                    </a:lnTo>
                    <a:lnTo>
                      <a:pt x="331" y="0"/>
                    </a:lnTo>
                    <a:lnTo>
                      <a:pt x="336" y="0"/>
                    </a:lnTo>
                    <a:lnTo>
                      <a:pt x="341" y="0"/>
                    </a:lnTo>
                    <a:lnTo>
                      <a:pt x="346" y="5"/>
                    </a:lnTo>
                    <a:lnTo>
                      <a:pt x="351" y="10"/>
                    </a:lnTo>
                    <a:lnTo>
                      <a:pt x="356" y="15"/>
                    </a:lnTo>
                    <a:lnTo>
                      <a:pt x="361" y="20"/>
                    </a:lnTo>
                    <a:lnTo>
                      <a:pt x="366" y="25"/>
                    </a:lnTo>
                    <a:lnTo>
                      <a:pt x="372" y="31"/>
                    </a:lnTo>
                    <a:lnTo>
                      <a:pt x="377" y="36"/>
                    </a:ln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Freeform 77"/>
              <p:cNvSpPr>
                <a:spLocks/>
              </p:cNvSpPr>
              <p:nvPr/>
            </p:nvSpPr>
            <p:spPr bwMode="auto">
              <a:xfrm>
                <a:off x="6317016" y="2068115"/>
                <a:ext cx="372550" cy="1276851"/>
              </a:xfrm>
              <a:custGeom>
                <a:avLst/>
                <a:gdLst>
                  <a:gd name="T0" fmla="*/ 10 w 325"/>
                  <a:gd name="T1" fmla="*/ 15 h 1466"/>
                  <a:gd name="T2" fmla="*/ 15 w 325"/>
                  <a:gd name="T3" fmla="*/ 35 h 1466"/>
                  <a:gd name="T4" fmla="*/ 25 w 325"/>
                  <a:gd name="T5" fmla="*/ 51 h 1466"/>
                  <a:gd name="T6" fmla="*/ 30 w 325"/>
                  <a:gd name="T7" fmla="*/ 71 h 1466"/>
                  <a:gd name="T8" fmla="*/ 40 w 325"/>
                  <a:gd name="T9" fmla="*/ 96 h 1466"/>
                  <a:gd name="T10" fmla="*/ 45 w 325"/>
                  <a:gd name="T11" fmla="*/ 117 h 1466"/>
                  <a:gd name="T12" fmla="*/ 56 w 325"/>
                  <a:gd name="T13" fmla="*/ 137 h 1466"/>
                  <a:gd name="T14" fmla="*/ 61 w 325"/>
                  <a:gd name="T15" fmla="*/ 173 h 1466"/>
                  <a:gd name="T16" fmla="*/ 71 w 325"/>
                  <a:gd name="T17" fmla="*/ 193 h 1466"/>
                  <a:gd name="T18" fmla="*/ 76 w 325"/>
                  <a:gd name="T19" fmla="*/ 224 h 1466"/>
                  <a:gd name="T20" fmla="*/ 86 w 325"/>
                  <a:gd name="T21" fmla="*/ 259 h 1466"/>
                  <a:gd name="T22" fmla="*/ 91 w 325"/>
                  <a:gd name="T23" fmla="*/ 290 h 1466"/>
                  <a:gd name="T24" fmla="*/ 101 w 325"/>
                  <a:gd name="T25" fmla="*/ 326 h 1466"/>
                  <a:gd name="T26" fmla="*/ 106 w 325"/>
                  <a:gd name="T27" fmla="*/ 361 h 1466"/>
                  <a:gd name="T28" fmla="*/ 117 w 325"/>
                  <a:gd name="T29" fmla="*/ 392 h 1466"/>
                  <a:gd name="T30" fmla="*/ 122 w 325"/>
                  <a:gd name="T31" fmla="*/ 427 h 1466"/>
                  <a:gd name="T32" fmla="*/ 132 w 325"/>
                  <a:gd name="T33" fmla="*/ 468 h 1466"/>
                  <a:gd name="T34" fmla="*/ 137 w 325"/>
                  <a:gd name="T35" fmla="*/ 509 h 1466"/>
                  <a:gd name="T36" fmla="*/ 147 w 325"/>
                  <a:gd name="T37" fmla="*/ 550 h 1466"/>
                  <a:gd name="T38" fmla="*/ 152 w 325"/>
                  <a:gd name="T39" fmla="*/ 590 h 1466"/>
                  <a:gd name="T40" fmla="*/ 162 w 325"/>
                  <a:gd name="T41" fmla="*/ 621 h 1466"/>
                  <a:gd name="T42" fmla="*/ 167 w 325"/>
                  <a:gd name="T43" fmla="*/ 667 h 1466"/>
                  <a:gd name="T44" fmla="*/ 178 w 325"/>
                  <a:gd name="T45" fmla="*/ 708 h 1466"/>
                  <a:gd name="T46" fmla="*/ 183 w 325"/>
                  <a:gd name="T47" fmla="*/ 753 h 1466"/>
                  <a:gd name="T48" fmla="*/ 193 w 325"/>
                  <a:gd name="T49" fmla="*/ 794 h 1466"/>
                  <a:gd name="T50" fmla="*/ 198 w 325"/>
                  <a:gd name="T51" fmla="*/ 840 h 1466"/>
                  <a:gd name="T52" fmla="*/ 208 w 325"/>
                  <a:gd name="T53" fmla="*/ 871 h 1466"/>
                  <a:gd name="T54" fmla="*/ 213 w 325"/>
                  <a:gd name="T55" fmla="*/ 927 h 1466"/>
                  <a:gd name="T56" fmla="*/ 223 w 325"/>
                  <a:gd name="T57" fmla="*/ 957 h 1466"/>
                  <a:gd name="T58" fmla="*/ 228 w 325"/>
                  <a:gd name="T59" fmla="*/ 1003 h 1466"/>
                  <a:gd name="T60" fmla="*/ 239 w 325"/>
                  <a:gd name="T61" fmla="*/ 1044 h 1466"/>
                  <a:gd name="T62" fmla="*/ 244 w 325"/>
                  <a:gd name="T63" fmla="*/ 1089 h 1466"/>
                  <a:gd name="T64" fmla="*/ 254 w 325"/>
                  <a:gd name="T65" fmla="*/ 1120 h 1466"/>
                  <a:gd name="T66" fmla="*/ 259 w 325"/>
                  <a:gd name="T67" fmla="*/ 1171 h 1466"/>
                  <a:gd name="T68" fmla="*/ 269 w 325"/>
                  <a:gd name="T69" fmla="*/ 1202 h 1466"/>
                  <a:gd name="T70" fmla="*/ 274 w 325"/>
                  <a:gd name="T71" fmla="*/ 1237 h 1466"/>
                  <a:gd name="T72" fmla="*/ 284 w 325"/>
                  <a:gd name="T73" fmla="*/ 1278 h 1466"/>
                  <a:gd name="T74" fmla="*/ 289 w 325"/>
                  <a:gd name="T75" fmla="*/ 1314 h 1466"/>
                  <a:gd name="T76" fmla="*/ 300 w 325"/>
                  <a:gd name="T77" fmla="*/ 1349 h 1466"/>
                  <a:gd name="T78" fmla="*/ 305 w 325"/>
                  <a:gd name="T79" fmla="*/ 1385 h 1466"/>
                  <a:gd name="T80" fmla="*/ 315 w 325"/>
                  <a:gd name="T81" fmla="*/ 1410 h 1466"/>
                  <a:gd name="T82" fmla="*/ 320 w 325"/>
                  <a:gd name="T83" fmla="*/ 1441 h 1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5" h="1466">
                    <a:moveTo>
                      <a:pt x="0" y="0"/>
                    </a:moveTo>
                    <a:lnTo>
                      <a:pt x="0" y="5"/>
                    </a:lnTo>
                    <a:lnTo>
                      <a:pt x="10" y="15"/>
                    </a:lnTo>
                    <a:lnTo>
                      <a:pt x="10" y="25"/>
                    </a:lnTo>
                    <a:lnTo>
                      <a:pt x="15" y="30"/>
                    </a:lnTo>
                    <a:lnTo>
                      <a:pt x="15" y="35"/>
                    </a:lnTo>
                    <a:lnTo>
                      <a:pt x="20" y="40"/>
                    </a:lnTo>
                    <a:lnTo>
                      <a:pt x="20" y="45"/>
                    </a:lnTo>
                    <a:lnTo>
                      <a:pt x="25" y="51"/>
                    </a:lnTo>
                    <a:lnTo>
                      <a:pt x="25" y="61"/>
                    </a:lnTo>
                    <a:lnTo>
                      <a:pt x="30" y="66"/>
                    </a:lnTo>
                    <a:lnTo>
                      <a:pt x="30" y="71"/>
                    </a:lnTo>
                    <a:lnTo>
                      <a:pt x="35" y="76"/>
                    </a:lnTo>
                    <a:lnTo>
                      <a:pt x="35" y="86"/>
                    </a:lnTo>
                    <a:lnTo>
                      <a:pt x="40" y="96"/>
                    </a:lnTo>
                    <a:lnTo>
                      <a:pt x="40" y="101"/>
                    </a:lnTo>
                    <a:lnTo>
                      <a:pt x="45" y="107"/>
                    </a:lnTo>
                    <a:lnTo>
                      <a:pt x="45" y="117"/>
                    </a:lnTo>
                    <a:lnTo>
                      <a:pt x="50" y="127"/>
                    </a:lnTo>
                    <a:lnTo>
                      <a:pt x="50" y="132"/>
                    </a:lnTo>
                    <a:lnTo>
                      <a:pt x="56" y="137"/>
                    </a:lnTo>
                    <a:lnTo>
                      <a:pt x="56" y="152"/>
                    </a:lnTo>
                    <a:lnTo>
                      <a:pt x="61" y="158"/>
                    </a:lnTo>
                    <a:lnTo>
                      <a:pt x="61" y="173"/>
                    </a:lnTo>
                    <a:lnTo>
                      <a:pt x="66" y="178"/>
                    </a:lnTo>
                    <a:lnTo>
                      <a:pt x="66" y="188"/>
                    </a:lnTo>
                    <a:lnTo>
                      <a:pt x="71" y="193"/>
                    </a:lnTo>
                    <a:lnTo>
                      <a:pt x="71" y="208"/>
                    </a:lnTo>
                    <a:lnTo>
                      <a:pt x="76" y="219"/>
                    </a:lnTo>
                    <a:lnTo>
                      <a:pt x="76" y="224"/>
                    </a:lnTo>
                    <a:lnTo>
                      <a:pt x="81" y="234"/>
                    </a:lnTo>
                    <a:lnTo>
                      <a:pt x="81" y="249"/>
                    </a:lnTo>
                    <a:lnTo>
                      <a:pt x="86" y="259"/>
                    </a:lnTo>
                    <a:lnTo>
                      <a:pt x="86" y="264"/>
                    </a:lnTo>
                    <a:lnTo>
                      <a:pt x="91" y="275"/>
                    </a:lnTo>
                    <a:lnTo>
                      <a:pt x="91" y="290"/>
                    </a:lnTo>
                    <a:lnTo>
                      <a:pt x="96" y="300"/>
                    </a:lnTo>
                    <a:lnTo>
                      <a:pt x="96" y="315"/>
                    </a:lnTo>
                    <a:lnTo>
                      <a:pt x="101" y="326"/>
                    </a:lnTo>
                    <a:lnTo>
                      <a:pt x="101" y="336"/>
                    </a:lnTo>
                    <a:lnTo>
                      <a:pt x="106" y="346"/>
                    </a:lnTo>
                    <a:lnTo>
                      <a:pt x="106" y="361"/>
                    </a:lnTo>
                    <a:lnTo>
                      <a:pt x="111" y="371"/>
                    </a:lnTo>
                    <a:lnTo>
                      <a:pt x="111" y="382"/>
                    </a:lnTo>
                    <a:lnTo>
                      <a:pt x="117" y="392"/>
                    </a:lnTo>
                    <a:lnTo>
                      <a:pt x="117" y="407"/>
                    </a:lnTo>
                    <a:lnTo>
                      <a:pt x="122" y="417"/>
                    </a:lnTo>
                    <a:lnTo>
                      <a:pt x="122" y="427"/>
                    </a:lnTo>
                    <a:lnTo>
                      <a:pt x="127" y="438"/>
                    </a:lnTo>
                    <a:lnTo>
                      <a:pt x="127" y="458"/>
                    </a:lnTo>
                    <a:lnTo>
                      <a:pt x="132" y="468"/>
                    </a:lnTo>
                    <a:lnTo>
                      <a:pt x="132" y="489"/>
                    </a:lnTo>
                    <a:lnTo>
                      <a:pt x="137" y="499"/>
                    </a:lnTo>
                    <a:lnTo>
                      <a:pt x="137" y="509"/>
                    </a:lnTo>
                    <a:lnTo>
                      <a:pt x="142" y="519"/>
                    </a:lnTo>
                    <a:lnTo>
                      <a:pt x="142" y="539"/>
                    </a:lnTo>
                    <a:lnTo>
                      <a:pt x="147" y="550"/>
                    </a:lnTo>
                    <a:lnTo>
                      <a:pt x="147" y="560"/>
                    </a:lnTo>
                    <a:lnTo>
                      <a:pt x="152" y="570"/>
                    </a:lnTo>
                    <a:lnTo>
                      <a:pt x="152" y="590"/>
                    </a:lnTo>
                    <a:lnTo>
                      <a:pt x="157" y="601"/>
                    </a:lnTo>
                    <a:lnTo>
                      <a:pt x="157" y="611"/>
                    </a:lnTo>
                    <a:lnTo>
                      <a:pt x="162" y="621"/>
                    </a:lnTo>
                    <a:lnTo>
                      <a:pt x="162" y="641"/>
                    </a:lnTo>
                    <a:lnTo>
                      <a:pt x="167" y="657"/>
                    </a:lnTo>
                    <a:lnTo>
                      <a:pt x="167" y="667"/>
                    </a:lnTo>
                    <a:lnTo>
                      <a:pt x="173" y="677"/>
                    </a:lnTo>
                    <a:lnTo>
                      <a:pt x="173" y="697"/>
                    </a:lnTo>
                    <a:lnTo>
                      <a:pt x="178" y="708"/>
                    </a:lnTo>
                    <a:lnTo>
                      <a:pt x="178" y="728"/>
                    </a:lnTo>
                    <a:lnTo>
                      <a:pt x="183" y="743"/>
                    </a:lnTo>
                    <a:lnTo>
                      <a:pt x="183" y="753"/>
                    </a:lnTo>
                    <a:lnTo>
                      <a:pt x="188" y="764"/>
                    </a:lnTo>
                    <a:lnTo>
                      <a:pt x="188" y="784"/>
                    </a:lnTo>
                    <a:lnTo>
                      <a:pt x="193" y="794"/>
                    </a:lnTo>
                    <a:lnTo>
                      <a:pt x="193" y="804"/>
                    </a:lnTo>
                    <a:lnTo>
                      <a:pt x="198" y="820"/>
                    </a:lnTo>
                    <a:lnTo>
                      <a:pt x="198" y="840"/>
                    </a:lnTo>
                    <a:lnTo>
                      <a:pt x="203" y="850"/>
                    </a:lnTo>
                    <a:lnTo>
                      <a:pt x="203" y="860"/>
                    </a:lnTo>
                    <a:lnTo>
                      <a:pt x="208" y="871"/>
                    </a:lnTo>
                    <a:lnTo>
                      <a:pt x="208" y="896"/>
                    </a:lnTo>
                    <a:lnTo>
                      <a:pt x="213" y="906"/>
                    </a:lnTo>
                    <a:lnTo>
                      <a:pt x="213" y="927"/>
                    </a:lnTo>
                    <a:lnTo>
                      <a:pt x="218" y="937"/>
                    </a:lnTo>
                    <a:lnTo>
                      <a:pt x="218" y="947"/>
                    </a:lnTo>
                    <a:lnTo>
                      <a:pt x="223" y="957"/>
                    </a:lnTo>
                    <a:lnTo>
                      <a:pt x="223" y="983"/>
                    </a:lnTo>
                    <a:lnTo>
                      <a:pt x="228" y="993"/>
                    </a:lnTo>
                    <a:lnTo>
                      <a:pt x="228" y="1003"/>
                    </a:lnTo>
                    <a:lnTo>
                      <a:pt x="234" y="1013"/>
                    </a:lnTo>
                    <a:lnTo>
                      <a:pt x="234" y="1033"/>
                    </a:lnTo>
                    <a:lnTo>
                      <a:pt x="239" y="1044"/>
                    </a:lnTo>
                    <a:lnTo>
                      <a:pt x="239" y="1054"/>
                    </a:lnTo>
                    <a:lnTo>
                      <a:pt x="244" y="1064"/>
                    </a:lnTo>
                    <a:lnTo>
                      <a:pt x="244" y="1089"/>
                    </a:lnTo>
                    <a:lnTo>
                      <a:pt x="249" y="1100"/>
                    </a:lnTo>
                    <a:lnTo>
                      <a:pt x="249" y="1110"/>
                    </a:lnTo>
                    <a:lnTo>
                      <a:pt x="254" y="1120"/>
                    </a:lnTo>
                    <a:lnTo>
                      <a:pt x="254" y="1140"/>
                    </a:lnTo>
                    <a:lnTo>
                      <a:pt x="259" y="1151"/>
                    </a:lnTo>
                    <a:lnTo>
                      <a:pt x="259" y="1171"/>
                    </a:lnTo>
                    <a:lnTo>
                      <a:pt x="264" y="1181"/>
                    </a:lnTo>
                    <a:lnTo>
                      <a:pt x="264" y="1191"/>
                    </a:lnTo>
                    <a:lnTo>
                      <a:pt x="269" y="1202"/>
                    </a:lnTo>
                    <a:lnTo>
                      <a:pt x="269" y="1222"/>
                    </a:lnTo>
                    <a:lnTo>
                      <a:pt x="274" y="1227"/>
                    </a:lnTo>
                    <a:lnTo>
                      <a:pt x="274" y="1237"/>
                    </a:lnTo>
                    <a:lnTo>
                      <a:pt x="279" y="1247"/>
                    </a:lnTo>
                    <a:lnTo>
                      <a:pt x="279" y="1268"/>
                    </a:lnTo>
                    <a:lnTo>
                      <a:pt x="284" y="1278"/>
                    </a:lnTo>
                    <a:lnTo>
                      <a:pt x="284" y="1288"/>
                    </a:lnTo>
                    <a:lnTo>
                      <a:pt x="289" y="1298"/>
                    </a:lnTo>
                    <a:lnTo>
                      <a:pt x="289" y="1314"/>
                    </a:lnTo>
                    <a:lnTo>
                      <a:pt x="295" y="1324"/>
                    </a:lnTo>
                    <a:lnTo>
                      <a:pt x="295" y="1339"/>
                    </a:lnTo>
                    <a:lnTo>
                      <a:pt x="300" y="1349"/>
                    </a:lnTo>
                    <a:lnTo>
                      <a:pt x="300" y="1359"/>
                    </a:lnTo>
                    <a:lnTo>
                      <a:pt x="305" y="1370"/>
                    </a:lnTo>
                    <a:lnTo>
                      <a:pt x="305" y="1385"/>
                    </a:lnTo>
                    <a:lnTo>
                      <a:pt x="310" y="1395"/>
                    </a:lnTo>
                    <a:lnTo>
                      <a:pt x="310" y="1400"/>
                    </a:lnTo>
                    <a:lnTo>
                      <a:pt x="315" y="1410"/>
                    </a:lnTo>
                    <a:lnTo>
                      <a:pt x="315" y="1426"/>
                    </a:lnTo>
                    <a:lnTo>
                      <a:pt x="320" y="1436"/>
                    </a:lnTo>
                    <a:lnTo>
                      <a:pt x="320" y="1441"/>
                    </a:lnTo>
                    <a:lnTo>
                      <a:pt x="325" y="1451"/>
                    </a:lnTo>
                    <a:lnTo>
                      <a:pt x="325" y="1466"/>
                    </a:ln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Freeform 78"/>
              <p:cNvSpPr>
                <a:spLocks/>
              </p:cNvSpPr>
              <p:nvPr/>
            </p:nvSpPr>
            <p:spPr bwMode="auto">
              <a:xfrm>
                <a:off x="6689566" y="2697831"/>
                <a:ext cx="443621" cy="851815"/>
              </a:xfrm>
              <a:custGeom>
                <a:avLst/>
                <a:gdLst>
                  <a:gd name="T0" fmla="*/ 5 w 387"/>
                  <a:gd name="T1" fmla="*/ 764 h 978"/>
                  <a:gd name="T2" fmla="*/ 15 w 387"/>
                  <a:gd name="T3" fmla="*/ 784 h 978"/>
                  <a:gd name="T4" fmla="*/ 20 w 387"/>
                  <a:gd name="T5" fmla="*/ 810 h 978"/>
                  <a:gd name="T6" fmla="*/ 31 w 387"/>
                  <a:gd name="T7" fmla="*/ 835 h 978"/>
                  <a:gd name="T8" fmla="*/ 36 w 387"/>
                  <a:gd name="T9" fmla="*/ 861 h 978"/>
                  <a:gd name="T10" fmla="*/ 46 w 387"/>
                  <a:gd name="T11" fmla="*/ 876 h 978"/>
                  <a:gd name="T12" fmla="*/ 51 w 387"/>
                  <a:gd name="T13" fmla="*/ 901 h 978"/>
                  <a:gd name="T14" fmla="*/ 71 w 387"/>
                  <a:gd name="T15" fmla="*/ 932 h 978"/>
                  <a:gd name="T16" fmla="*/ 87 w 387"/>
                  <a:gd name="T17" fmla="*/ 957 h 978"/>
                  <a:gd name="T18" fmla="*/ 97 w 387"/>
                  <a:gd name="T19" fmla="*/ 973 h 978"/>
                  <a:gd name="T20" fmla="*/ 112 w 387"/>
                  <a:gd name="T21" fmla="*/ 978 h 978"/>
                  <a:gd name="T22" fmla="*/ 127 w 387"/>
                  <a:gd name="T23" fmla="*/ 978 h 978"/>
                  <a:gd name="T24" fmla="*/ 142 w 387"/>
                  <a:gd name="T25" fmla="*/ 973 h 978"/>
                  <a:gd name="T26" fmla="*/ 158 w 387"/>
                  <a:gd name="T27" fmla="*/ 957 h 978"/>
                  <a:gd name="T28" fmla="*/ 173 w 387"/>
                  <a:gd name="T29" fmla="*/ 932 h 978"/>
                  <a:gd name="T30" fmla="*/ 183 w 387"/>
                  <a:gd name="T31" fmla="*/ 917 h 978"/>
                  <a:gd name="T32" fmla="*/ 188 w 387"/>
                  <a:gd name="T33" fmla="*/ 896 h 978"/>
                  <a:gd name="T34" fmla="*/ 198 w 387"/>
                  <a:gd name="T35" fmla="*/ 876 h 978"/>
                  <a:gd name="T36" fmla="*/ 209 w 387"/>
                  <a:gd name="T37" fmla="*/ 850 h 978"/>
                  <a:gd name="T38" fmla="*/ 214 w 387"/>
                  <a:gd name="T39" fmla="*/ 830 h 978"/>
                  <a:gd name="T40" fmla="*/ 224 w 387"/>
                  <a:gd name="T41" fmla="*/ 810 h 978"/>
                  <a:gd name="T42" fmla="*/ 229 w 387"/>
                  <a:gd name="T43" fmla="*/ 784 h 978"/>
                  <a:gd name="T44" fmla="*/ 239 w 387"/>
                  <a:gd name="T45" fmla="*/ 754 h 978"/>
                  <a:gd name="T46" fmla="*/ 244 w 387"/>
                  <a:gd name="T47" fmla="*/ 723 h 978"/>
                  <a:gd name="T48" fmla="*/ 254 w 387"/>
                  <a:gd name="T49" fmla="*/ 692 h 978"/>
                  <a:gd name="T50" fmla="*/ 259 w 387"/>
                  <a:gd name="T51" fmla="*/ 657 h 978"/>
                  <a:gd name="T52" fmla="*/ 270 w 387"/>
                  <a:gd name="T53" fmla="*/ 631 h 978"/>
                  <a:gd name="T54" fmla="*/ 275 w 387"/>
                  <a:gd name="T55" fmla="*/ 596 h 978"/>
                  <a:gd name="T56" fmla="*/ 285 w 387"/>
                  <a:gd name="T57" fmla="*/ 560 h 978"/>
                  <a:gd name="T58" fmla="*/ 290 w 387"/>
                  <a:gd name="T59" fmla="*/ 519 h 978"/>
                  <a:gd name="T60" fmla="*/ 300 w 387"/>
                  <a:gd name="T61" fmla="*/ 484 h 978"/>
                  <a:gd name="T62" fmla="*/ 305 w 387"/>
                  <a:gd name="T63" fmla="*/ 443 h 978"/>
                  <a:gd name="T64" fmla="*/ 315 w 387"/>
                  <a:gd name="T65" fmla="*/ 412 h 978"/>
                  <a:gd name="T66" fmla="*/ 320 w 387"/>
                  <a:gd name="T67" fmla="*/ 361 h 978"/>
                  <a:gd name="T68" fmla="*/ 331 w 387"/>
                  <a:gd name="T69" fmla="*/ 326 h 978"/>
                  <a:gd name="T70" fmla="*/ 336 w 387"/>
                  <a:gd name="T71" fmla="*/ 285 h 978"/>
                  <a:gd name="T72" fmla="*/ 346 w 387"/>
                  <a:gd name="T73" fmla="*/ 239 h 978"/>
                  <a:gd name="T74" fmla="*/ 351 w 387"/>
                  <a:gd name="T75" fmla="*/ 198 h 978"/>
                  <a:gd name="T76" fmla="*/ 361 w 387"/>
                  <a:gd name="T77" fmla="*/ 168 h 978"/>
                  <a:gd name="T78" fmla="*/ 366 w 387"/>
                  <a:gd name="T79" fmla="*/ 112 h 978"/>
                  <a:gd name="T80" fmla="*/ 376 w 387"/>
                  <a:gd name="T81" fmla="*/ 76 h 978"/>
                  <a:gd name="T82" fmla="*/ 382 w 387"/>
                  <a:gd name="T83" fmla="*/ 35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7" h="978">
                    <a:moveTo>
                      <a:pt x="0" y="743"/>
                    </a:moveTo>
                    <a:lnTo>
                      <a:pt x="5" y="748"/>
                    </a:lnTo>
                    <a:lnTo>
                      <a:pt x="5" y="764"/>
                    </a:lnTo>
                    <a:lnTo>
                      <a:pt x="10" y="769"/>
                    </a:lnTo>
                    <a:lnTo>
                      <a:pt x="10" y="779"/>
                    </a:lnTo>
                    <a:lnTo>
                      <a:pt x="15" y="784"/>
                    </a:lnTo>
                    <a:lnTo>
                      <a:pt x="15" y="799"/>
                    </a:lnTo>
                    <a:lnTo>
                      <a:pt x="20" y="804"/>
                    </a:lnTo>
                    <a:lnTo>
                      <a:pt x="20" y="810"/>
                    </a:lnTo>
                    <a:lnTo>
                      <a:pt x="26" y="820"/>
                    </a:lnTo>
                    <a:lnTo>
                      <a:pt x="26" y="830"/>
                    </a:lnTo>
                    <a:lnTo>
                      <a:pt x="31" y="835"/>
                    </a:lnTo>
                    <a:lnTo>
                      <a:pt x="31" y="845"/>
                    </a:lnTo>
                    <a:lnTo>
                      <a:pt x="36" y="850"/>
                    </a:lnTo>
                    <a:lnTo>
                      <a:pt x="36" y="861"/>
                    </a:lnTo>
                    <a:lnTo>
                      <a:pt x="41" y="866"/>
                    </a:lnTo>
                    <a:lnTo>
                      <a:pt x="41" y="871"/>
                    </a:lnTo>
                    <a:lnTo>
                      <a:pt x="46" y="876"/>
                    </a:lnTo>
                    <a:lnTo>
                      <a:pt x="46" y="886"/>
                    </a:lnTo>
                    <a:lnTo>
                      <a:pt x="51" y="891"/>
                    </a:lnTo>
                    <a:lnTo>
                      <a:pt x="51" y="901"/>
                    </a:lnTo>
                    <a:lnTo>
                      <a:pt x="61" y="911"/>
                    </a:lnTo>
                    <a:lnTo>
                      <a:pt x="61" y="922"/>
                    </a:lnTo>
                    <a:lnTo>
                      <a:pt x="71" y="932"/>
                    </a:lnTo>
                    <a:lnTo>
                      <a:pt x="71" y="942"/>
                    </a:lnTo>
                    <a:lnTo>
                      <a:pt x="76" y="947"/>
                    </a:lnTo>
                    <a:lnTo>
                      <a:pt x="87" y="957"/>
                    </a:lnTo>
                    <a:lnTo>
                      <a:pt x="87" y="962"/>
                    </a:lnTo>
                    <a:lnTo>
                      <a:pt x="92" y="967"/>
                    </a:lnTo>
                    <a:lnTo>
                      <a:pt x="97" y="973"/>
                    </a:lnTo>
                    <a:lnTo>
                      <a:pt x="102" y="973"/>
                    </a:lnTo>
                    <a:lnTo>
                      <a:pt x="107" y="978"/>
                    </a:lnTo>
                    <a:lnTo>
                      <a:pt x="112" y="978"/>
                    </a:lnTo>
                    <a:lnTo>
                      <a:pt x="117" y="978"/>
                    </a:lnTo>
                    <a:lnTo>
                      <a:pt x="122" y="978"/>
                    </a:lnTo>
                    <a:lnTo>
                      <a:pt x="127" y="978"/>
                    </a:lnTo>
                    <a:lnTo>
                      <a:pt x="132" y="978"/>
                    </a:lnTo>
                    <a:lnTo>
                      <a:pt x="137" y="973"/>
                    </a:lnTo>
                    <a:lnTo>
                      <a:pt x="142" y="973"/>
                    </a:lnTo>
                    <a:lnTo>
                      <a:pt x="148" y="967"/>
                    </a:lnTo>
                    <a:lnTo>
                      <a:pt x="153" y="962"/>
                    </a:lnTo>
                    <a:lnTo>
                      <a:pt x="158" y="957"/>
                    </a:lnTo>
                    <a:lnTo>
                      <a:pt x="168" y="947"/>
                    </a:lnTo>
                    <a:lnTo>
                      <a:pt x="168" y="937"/>
                    </a:lnTo>
                    <a:lnTo>
                      <a:pt x="173" y="932"/>
                    </a:lnTo>
                    <a:lnTo>
                      <a:pt x="178" y="927"/>
                    </a:lnTo>
                    <a:lnTo>
                      <a:pt x="178" y="922"/>
                    </a:lnTo>
                    <a:lnTo>
                      <a:pt x="183" y="917"/>
                    </a:lnTo>
                    <a:lnTo>
                      <a:pt x="183" y="911"/>
                    </a:lnTo>
                    <a:lnTo>
                      <a:pt x="188" y="906"/>
                    </a:lnTo>
                    <a:lnTo>
                      <a:pt x="188" y="896"/>
                    </a:lnTo>
                    <a:lnTo>
                      <a:pt x="193" y="891"/>
                    </a:lnTo>
                    <a:lnTo>
                      <a:pt x="198" y="886"/>
                    </a:lnTo>
                    <a:lnTo>
                      <a:pt x="198" y="876"/>
                    </a:lnTo>
                    <a:lnTo>
                      <a:pt x="204" y="871"/>
                    </a:lnTo>
                    <a:lnTo>
                      <a:pt x="204" y="855"/>
                    </a:lnTo>
                    <a:lnTo>
                      <a:pt x="209" y="850"/>
                    </a:lnTo>
                    <a:lnTo>
                      <a:pt x="209" y="845"/>
                    </a:lnTo>
                    <a:lnTo>
                      <a:pt x="214" y="840"/>
                    </a:lnTo>
                    <a:lnTo>
                      <a:pt x="214" y="830"/>
                    </a:lnTo>
                    <a:lnTo>
                      <a:pt x="219" y="820"/>
                    </a:lnTo>
                    <a:lnTo>
                      <a:pt x="219" y="815"/>
                    </a:lnTo>
                    <a:lnTo>
                      <a:pt x="224" y="810"/>
                    </a:lnTo>
                    <a:lnTo>
                      <a:pt x="224" y="794"/>
                    </a:lnTo>
                    <a:lnTo>
                      <a:pt x="229" y="789"/>
                    </a:lnTo>
                    <a:lnTo>
                      <a:pt x="229" y="784"/>
                    </a:lnTo>
                    <a:lnTo>
                      <a:pt x="234" y="774"/>
                    </a:lnTo>
                    <a:lnTo>
                      <a:pt x="234" y="759"/>
                    </a:lnTo>
                    <a:lnTo>
                      <a:pt x="239" y="754"/>
                    </a:lnTo>
                    <a:lnTo>
                      <a:pt x="239" y="743"/>
                    </a:lnTo>
                    <a:lnTo>
                      <a:pt x="244" y="738"/>
                    </a:lnTo>
                    <a:lnTo>
                      <a:pt x="244" y="723"/>
                    </a:lnTo>
                    <a:lnTo>
                      <a:pt x="249" y="713"/>
                    </a:lnTo>
                    <a:lnTo>
                      <a:pt x="249" y="698"/>
                    </a:lnTo>
                    <a:lnTo>
                      <a:pt x="254" y="692"/>
                    </a:lnTo>
                    <a:lnTo>
                      <a:pt x="254" y="682"/>
                    </a:lnTo>
                    <a:lnTo>
                      <a:pt x="259" y="672"/>
                    </a:lnTo>
                    <a:lnTo>
                      <a:pt x="259" y="657"/>
                    </a:lnTo>
                    <a:lnTo>
                      <a:pt x="265" y="647"/>
                    </a:lnTo>
                    <a:lnTo>
                      <a:pt x="265" y="642"/>
                    </a:lnTo>
                    <a:lnTo>
                      <a:pt x="270" y="631"/>
                    </a:lnTo>
                    <a:lnTo>
                      <a:pt x="270" y="616"/>
                    </a:lnTo>
                    <a:lnTo>
                      <a:pt x="275" y="606"/>
                    </a:lnTo>
                    <a:lnTo>
                      <a:pt x="275" y="596"/>
                    </a:lnTo>
                    <a:lnTo>
                      <a:pt x="280" y="585"/>
                    </a:lnTo>
                    <a:lnTo>
                      <a:pt x="280" y="570"/>
                    </a:lnTo>
                    <a:lnTo>
                      <a:pt x="285" y="560"/>
                    </a:lnTo>
                    <a:lnTo>
                      <a:pt x="285" y="540"/>
                    </a:lnTo>
                    <a:lnTo>
                      <a:pt x="290" y="529"/>
                    </a:lnTo>
                    <a:lnTo>
                      <a:pt x="290" y="519"/>
                    </a:lnTo>
                    <a:lnTo>
                      <a:pt x="295" y="509"/>
                    </a:lnTo>
                    <a:lnTo>
                      <a:pt x="295" y="494"/>
                    </a:lnTo>
                    <a:lnTo>
                      <a:pt x="300" y="484"/>
                    </a:lnTo>
                    <a:lnTo>
                      <a:pt x="300" y="473"/>
                    </a:lnTo>
                    <a:lnTo>
                      <a:pt x="305" y="463"/>
                    </a:lnTo>
                    <a:lnTo>
                      <a:pt x="305" y="443"/>
                    </a:lnTo>
                    <a:lnTo>
                      <a:pt x="310" y="433"/>
                    </a:lnTo>
                    <a:lnTo>
                      <a:pt x="310" y="423"/>
                    </a:lnTo>
                    <a:lnTo>
                      <a:pt x="315" y="412"/>
                    </a:lnTo>
                    <a:lnTo>
                      <a:pt x="315" y="392"/>
                    </a:lnTo>
                    <a:lnTo>
                      <a:pt x="320" y="382"/>
                    </a:lnTo>
                    <a:lnTo>
                      <a:pt x="320" y="361"/>
                    </a:lnTo>
                    <a:lnTo>
                      <a:pt x="326" y="346"/>
                    </a:lnTo>
                    <a:lnTo>
                      <a:pt x="326" y="336"/>
                    </a:lnTo>
                    <a:lnTo>
                      <a:pt x="331" y="326"/>
                    </a:lnTo>
                    <a:lnTo>
                      <a:pt x="331" y="305"/>
                    </a:lnTo>
                    <a:lnTo>
                      <a:pt x="336" y="295"/>
                    </a:lnTo>
                    <a:lnTo>
                      <a:pt x="336" y="285"/>
                    </a:lnTo>
                    <a:lnTo>
                      <a:pt x="341" y="275"/>
                    </a:lnTo>
                    <a:lnTo>
                      <a:pt x="341" y="254"/>
                    </a:lnTo>
                    <a:lnTo>
                      <a:pt x="346" y="239"/>
                    </a:lnTo>
                    <a:lnTo>
                      <a:pt x="346" y="229"/>
                    </a:lnTo>
                    <a:lnTo>
                      <a:pt x="351" y="219"/>
                    </a:lnTo>
                    <a:lnTo>
                      <a:pt x="351" y="198"/>
                    </a:lnTo>
                    <a:lnTo>
                      <a:pt x="356" y="188"/>
                    </a:lnTo>
                    <a:lnTo>
                      <a:pt x="356" y="178"/>
                    </a:lnTo>
                    <a:lnTo>
                      <a:pt x="361" y="168"/>
                    </a:lnTo>
                    <a:lnTo>
                      <a:pt x="361" y="142"/>
                    </a:lnTo>
                    <a:lnTo>
                      <a:pt x="366" y="132"/>
                    </a:lnTo>
                    <a:lnTo>
                      <a:pt x="366" y="112"/>
                    </a:lnTo>
                    <a:lnTo>
                      <a:pt x="371" y="102"/>
                    </a:lnTo>
                    <a:lnTo>
                      <a:pt x="371" y="86"/>
                    </a:lnTo>
                    <a:lnTo>
                      <a:pt x="376" y="76"/>
                    </a:lnTo>
                    <a:lnTo>
                      <a:pt x="376" y="56"/>
                    </a:lnTo>
                    <a:lnTo>
                      <a:pt x="382" y="46"/>
                    </a:lnTo>
                    <a:lnTo>
                      <a:pt x="382" y="35"/>
                    </a:lnTo>
                    <a:lnTo>
                      <a:pt x="387" y="25"/>
                    </a:lnTo>
                    <a:lnTo>
                      <a:pt x="387" y="0"/>
                    </a:ln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Freeform 79"/>
              <p:cNvSpPr>
                <a:spLocks/>
              </p:cNvSpPr>
              <p:nvPr/>
            </p:nvSpPr>
            <p:spPr bwMode="auto">
              <a:xfrm>
                <a:off x="7133187" y="2036760"/>
                <a:ext cx="436743" cy="661071"/>
              </a:xfrm>
              <a:custGeom>
                <a:avLst/>
                <a:gdLst>
                  <a:gd name="T0" fmla="*/ 5 w 381"/>
                  <a:gd name="T1" fmla="*/ 738 h 759"/>
                  <a:gd name="T2" fmla="*/ 15 w 381"/>
                  <a:gd name="T3" fmla="*/ 698 h 759"/>
                  <a:gd name="T4" fmla="*/ 20 w 381"/>
                  <a:gd name="T5" fmla="*/ 652 h 759"/>
                  <a:gd name="T6" fmla="*/ 30 w 381"/>
                  <a:gd name="T7" fmla="*/ 611 h 759"/>
                  <a:gd name="T8" fmla="*/ 35 w 381"/>
                  <a:gd name="T9" fmla="*/ 570 h 759"/>
                  <a:gd name="T10" fmla="*/ 45 w 381"/>
                  <a:gd name="T11" fmla="*/ 540 h 759"/>
                  <a:gd name="T12" fmla="*/ 50 w 381"/>
                  <a:gd name="T13" fmla="*/ 489 h 759"/>
                  <a:gd name="T14" fmla="*/ 61 w 381"/>
                  <a:gd name="T15" fmla="*/ 458 h 759"/>
                  <a:gd name="T16" fmla="*/ 66 w 381"/>
                  <a:gd name="T17" fmla="*/ 423 h 759"/>
                  <a:gd name="T18" fmla="*/ 76 w 381"/>
                  <a:gd name="T19" fmla="*/ 382 h 759"/>
                  <a:gd name="T20" fmla="*/ 81 w 381"/>
                  <a:gd name="T21" fmla="*/ 346 h 759"/>
                  <a:gd name="T22" fmla="*/ 91 w 381"/>
                  <a:gd name="T23" fmla="*/ 321 h 759"/>
                  <a:gd name="T24" fmla="*/ 96 w 381"/>
                  <a:gd name="T25" fmla="*/ 280 h 759"/>
                  <a:gd name="T26" fmla="*/ 106 w 381"/>
                  <a:gd name="T27" fmla="*/ 255 h 759"/>
                  <a:gd name="T28" fmla="*/ 111 w 381"/>
                  <a:gd name="T29" fmla="*/ 224 h 759"/>
                  <a:gd name="T30" fmla="*/ 122 w 381"/>
                  <a:gd name="T31" fmla="*/ 199 h 759"/>
                  <a:gd name="T32" fmla="*/ 127 w 381"/>
                  <a:gd name="T33" fmla="*/ 168 h 759"/>
                  <a:gd name="T34" fmla="*/ 137 w 381"/>
                  <a:gd name="T35" fmla="*/ 148 h 759"/>
                  <a:gd name="T36" fmla="*/ 142 w 381"/>
                  <a:gd name="T37" fmla="*/ 122 h 759"/>
                  <a:gd name="T38" fmla="*/ 152 w 381"/>
                  <a:gd name="T39" fmla="*/ 107 h 759"/>
                  <a:gd name="T40" fmla="*/ 157 w 381"/>
                  <a:gd name="T41" fmla="*/ 87 h 759"/>
                  <a:gd name="T42" fmla="*/ 173 w 381"/>
                  <a:gd name="T43" fmla="*/ 61 h 759"/>
                  <a:gd name="T44" fmla="*/ 178 w 381"/>
                  <a:gd name="T45" fmla="*/ 41 h 759"/>
                  <a:gd name="T46" fmla="*/ 188 w 381"/>
                  <a:gd name="T47" fmla="*/ 25 h 759"/>
                  <a:gd name="T48" fmla="*/ 203 w 381"/>
                  <a:gd name="T49" fmla="*/ 10 h 759"/>
                  <a:gd name="T50" fmla="*/ 218 w 381"/>
                  <a:gd name="T51" fmla="*/ 0 h 759"/>
                  <a:gd name="T52" fmla="*/ 234 w 381"/>
                  <a:gd name="T53" fmla="*/ 0 h 759"/>
                  <a:gd name="T54" fmla="*/ 249 w 381"/>
                  <a:gd name="T55" fmla="*/ 5 h 759"/>
                  <a:gd name="T56" fmla="*/ 264 w 381"/>
                  <a:gd name="T57" fmla="*/ 20 h 759"/>
                  <a:gd name="T58" fmla="*/ 279 w 381"/>
                  <a:gd name="T59" fmla="*/ 46 h 759"/>
                  <a:gd name="T60" fmla="*/ 289 w 381"/>
                  <a:gd name="T61" fmla="*/ 61 h 759"/>
                  <a:gd name="T62" fmla="*/ 300 w 381"/>
                  <a:gd name="T63" fmla="*/ 81 h 759"/>
                  <a:gd name="T64" fmla="*/ 305 w 381"/>
                  <a:gd name="T65" fmla="*/ 102 h 759"/>
                  <a:gd name="T66" fmla="*/ 315 w 381"/>
                  <a:gd name="T67" fmla="*/ 117 h 759"/>
                  <a:gd name="T68" fmla="*/ 320 w 381"/>
                  <a:gd name="T69" fmla="*/ 137 h 759"/>
                  <a:gd name="T70" fmla="*/ 330 w 381"/>
                  <a:gd name="T71" fmla="*/ 163 h 759"/>
                  <a:gd name="T72" fmla="*/ 335 w 381"/>
                  <a:gd name="T73" fmla="*/ 188 h 759"/>
                  <a:gd name="T74" fmla="*/ 345 w 381"/>
                  <a:gd name="T75" fmla="*/ 219 h 759"/>
                  <a:gd name="T76" fmla="*/ 351 w 381"/>
                  <a:gd name="T77" fmla="*/ 250 h 759"/>
                  <a:gd name="T78" fmla="*/ 361 w 381"/>
                  <a:gd name="T79" fmla="*/ 275 h 759"/>
                  <a:gd name="T80" fmla="*/ 366 w 381"/>
                  <a:gd name="T81" fmla="*/ 306 h 759"/>
                  <a:gd name="T82" fmla="*/ 376 w 381"/>
                  <a:gd name="T83" fmla="*/ 341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1" h="759">
                    <a:moveTo>
                      <a:pt x="0" y="759"/>
                    </a:moveTo>
                    <a:lnTo>
                      <a:pt x="5" y="749"/>
                    </a:lnTo>
                    <a:lnTo>
                      <a:pt x="5" y="738"/>
                    </a:lnTo>
                    <a:lnTo>
                      <a:pt x="10" y="728"/>
                    </a:lnTo>
                    <a:lnTo>
                      <a:pt x="10" y="708"/>
                    </a:lnTo>
                    <a:lnTo>
                      <a:pt x="15" y="698"/>
                    </a:lnTo>
                    <a:lnTo>
                      <a:pt x="15" y="672"/>
                    </a:lnTo>
                    <a:lnTo>
                      <a:pt x="20" y="662"/>
                    </a:lnTo>
                    <a:lnTo>
                      <a:pt x="20" y="652"/>
                    </a:lnTo>
                    <a:lnTo>
                      <a:pt x="25" y="642"/>
                    </a:lnTo>
                    <a:lnTo>
                      <a:pt x="25" y="621"/>
                    </a:lnTo>
                    <a:lnTo>
                      <a:pt x="30" y="611"/>
                    </a:lnTo>
                    <a:lnTo>
                      <a:pt x="30" y="601"/>
                    </a:lnTo>
                    <a:lnTo>
                      <a:pt x="35" y="591"/>
                    </a:lnTo>
                    <a:lnTo>
                      <a:pt x="35" y="570"/>
                    </a:lnTo>
                    <a:lnTo>
                      <a:pt x="40" y="560"/>
                    </a:lnTo>
                    <a:lnTo>
                      <a:pt x="40" y="550"/>
                    </a:lnTo>
                    <a:lnTo>
                      <a:pt x="45" y="540"/>
                    </a:lnTo>
                    <a:lnTo>
                      <a:pt x="45" y="519"/>
                    </a:lnTo>
                    <a:lnTo>
                      <a:pt x="50" y="509"/>
                    </a:lnTo>
                    <a:lnTo>
                      <a:pt x="50" y="489"/>
                    </a:lnTo>
                    <a:lnTo>
                      <a:pt x="56" y="479"/>
                    </a:lnTo>
                    <a:lnTo>
                      <a:pt x="56" y="469"/>
                    </a:lnTo>
                    <a:lnTo>
                      <a:pt x="61" y="458"/>
                    </a:lnTo>
                    <a:lnTo>
                      <a:pt x="61" y="438"/>
                    </a:lnTo>
                    <a:lnTo>
                      <a:pt x="66" y="433"/>
                    </a:lnTo>
                    <a:lnTo>
                      <a:pt x="66" y="423"/>
                    </a:lnTo>
                    <a:lnTo>
                      <a:pt x="71" y="412"/>
                    </a:lnTo>
                    <a:lnTo>
                      <a:pt x="71" y="392"/>
                    </a:lnTo>
                    <a:lnTo>
                      <a:pt x="76" y="382"/>
                    </a:lnTo>
                    <a:lnTo>
                      <a:pt x="76" y="377"/>
                    </a:lnTo>
                    <a:lnTo>
                      <a:pt x="81" y="367"/>
                    </a:lnTo>
                    <a:lnTo>
                      <a:pt x="81" y="346"/>
                    </a:lnTo>
                    <a:lnTo>
                      <a:pt x="86" y="341"/>
                    </a:lnTo>
                    <a:lnTo>
                      <a:pt x="86" y="331"/>
                    </a:lnTo>
                    <a:lnTo>
                      <a:pt x="91" y="321"/>
                    </a:lnTo>
                    <a:lnTo>
                      <a:pt x="91" y="306"/>
                    </a:lnTo>
                    <a:lnTo>
                      <a:pt x="96" y="295"/>
                    </a:lnTo>
                    <a:lnTo>
                      <a:pt x="96" y="280"/>
                    </a:lnTo>
                    <a:lnTo>
                      <a:pt x="101" y="275"/>
                    </a:lnTo>
                    <a:lnTo>
                      <a:pt x="101" y="265"/>
                    </a:lnTo>
                    <a:lnTo>
                      <a:pt x="106" y="255"/>
                    </a:lnTo>
                    <a:lnTo>
                      <a:pt x="106" y="239"/>
                    </a:lnTo>
                    <a:lnTo>
                      <a:pt x="111" y="234"/>
                    </a:lnTo>
                    <a:lnTo>
                      <a:pt x="111" y="224"/>
                    </a:lnTo>
                    <a:lnTo>
                      <a:pt x="117" y="219"/>
                    </a:lnTo>
                    <a:lnTo>
                      <a:pt x="117" y="204"/>
                    </a:lnTo>
                    <a:lnTo>
                      <a:pt x="122" y="199"/>
                    </a:lnTo>
                    <a:lnTo>
                      <a:pt x="122" y="188"/>
                    </a:lnTo>
                    <a:lnTo>
                      <a:pt x="127" y="183"/>
                    </a:lnTo>
                    <a:lnTo>
                      <a:pt x="127" y="168"/>
                    </a:lnTo>
                    <a:lnTo>
                      <a:pt x="132" y="163"/>
                    </a:lnTo>
                    <a:lnTo>
                      <a:pt x="132" y="153"/>
                    </a:lnTo>
                    <a:lnTo>
                      <a:pt x="137" y="148"/>
                    </a:lnTo>
                    <a:lnTo>
                      <a:pt x="137" y="137"/>
                    </a:lnTo>
                    <a:lnTo>
                      <a:pt x="142" y="132"/>
                    </a:lnTo>
                    <a:lnTo>
                      <a:pt x="142" y="122"/>
                    </a:lnTo>
                    <a:lnTo>
                      <a:pt x="147" y="117"/>
                    </a:lnTo>
                    <a:lnTo>
                      <a:pt x="147" y="112"/>
                    </a:lnTo>
                    <a:lnTo>
                      <a:pt x="152" y="107"/>
                    </a:lnTo>
                    <a:lnTo>
                      <a:pt x="152" y="97"/>
                    </a:lnTo>
                    <a:lnTo>
                      <a:pt x="157" y="92"/>
                    </a:lnTo>
                    <a:lnTo>
                      <a:pt x="157" y="87"/>
                    </a:lnTo>
                    <a:lnTo>
                      <a:pt x="162" y="81"/>
                    </a:lnTo>
                    <a:lnTo>
                      <a:pt x="162" y="71"/>
                    </a:lnTo>
                    <a:lnTo>
                      <a:pt x="173" y="61"/>
                    </a:lnTo>
                    <a:lnTo>
                      <a:pt x="173" y="51"/>
                    </a:lnTo>
                    <a:lnTo>
                      <a:pt x="178" y="46"/>
                    </a:lnTo>
                    <a:lnTo>
                      <a:pt x="178" y="41"/>
                    </a:lnTo>
                    <a:lnTo>
                      <a:pt x="183" y="36"/>
                    </a:lnTo>
                    <a:lnTo>
                      <a:pt x="188" y="31"/>
                    </a:lnTo>
                    <a:lnTo>
                      <a:pt x="188" y="25"/>
                    </a:lnTo>
                    <a:lnTo>
                      <a:pt x="193" y="20"/>
                    </a:lnTo>
                    <a:lnTo>
                      <a:pt x="198" y="15"/>
                    </a:lnTo>
                    <a:lnTo>
                      <a:pt x="203" y="10"/>
                    </a:lnTo>
                    <a:lnTo>
                      <a:pt x="208" y="5"/>
                    </a:lnTo>
                    <a:lnTo>
                      <a:pt x="213" y="0"/>
                    </a:lnTo>
                    <a:lnTo>
                      <a:pt x="218" y="0"/>
                    </a:lnTo>
                    <a:lnTo>
                      <a:pt x="223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39" y="0"/>
                    </a:lnTo>
                    <a:lnTo>
                      <a:pt x="244" y="0"/>
                    </a:lnTo>
                    <a:lnTo>
                      <a:pt x="249" y="5"/>
                    </a:lnTo>
                    <a:lnTo>
                      <a:pt x="254" y="10"/>
                    </a:lnTo>
                    <a:lnTo>
                      <a:pt x="259" y="15"/>
                    </a:lnTo>
                    <a:lnTo>
                      <a:pt x="264" y="20"/>
                    </a:lnTo>
                    <a:lnTo>
                      <a:pt x="269" y="25"/>
                    </a:lnTo>
                    <a:lnTo>
                      <a:pt x="279" y="36"/>
                    </a:lnTo>
                    <a:lnTo>
                      <a:pt x="279" y="46"/>
                    </a:lnTo>
                    <a:lnTo>
                      <a:pt x="284" y="51"/>
                    </a:lnTo>
                    <a:lnTo>
                      <a:pt x="289" y="56"/>
                    </a:lnTo>
                    <a:lnTo>
                      <a:pt x="289" y="61"/>
                    </a:lnTo>
                    <a:lnTo>
                      <a:pt x="295" y="66"/>
                    </a:lnTo>
                    <a:lnTo>
                      <a:pt x="295" y="76"/>
                    </a:lnTo>
                    <a:lnTo>
                      <a:pt x="300" y="81"/>
                    </a:lnTo>
                    <a:lnTo>
                      <a:pt x="300" y="87"/>
                    </a:lnTo>
                    <a:lnTo>
                      <a:pt x="305" y="92"/>
                    </a:lnTo>
                    <a:lnTo>
                      <a:pt x="305" y="102"/>
                    </a:lnTo>
                    <a:lnTo>
                      <a:pt x="310" y="107"/>
                    </a:lnTo>
                    <a:lnTo>
                      <a:pt x="310" y="112"/>
                    </a:lnTo>
                    <a:lnTo>
                      <a:pt x="315" y="117"/>
                    </a:lnTo>
                    <a:lnTo>
                      <a:pt x="315" y="127"/>
                    </a:lnTo>
                    <a:lnTo>
                      <a:pt x="320" y="132"/>
                    </a:lnTo>
                    <a:lnTo>
                      <a:pt x="320" y="137"/>
                    </a:lnTo>
                    <a:lnTo>
                      <a:pt x="325" y="148"/>
                    </a:lnTo>
                    <a:lnTo>
                      <a:pt x="325" y="158"/>
                    </a:lnTo>
                    <a:lnTo>
                      <a:pt x="330" y="163"/>
                    </a:lnTo>
                    <a:lnTo>
                      <a:pt x="330" y="178"/>
                    </a:lnTo>
                    <a:lnTo>
                      <a:pt x="335" y="183"/>
                    </a:lnTo>
                    <a:lnTo>
                      <a:pt x="335" y="188"/>
                    </a:lnTo>
                    <a:lnTo>
                      <a:pt x="340" y="199"/>
                    </a:lnTo>
                    <a:lnTo>
                      <a:pt x="340" y="214"/>
                    </a:lnTo>
                    <a:lnTo>
                      <a:pt x="345" y="219"/>
                    </a:lnTo>
                    <a:lnTo>
                      <a:pt x="345" y="224"/>
                    </a:lnTo>
                    <a:lnTo>
                      <a:pt x="351" y="234"/>
                    </a:lnTo>
                    <a:lnTo>
                      <a:pt x="351" y="250"/>
                    </a:lnTo>
                    <a:lnTo>
                      <a:pt x="356" y="255"/>
                    </a:lnTo>
                    <a:lnTo>
                      <a:pt x="356" y="265"/>
                    </a:lnTo>
                    <a:lnTo>
                      <a:pt x="361" y="275"/>
                    </a:lnTo>
                    <a:lnTo>
                      <a:pt x="361" y="290"/>
                    </a:lnTo>
                    <a:lnTo>
                      <a:pt x="366" y="295"/>
                    </a:lnTo>
                    <a:lnTo>
                      <a:pt x="366" y="306"/>
                    </a:lnTo>
                    <a:lnTo>
                      <a:pt x="371" y="316"/>
                    </a:lnTo>
                    <a:lnTo>
                      <a:pt x="371" y="331"/>
                    </a:lnTo>
                    <a:lnTo>
                      <a:pt x="376" y="341"/>
                    </a:lnTo>
                    <a:lnTo>
                      <a:pt x="376" y="356"/>
                    </a:lnTo>
                    <a:lnTo>
                      <a:pt x="381" y="367"/>
                    </a:ln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Freeform 80"/>
              <p:cNvSpPr>
                <a:spLocks/>
              </p:cNvSpPr>
              <p:nvPr/>
            </p:nvSpPr>
            <p:spPr bwMode="auto">
              <a:xfrm>
                <a:off x="7569930" y="2356408"/>
                <a:ext cx="408085" cy="1193238"/>
              </a:xfrm>
              <a:custGeom>
                <a:avLst/>
                <a:gdLst>
                  <a:gd name="T0" fmla="*/ 5 w 356"/>
                  <a:gd name="T1" fmla="*/ 15 h 1370"/>
                  <a:gd name="T2" fmla="*/ 10 w 356"/>
                  <a:gd name="T3" fmla="*/ 56 h 1370"/>
                  <a:gd name="T4" fmla="*/ 20 w 356"/>
                  <a:gd name="T5" fmla="*/ 91 h 1370"/>
                  <a:gd name="T6" fmla="*/ 25 w 356"/>
                  <a:gd name="T7" fmla="*/ 132 h 1370"/>
                  <a:gd name="T8" fmla="*/ 36 w 356"/>
                  <a:gd name="T9" fmla="*/ 173 h 1370"/>
                  <a:gd name="T10" fmla="*/ 41 w 356"/>
                  <a:gd name="T11" fmla="*/ 214 h 1370"/>
                  <a:gd name="T12" fmla="*/ 51 w 356"/>
                  <a:gd name="T13" fmla="*/ 244 h 1370"/>
                  <a:gd name="T14" fmla="*/ 56 w 356"/>
                  <a:gd name="T15" fmla="*/ 285 h 1370"/>
                  <a:gd name="T16" fmla="*/ 66 w 356"/>
                  <a:gd name="T17" fmla="*/ 331 h 1370"/>
                  <a:gd name="T18" fmla="*/ 71 w 356"/>
                  <a:gd name="T19" fmla="*/ 371 h 1370"/>
                  <a:gd name="T20" fmla="*/ 81 w 356"/>
                  <a:gd name="T21" fmla="*/ 417 h 1370"/>
                  <a:gd name="T22" fmla="*/ 86 w 356"/>
                  <a:gd name="T23" fmla="*/ 458 h 1370"/>
                  <a:gd name="T24" fmla="*/ 97 w 356"/>
                  <a:gd name="T25" fmla="*/ 494 h 1370"/>
                  <a:gd name="T26" fmla="*/ 102 w 356"/>
                  <a:gd name="T27" fmla="*/ 534 h 1370"/>
                  <a:gd name="T28" fmla="*/ 112 w 356"/>
                  <a:gd name="T29" fmla="*/ 580 h 1370"/>
                  <a:gd name="T30" fmla="*/ 117 w 356"/>
                  <a:gd name="T31" fmla="*/ 621 h 1370"/>
                  <a:gd name="T32" fmla="*/ 127 w 356"/>
                  <a:gd name="T33" fmla="*/ 667 h 1370"/>
                  <a:gd name="T34" fmla="*/ 132 w 356"/>
                  <a:gd name="T35" fmla="*/ 708 h 1370"/>
                  <a:gd name="T36" fmla="*/ 142 w 356"/>
                  <a:gd name="T37" fmla="*/ 738 h 1370"/>
                  <a:gd name="T38" fmla="*/ 148 w 356"/>
                  <a:gd name="T39" fmla="*/ 794 h 1370"/>
                  <a:gd name="T40" fmla="*/ 158 w 356"/>
                  <a:gd name="T41" fmla="*/ 825 h 1370"/>
                  <a:gd name="T42" fmla="*/ 163 w 356"/>
                  <a:gd name="T43" fmla="*/ 865 h 1370"/>
                  <a:gd name="T44" fmla="*/ 173 w 356"/>
                  <a:gd name="T45" fmla="*/ 901 h 1370"/>
                  <a:gd name="T46" fmla="*/ 178 w 356"/>
                  <a:gd name="T47" fmla="*/ 942 h 1370"/>
                  <a:gd name="T48" fmla="*/ 188 w 356"/>
                  <a:gd name="T49" fmla="*/ 977 h 1370"/>
                  <a:gd name="T50" fmla="*/ 193 w 356"/>
                  <a:gd name="T51" fmla="*/ 1013 h 1370"/>
                  <a:gd name="T52" fmla="*/ 203 w 356"/>
                  <a:gd name="T53" fmla="*/ 1039 h 1370"/>
                  <a:gd name="T54" fmla="*/ 209 w 356"/>
                  <a:gd name="T55" fmla="*/ 1074 h 1370"/>
                  <a:gd name="T56" fmla="*/ 219 w 356"/>
                  <a:gd name="T57" fmla="*/ 1105 h 1370"/>
                  <a:gd name="T58" fmla="*/ 224 w 356"/>
                  <a:gd name="T59" fmla="*/ 1135 h 1370"/>
                  <a:gd name="T60" fmla="*/ 234 w 356"/>
                  <a:gd name="T61" fmla="*/ 1166 h 1370"/>
                  <a:gd name="T62" fmla="*/ 239 w 356"/>
                  <a:gd name="T63" fmla="*/ 1196 h 1370"/>
                  <a:gd name="T64" fmla="*/ 249 w 356"/>
                  <a:gd name="T65" fmla="*/ 1212 h 1370"/>
                  <a:gd name="T66" fmla="*/ 254 w 356"/>
                  <a:gd name="T67" fmla="*/ 1237 h 1370"/>
                  <a:gd name="T68" fmla="*/ 264 w 356"/>
                  <a:gd name="T69" fmla="*/ 1263 h 1370"/>
                  <a:gd name="T70" fmla="*/ 275 w 356"/>
                  <a:gd name="T71" fmla="*/ 1293 h 1370"/>
                  <a:gd name="T72" fmla="*/ 285 w 356"/>
                  <a:gd name="T73" fmla="*/ 1309 h 1370"/>
                  <a:gd name="T74" fmla="*/ 290 w 356"/>
                  <a:gd name="T75" fmla="*/ 1324 h 1370"/>
                  <a:gd name="T76" fmla="*/ 300 w 356"/>
                  <a:gd name="T77" fmla="*/ 1339 h 1370"/>
                  <a:gd name="T78" fmla="*/ 315 w 356"/>
                  <a:gd name="T79" fmla="*/ 1359 h 1370"/>
                  <a:gd name="T80" fmla="*/ 331 w 356"/>
                  <a:gd name="T81" fmla="*/ 1370 h 1370"/>
                  <a:gd name="T82" fmla="*/ 346 w 356"/>
                  <a:gd name="T83" fmla="*/ 1370 h 1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6" h="1370">
                    <a:moveTo>
                      <a:pt x="0" y="0"/>
                    </a:moveTo>
                    <a:lnTo>
                      <a:pt x="0" y="10"/>
                    </a:lnTo>
                    <a:lnTo>
                      <a:pt x="5" y="15"/>
                    </a:lnTo>
                    <a:lnTo>
                      <a:pt x="5" y="35"/>
                    </a:lnTo>
                    <a:lnTo>
                      <a:pt x="10" y="45"/>
                    </a:lnTo>
                    <a:lnTo>
                      <a:pt x="10" y="56"/>
                    </a:lnTo>
                    <a:lnTo>
                      <a:pt x="15" y="66"/>
                    </a:lnTo>
                    <a:lnTo>
                      <a:pt x="15" y="81"/>
                    </a:lnTo>
                    <a:lnTo>
                      <a:pt x="20" y="91"/>
                    </a:lnTo>
                    <a:lnTo>
                      <a:pt x="20" y="102"/>
                    </a:lnTo>
                    <a:lnTo>
                      <a:pt x="25" y="112"/>
                    </a:lnTo>
                    <a:lnTo>
                      <a:pt x="25" y="132"/>
                    </a:lnTo>
                    <a:lnTo>
                      <a:pt x="31" y="142"/>
                    </a:lnTo>
                    <a:lnTo>
                      <a:pt x="31" y="163"/>
                    </a:lnTo>
                    <a:lnTo>
                      <a:pt x="36" y="173"/>
                    </a:lnTo>
                    <a:lnTo>
                      <a:pt x="36" y="183"/>
                    </a:lnTo>
                    <a:lnTo>
                      <a:pt x="41" y="193"/>
                    </a:lnTo>
                    <a:lnTo>
                      <a:pt x="41" y="214"/>
                    </a:lnTo>
                    <a:lnTo>
                      <a:pt x="46" y="224"/>
                    </a:lnTo>
                    <a:lnTo>
                      <a:pt x="46" y="234"/>
                    </a:lnTo>
                    <a:lnTo>
                      <a:pt x="51" y="244"/>
                    </a:lnTo>
                    <a:lnTo>
                      <a:pt x="51" y="264"/>
                    </a:lnTo>
                    <a:lnTo>
                      <a:pt x="56" y="275"/>
                    </a:lnTo>
                    <a:lnTo>
                      <a:pt x="56" y="285"/>
                    </a:lnTo>
                    <a:lnTo>
                      <a:pt x="61" y="295"/>
                    </a:lnTo>
                    <a:lnTo>
                      <a:pt x="61" y="315"/>
                    </a:lnTo>
                    <a:lnTo>
                      <a:pt x="66" y="331"/>
                    </a:lnTo>
                    <a:lnTo>
                      <a:pt x="66" y="351"/>
                    </a:lnTo>
                    <a:lnTo>
                      <a:pt x="71" y="361"/>
                    </a:lnTo>
                    <a:lnTo>
                      <a:pt x="71" y="371"/>
                    </a:lnTo>
                    <a:lnTo>
                      <a:pt x="76" y="382"/>
                    </a:lnTo>
                    <a:lnTo>
                      <a:pt x="76" y="402"/>
                    </a:lnTo>
                    <a:lnTo>
                      <a:pt x="81" y="417"/>
                    </a:lnTo>
                    <a:lnTo>
                      <a:pt x="81" y="427"/>
                    </a:lnTo>
                    <a:lnTo>
                      <a:pt x="86" y="438"/>
                    </a:lnTo>
                    <a:lnTo>
                      <a:pt x="86" y="458"/>
                    </a:lnTo>
                    <a:lnTo>
                      <a:pt x="92" y="468"/>
                    </a:lnTo>
                    <a:lnTo>
                      <a:pt x="92" y="478"/>
                    </a:lnTo>
                    <a:lnTo>
                      <a:pt x="97" y="494"/>
                    </a:lnTo>
                    <a:lnTo>
                      <a:pt x="97" y="514"/>
                    </a:lnTo>
                    <a:lnTo>
                      <a:pt x="102" y="524"/>
                    </a:lnTo>
                    <a:lnTo>
                      <a:pt x="102" y="534"/>
                    </a:lnTo>
                    <a:lnTo>
                      <a:pt x="107" y="545"/>
                    </a:lnTo>
                    <a:lnTo>
                      <a:pt x="107" y="570"/>
                    </a:lnTo>
                    <a:lnTo>
                      <a:pt x="112" y="580"/>
                    </a:lnTo>
                    <a:lnTo>
                      <a:pt x="112" y="601"/>
                    </a:lnTo>
                    <a:lnTo>
                      <a:pt x="117" y="611"/>
                    </a:lnTo>
                    <a:lnTo>
                      <a:pt x="117" y="621"/>
                    </a:lnTo>
                    <a:lnTo>
                      <a:pt x="122" y="631"/>
                    </a:lnTo>
                    <a:lnTo>
                      <a:pt x="122" y="657"/>
                    </a:lnTo>
                    <a:lnTo>
                      <a:pt x="127" y="667"/>
                    </a:lnTo>
                    <a:lnTo>
                      <a:pt x="127" y="677"/>
                    </a:lnTo>
                    <a:lnTo>
                      <a:pt x="132" y="687"/>
                    </a:lnTo>
                    <a:lnTo>
                      <a:pt x="132" y="708"/>
                    </a:lnTo>
                    <a:lnTo>
                      <a:pt x="137" y="718"/>
                    </a:lnTo>
                    <a:lnTo>
                      <a:pt x="137" y="728"/>
                    </a:lnTo>
                    <a:lnTo>
                      <a:pt x="142" y="738"/>
                    </a:lnTo>
                    <a:lnTo>
                      <a:pt x="142" y="764"/>
                    </a:lnTo>
                    <a:lnTo>
                      <a:pt x="148" y="774"/>
                    </a:lnTo>
                    <a:lnTo>
                      <a:pt x="148" y="794"/>
                    </a:lnTo>
                    <a:lnTo>
                      <a:pt x="153" y="804"/>
                    </a:lnTo>
                    <a:lnTo>
                      <a:pt x="153" y="815"/>
                    </a:lnTo>
                    <a:lnTo>
                      <a:pt x="158" y="825"/>
                    </a:lnTo>
                    <a:lnTo>
                      <a:pt x="158" y="845"/>
                    </a:lnTo>
                    <a:lnTo>
                      <a:pt x="163" y="855"/>
                    </a:lnTo>
                    <a:lnTo>
                      <a:pt x="163" y="865"/>
                    </a:lnTo>
                    <a:lnTo>
                      <a:pt x="168" y="876"/>
                    </a:lnTo>
                    <a:lnTo>
                      <a:pt x="168" y="891"/>
                    </a:lnTo>
                    <a:lnTo>
                      <a:pt x="173" y="901"/>
                    </a:lnTo>
                    <a:lnTo>
                      <a:pt x="173" y="911"/>
                    </a:lnTo>
                    <a:lnTo>
                      <a:pt x="178" y="921"/>
                    </a:lnTo>
                    <a:lnTo>
                      <a:pt x="178" y="942"/>
                    </a:lnTo>
                    <a:lnTo>
                      <a:pt x="183" y="952"/>
                    </a:lnTo>
                    <a:lnTo>
                      <a:pt x="183" y="967"/>
                    </a:lnTo>
                    <a:lnTo>
                      <a:pt x="188" y="977"/>
                    </a:lnTo>
                    <a:lnTo>
                      <a:pt x="188" y="988"/>
                    </a:lnTo>
                    <a:lnTo>
                      <a:pt x="193" y="998"/>
                    </a:lnTo>
                    <a:lnTo>
                      <a:pt x="193" y="1013"/>
                    </a:lnTo>
                    <a:lnTo>
                      <a:pt x="198" y="1023"/>
                    </a:lnTo>
                    <a:lnTo>
                      <a:pt x="198" y="1034"/>
                    </a:lnTo>
                    <a:lnTo>
                      <a:pt x="203" y="1039"/>
                    </a:lnTo>
                    <a:lnTo>
                      <a:pt x="203" y="1059"/>
                    </a:lnTo>
                    <a:lnTo>
                      <a:pt x="209" y="1064"/>
                    </a:lnTo>
                    <a:lnTo>
                      <a:pt x="209" y="1074"/>
                    </a:lnTo>
                    <a:lnTo>
                      <a:pt x="214" y="1084"/>
                    </a:lnTo>
                    <a:lnTo>
                      <a:pt x="214" y="1100"/>
                    </a:lnTo>
                    <a:lnTo>
                      <a:pt x="219" y="1105"/>
                    </a:lnTo>
                    <a:lnTo>
                      <a:pt x="219" y="1115"/>
                    </a:lnTo>
                    <a:lnTo>
                      <a:pt x="224" y="1120"/>
                    </a:lnTo>
                    <a:lnTo>
                      <a:pt x="224" y="1135"/>
                    </a:lnTo>
                    <a:lnTo>
                      <a:pt x="229" y="1146"/>
                    </a:lnTo>
                    <a:lnTo>
                      <a:pt x="229" y="1161"/>
                    </a:lnTo>
                    <a:lnTo>
                      <a:pt x="234" y="1166"/>
                    </a:lnTo>
                    <a:lnTo>
                      <a:pt x="234" y="1176"/>
                    </a:lnTo>
                    <a:lnTo>
                      <a:pt x="239" y="1181"/>
                    </a:lnTo>
                    <a:lnTo>
                      <a:pt x="239" y="1196"/>
                    </a:lnTo>
                    <a:lnTo>
                      <a:pt x="244" y="1202"/>
                    </a:lnTo>
                    <a:lnTo>
                      <a:pt x="244" y="1207"/>
                    </a:lnTo>
                    <a:lnTo>
                      <a:pt x="249" y="1212"/>
                    </a:lnTo>
                    <a:lnTo>
                      <a:pt x="249" y="1227"/>
                    </a:lnTo>
                    <a:lnTo>
                      <a:pt x="254" y="1232"/>
                    </a:lnTo>
                    <a:lnTo>
                      <a:pt x="254" y="1237"/>
                    </a:lnTo>
                    <a:lnTo>
                      <a:pt x="259" y="1242"/>
                    </a:lnTo>
                    <a:lnTo>
                      <a:pt x="259" y="1253"/>
                    </a:lnTo>
                    <a:lnTo>
                      <a:pt x="264" y="1263"/>
                    </a:lnTo>
                    <a:lnTo>
                      <a:pt x="264" y="1273"/>
                    </a:lnTo>
                    <a:lnTo>
                      <a:pt x="275" y="1283"/>
                    </a:lnTo>
                    <a:lnTo>
                      <a:pt x="275" y="1293"/>
                    </a:lnTo>
                    <a:lnTo>
                      <a:pt x="280" y="1298"/>
                    </a:lnTo>
                    <a:lnTo>
                      <a:pt x="280" y="1303"/>
                    </a:lnTo>
                    <a:lnTo>
                      <a:pt x="285" y="1309"/>
                    </a:lnTo>
                    <a:lnTo>
                      <a:pt x="285" y="1314"/>
                    </a:lnTo>
                    <a:lnTo>
                      <a:pt x="290" y="1319"/>
                    </a:lnTo>
                    <a:lnTo>
                      <a:pt x="290" y="1324"/>
                    </a:lnTo>
                    <a:lnTo>
                      <a:pt x="295" y="1329"/>
                    </a:lnTo>
                    <a:lnTo>
                      <a:pt x="295" y="1334"/>
                    </a:lnTo>
                    <a:lnTo>
                      <a:pt x="300" y="1339"/>
                    </a:lnTo>
                    <a:lnTo>
                      <a:pt x="310" y="1349"/>
                    </a:lnTo>
                    <a:lnTo>
                      <a:pt x="310" y="1354"/>
                    </a:lnTo>
                    <a:lnTo>
                      <a:pt x="315" y="1359"/>
                    </a:lnTo>
                    <a:lnTo>
                      <a:pt x="320" y="1365"/>
                    </a:lnTo>
                    <a:lnTo>
                      <a:pt x="326" y="1365"/>
                    </a:lnTo>
                    <a:lnTo>
                      <a:pt x="331" y="1370"/>
                    </a:lnTo>
                    <a:lnTo>
                      <a:pt x="336" y="1370"/>
                    </a:lnTo>
                    <a:lnTo>
                      <a:pt x="341" y="1370"/>
                    </a:lnTo>
                    <a:lnTo>
                      <a:pt x="346" y="1370"/>
                    </a:lnTo>
                    <a:lnTo>
                      <a:pt x="351" y="1370"/>
                    </a:lnTo>
                    <a:lnTo>
                      <a:pt x="356" y="1370"/>
                    </a:ln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Freeform 81"/>
              <p:cNvSpPr>
                <a:spLocks/>
              </p:cNvSpPr>
              <p:nvPr/>
            </p:nvSpPr>
            <p:spPr bwMode="auto">
              <a:xfrm>
                <a:off x="7978015" y="3172513"/>
                <a:ext cx="175385" cy="377133"/>
              </a:xfrm>
              <a:custGeom>
                <a:avLst/>
                <a:gdLst>
                  <a:gd name="T0" fmla="*/ 0 w 153"/>
                  <a:gd name="T1" fmla="*/ 433 h 433"/>
                  <a:gd name="T2" fmla="*/ 5 w 153"/>
                  <a:gd name="T3" fmla="*/ 428 h 433"/>
                  <a:gd name="T4" fmla="*/ 10 w 153"/>
                  <a:gd name="T5" fmla="*/ 422 h 433"/>
                  <a:gd name="T6" fmla="*/ 15 w 153"/>
                  <a:gd name="T7" fmla="*/ 422 h 433"/>
                  <a:gd name="T8" fmla="*/ 25 w 153"/>
                  <a:gd name="T9" fmla="*/ 412 h 433"/>
                  <a:gd name="T10" fmla="*/ 25 w 153"/>
                  <a:gd name="T11" fmla="*/ 407 h 433"/>
                  <a:gd name="T12" fmla="*/ 31 w 153"/>
                  <a:gd name="T13" fmla="*/ 402 h 433"/>
                  <a:gd name="T14" fmla="*/ 36 w 153"/>
                  <a:gd name="T15" fmla="*/ 397 h 433"/>
                  <a:gd name="T16" fmla="*/ 36 w 153"/>
                  <a:gd name="T17" fmla="*/ 392 h 433"/>
                  <a:gd name="T18" fmla="*/ 41 w 153"/>
                  <a:gd name="T19" fmla="*/ 387 h 433"/>
                  <a:gd name="T20" fmla="*/ 46 w 153"/>
                  <a:gd name="T21" fmla="*/ 382 h 433"/>
                  <a:gd name="T22" fmla="*/ 46 w 153"/>
                  <a:gd name="T23" fmla="*/ 372 h 433"/>
                  <a:gd name="T24" fmla="*/ 51 w 153"/>
                  <a:gd name="T25" fmla="*/ 366 h 433"/>
                  <a:gd name="T26" fmla="*/ 56 w 153"/>
                  <a:gd name="T27" fmla="*/ 361 h 433"/>
                  <a:gd name="T28" fmla="*/ 56 w 153"/>
                  <a:gd name="T29" fmla="*/ 351 h 433"/>
                  <a:gd name="T30" fmla="*/ 61 w 153"/>
                  <a:gd name="T31" fmla="*/ 346 h 433"/>
                  <a:gd name="T32" fmla="*/ 61 w 153"/>
                  <a:gd name="T33" fmla="*/ 341 h 433"/>
                  <a:gd name="T34" fmla="*/ 66 w 153"/>
                  <a:gd name="T35" fmla="*/ 336 h 433"/>
                  <a:gd name="T36" fmla="*/ 66 w 153"/>
                  <a:gd name="T37" fmla="*/ 326 h 433"/>
                  <a:gd name="T38" fmla="*/ 71 w 153"/>
                  <a:gd name="T39" fmla="*/ 321 h 433"/>
                  <a:gd name="T40" fmla="*/ 71 w 153"/>
                  <a:gd name="T41" fmla="*/ 310 h 433"/>
                  <a:gd name="T42" fmla="*/ 76 w 153"/>
                  <a:gd name="T43" fmla="*/ 305 h 433"/>
                  <a:gd name="T44" fmla="*/ 76 w 153"/>
                  <a:gd name="T45" fmla="*/ 300 h 433"/>
                  <a:gd name="T46" fmla="*/ 81 w 153"/>
                  <a:gd name="T47" fmla="*/ 290 h 433"/>
                  <a:gd name="T48" fmla="*/ 81 w 153"/>
                  <a:gd name="T49" fmla="*/ 280 h 433"/>
                  <a:gd name="T50" fmla="*/ 86 w 153"/>
                  <a:gd name="T51" fmla="*/ 275 h 433"/>
                  <a:gd name="T52" fmla="*/ 86 w 153"/>
                  <a:gd name="T53" fmla="*/ 265 h 433"/>
                  <a:gd name="T54" fmla="*/ 92 w 153"/>
                  <a:gd name="T55" fmla="*/ 259 h 433"/>
                  <a:gd name="T56" fmla="*/ 92 w 153"/>
                  <a:gd name="T57" fmla="*/ 249 h 433"/>
                  <a:gd name="T58" fmla="*/ 97 w 153"/>
                  <a:gd name="T59" fmla="*/ 239 h 433"/>
                  <a:gd name="T60" fmla="*/ 97 w 153"/>
                  <a:gd name="T61" fmla="*/ 234 h 433"/>
                  <a:gd name="T62" fmla="*/ 102 w 153"/>
                  <a:gd name="T63" fmla="*/ 224 h 433"/>
                  <a:gd name="T64" fmla="*/ 102 w 153"/>
                  <a:gd name="T65" fmla="*/ 214 h 433"/>
                  <a:gd name="T66" fmla="*/ 107 w 153"/>
                  <a:gd name="T67" fmla="*/ 203 h 433"/>
                  <a:gd name="T68" fmla="*/ 107 w 153"/>
                  <a:gd name="T69" fmla="*/ 188 h 433"/>
                  <a:gd name="T70" fmla="*/ 112 w 153"/>
                  <a:gd name="T71" fmla="*/ 183 h 433"/>
                  <a:gd name="T72" fmla="*/ 112 w 153"/>
                  <a:gd name="T73" fmla="*/ 173 h 433"/>
                  <a:gd name="T74" fmla="*/ 117 w 153"/>
                  <a:gd name="T75" fmla="*/ 168 h 433"/>
                  <a:gd name="T76" fmla="*/ 117 w 153"/>
                  <a:gd name="T77" fmla="*/ 147 h 433"/>
                  <a:gd name="T78" fmla="*/ 122 w 153"/>
                  <a:gd name="T79" fmla="*/ 142 h 433"/>
                  <a:gd name="T80" fmla="*/ 122 w 153"/>
                  <a:gd name="T81" fmla="*/ 132 h 433"/>
                  <a:gd name="T82" fmla="*/ 127 w 153"/>
                  <a:gd name="T83" fmla="*/ 127 h 433"/>
                  <a:gd name="T84" fmla="*/ 127 w 153"/>
                  <a:gd name="T85" fmla="*/ 107 h 433"/>
                  <a:gd name="T86" fmla="*/ 132 w 153"/>
                  <a:gd name="T87" fmla="*/ 102 h 433"/>
                  <a:gd name="T88" fmla="*/ 132 w 153"/>
                  <a:gd name="T89" fmla="*/ 91 h 433"/>
                  <a:gd name="T90" fmla="*/ 137 w 153"/>
                  <a:gd name="T91" fmla="*/ 81 h 433"/>
                  <a:gd name="T92" fmla="*/ 137 w 153"/>
                  <a:gd name="T93" fmla="*/ 66 h 433"/>
                  <a:gd name="T94" fmla="*/ 142 w 153"/>
                  <a:gd name="T95" fmla="*/ 56 h 433"/>
                  <a:gd name="T96" fmla="*/ 142 w 153"/>
                  <a:gd name="T97" fmla="*/ 35 h 433"/>
                  <a:gd name="T98" fmla="*/ 148 w 153"/>
                  <a:gd name="T99" fmla="*/ 30 h 433"/>
                  <a:gd name="T100" fmla="*/ 148 w 153"/>
                  <a:gd name="T101" fmla="*/ 20 h 433"/>
                  <a:gd name="T102" fmla="*/ 153 w 153"/>
                  <a:gd name="T103" fmla="*/ 10 h 433"/>
                  <a:gd name="T104" fmla="*/ 153 w 153"/>
                  <a:gd name="T10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433">
                    <a:moveTo>
                      <a:pt x="0" y="433"/>
                    </a:moveTo>
                    <a:lnTo>
                      <a:pt x="5" y="428"/>
                    </a:lnTo>
                    <a:lnTo>
                      <a:pt x="10" y="422"/>
                    </a:lnTo>
                    <a:lnTo>
                      <a:pt x="15" y="422"/>
                    </a:lnTo>
                    <a:lnTo>
                      <a:pt x="25" y="412"/>
                    </a:lnTo>
                    <a:lnTo>
                      <a:pt x="25" y="407"/>
                    </a:lnTo>
                    <a:lnTo>
                      <a:pt x="31" y="402"/>
                    </a:lnTo>
                    <a:lnTo>
                      <a:pt x="36" y="397"/>
                    </a:lnTo>
                    <a:lnTo>
                      <a:pt x="36" y="392"/>
                    </a:lnTo>
                    <a:lnTo>
                      <a:pt x="41" y="387"/>
                    </a:lnTo>
                    <a:lnTo>
                      <a:pt x="46" y="382"/>
                    </a:lnTo>
                    <a:lnTo>
                      <a:pt x="46" y="372"/>
                    </a:lnTo>
                    <a:lnTo>
                      <a:pt x="51" y="366"/>
                    </a:lnTo>
                    <a:lnTo>
                      <a:pt x="56" y="361"/>
                    </a:lnTo>
                    <a:lnTo>
                      <a:pt x="56" y="351"/>
                    </a:lnTo>
                    <a:lnTo>
                      <a:pt x="61" y="346"/>
                    </a:lnTo>
                    <a:lnTo>
                      <a:pt x="61" y="341"/>
                    </a:lnTo>
                    <a:lnTo>
                      <a:pt x="66" y="336"/>
                    </a:lnTo>
                    <a:lnTo>
                      <a:pt x="66" y="326"/>
                    </a:lnTo>
                    <a:lnTo>
                      <a:pt x="71" y="321"/>
                    </a:lnTo>
                    <a:lnTo>
                      <a:pt x="71" y="310"/>
                    </a:lnTo>
                    <a:lnTo>
                      <a:pt x="76" y="305"/>
                    </a:lnTo>
                    <a:lnTo>
                      <a:pt x="76" y="300"/>
                    </a:lnTo>
                    <a:lnTo>
                      <a:pt x="81" y="290"/>
                    </a:lnTo>
                    <a:lnTo>
                      <a:pt x="81" y="280"/>
                    </a:lnTo>
                    <a:lnTo>
                      <a:pt x="86" y="275"/>
                    </a:lnTo>
                    <a:lnTo>
                      <a:pt x="86" y="265"/>
                    </a:lnTo>
                    <a:lnTo>
                      <a:pt x="92" y="259"/>
                    </a:lnTo>
                    <a:lnTo>
                      <a:pt x="92" y="249"/>
                    </a:lnTo>
                    <a:lnTo>
                      <a:pt x="97" y="239"/>
                    </a:lnTo>
                    <a:lnTo>
                      <a:pt x="97" y="234"/>
                    </a:lnTo>
                    <a:lnTo>
                      <a:pt x="102" y="224"/>
                    </a:lnTo>
                    <a:lnTo>
                      <a:pt x="102" y="214"/>
                    </a:lnTo>
                    <a:lnTo>
                      <a:pt x="107" y="203"/>
                    </a:lnTo>
                    <a:lnTo>
                      <a:pt x="107" y="188"/>
                    </a:lnTo>
                    <a:lnTo>
                      <a:pt x="112" y="183"/>
                    </a:lnTo>
                    <a:lnTo>
                      <a:pt x="112" y="173"/>
                    </a:lnTo>
                    <a:lnTo>
                      <a:pt x="117" y="168"/>
                    </a:lnTo>
                    <a:lnTo>
                      <a:pt x="117" y="147"/>
                    </a:lnTo>
                    <a:lnTo>
                      <a:pt x="122" y="142"/>
                    </a:lnTo>
                    <a:lnTo>
                      <a:pt x="122" y="132"/>
                    </a:lnTo>
                    <a:lnTo>
                      <a:pt x="127" y="127"/>
                    </a:lnTo>
                    <a:lnTo>
                      <a:pt x="127" y="107"/>
                    </a:lnTo>
                    <a:lnTo>
                      <a:pt x="132" y="102"/>
                    </a:lnTo>
                    <a:lnTo>
                      <a:pt x="132" y="91"/>
                    </a:lnTo>
                    <a:lnTo>
                      <a:pt x="137" y="81"/>
                    </a:lnTo>
                    <a:lnTo>
                      <a:pt x="137" y="66"/>
                    </a:lnTo>
                    <a:lnTo>
                      <a:pt x="142" y="56"/>
                    </a:lnTo>
                    <a:lnTo>
                      <a:pt x="142" y="35"/>
                    </a:lnTo>
                    <a:lnTo>
                      <a:pt x="148" y="30"/>
                    </a:lnTo>
                    <a:lnTo>
                      <a:pt x="148" y="20"/>
                    </a:lnTo>
                    <a:lnTo>
                      <a:pt x="153" y="10"/>
                    </a:lnTo>
                    <a:lnTo>
                      <a:pt x="153" y="0"/>
                    </a:ln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5400" y="2907792"/>
            <a:ext cx="2354311" cy="2703802"/>
            <a:chOff x="2209800" y="3441192"/>
            <a:chExt cx="2354311" cy="2703802"/>
          </a:xfrm>
        </p:grpSpPr>
        <p:cxnSp>
          <p:nvCxnSpPr>
            <p:cNvPr id="498" name="Straight Connector 497"/>
            <p:cNvCxnSpPr/>
            <p:nvPr/>
          </p:nvCxnSpPr>
          <p:spPr>
            <a:xfrm rot="18000000" flipH="1">
              <a:off x="3831336" y="5093208"/>
              <a:ext cx="0" cy="1060704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3600000">
              <a:off x="2935224" y="5093208"/>
              <a:ext cx="0" cy="1060704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389761" y="3657600"/>
              <a:ext cx="0" cy="1682496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1800000">
              <a:off x="2932561" y="4180216"/>
              <a:ext cx="0" cy="182880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rot="19800000" flipH="1">
              <a:off x="3846960" y="4180216"/>
              <a:ext cx="0" cy="182880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 50"/>
            <p:cNvSpPr/>
            <p:nvPr/>
          </p:nvSpPr>
          <p:spPr>
            <a:xfrm flipH="1" flipV="1">
              <a:off x="2932561" y="4286310"/>
              <a:ext cx="914400" cy="914400"/>
            </a:xfrm>
            <a:prstGeom prst="arc">
              <a:avLst>
                <a:gd name="adj1" fmla="val 16200000"/>
                <a:gd name="adj2" fmla="val 19748953"/>
              </a:avLst>
            </a:prstGeom>
            <a:ln w="12700">
              <a:solidFill>
                <a:schemeClr val="accent4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33985" y="396240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3244077" y="53340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cxnSp>
          <p:nvCxnSpPr>
            <p:cNvPr id="53" name="Straight Connector 52"/>
            <p:cNvCxnSpPr>
              <a:stCxn id="401" idx="2"/>
            </p:cNvCxnSpPr>
            <p:nvPr/>
          </p:nvCxnSpPr>
          <p:spPr>
            <a:xfrm flipV="1">
              <a:off x="3394446" y="3741810"/>
              <a:ext cx="298837" cy="559144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907792" y="5157216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30</a:t>
              </a:r>
              <a:r>
                <a:rPr lang="en-US" sz="1400" baseline="50000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o</a:t>
              </a:r>
              <a:endParaRPr lang="en-US" sz="1400" baseline="5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47872" y="3441192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D1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2209800" y="580286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4243189" y="580644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5" name="Straight Connector 404"/>
            <p:cNvCxnSpPr/>
            <p:nvPr/>
          </p:nvCxnSpPr>
          <p:spPr>
            <a:xfrm rot="5400000" flipH="1">
              <a:off x="3389761" y="4974336"/>
              <a:ext cx="0" cy="1828800"/>
            </a:xfrm>
            <a:prstGeom prst="line">
              <a:avLst/>
            </a:prstGeom>
            <a:ln w="38100">
              <a:solidFill>
                <a:schemeClr val="accent3"/>
              </a:solidFill>
              <a:prstDash val="solid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114800" y="4901625"/>
            <a:ext cx="3845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Adds 30</a:t>
            </a:r>
            <a:r>
              <a:rPr lang="en-US" sz="1600" baseline="50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the phase (lead)</a:t>
            </a: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D11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Subtracts 30</a:t>
            </a:r>
            <a:r>
              <a:rPr lang="en-US" sz="1600" baseline="50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from the phase (lag) 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transformer_phaseshifting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0" t="39543" r="4972" b="29085"/>
          <a:stretch/>
        </p:blipFill>
        <p:spPr>
          <a:xfrm>
            <a:off x="4114800" y="3337586"/>
            <a:ext cx="3779514" cy="146301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274" t="37472" r="34365" b="12416"/>
          <a:stretch/>
        </p:blipFill>
        <p:spPr>
          <a:xfrm>
            <a:off x="866185" y="1722115"/>
            <a:ext cx="1280134" cy="17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Transformers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4"/>
                </a:solidFill>
              </a:rPr>
              <a:t>Zig-zag transformers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56" y="1600200"/>
            <a:ext cx="4291244" cy="1905000"/>
          </a:xfrm>
        </p:spPr>
        <p:txBody>
          <a:bodyPr/>
          <a:lstStyle/>
          <a:p>
            <a:pPr>
              <a:buSzPct val="100000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Zig-zag transformers are used to facilitate phase shifts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between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r>
              <a:rPr lang="en-US" sz="1800" baseline="50000" dirty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and 30</a:t>
            </a:r>
            <a:r>
              <a:rPr lang="en-US" sz="1800" baseline="50000" dirty="0">
                <a:solidFill>
                  <a:schemeClr val="accent5">
                    <a:lumMod val="50000"/>
                  </a:schemeClr>
                </a:solidFill>
              </a:rPr>
              <a:t>o</a:t>
            </a:r>
          </a:p>
          <a:p>
            <a:pPr>
              <a:buSzPct val="100000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Zig-zag transformers use three windings to achieve the desired phase shift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1759" t="38110" r="29153" b="14331"/>
          <a:stretch/>
        </p:blipFill>
        <p:spPr>
          <a:xfrm>
            <a:off x="493776" y="4084298"/>
            <a:ext cx="1828802" cy="1706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398" t="6870" r="6506" b="12434"/>
          <a:stretch/>
        </p:blipFill>
        <p:spPr>
          <a:xfrm>
            <a:off x="2276859" y="3505200"/>
            <a:ext cx="2651728" cy="265177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4" name="Isosceles Triangle 13"/>
          <p:cNvSpPr/>
          <p:nvPr/>
        </p:nvSpPr>
        <p:spPr>
          <a:xfrm rot="16200000">
            <a:off x="469642" y="4380235"/>
            <a:ext cx="2639070" cy="914399"/>
          </a:xfrm>
          <a:prstGeom prst="triangle">
            <a:avLst>
              <a:gd name="adj" fmla="val 51443"/>
            </a:avLst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46376" y="4245875"/>
            <a:ext cx="2706624" cy="384048"/>
          </a:xfrm>
          <a:prstGeom prst="roundRect">
            <a:avLst>
              <a:gd name="adj" fmla="val 9722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54752" y="987552"/>
            <a:ext cx="3159647" cy="2593848"/>
            <a:chOff x="5394960" y="987552"/>
            <a:chExt cx="3159647" cy="2593848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rot="1800000" flipH="1">
              <a:off x="6894664" y="2985516"/>
              <a:ext cx="13716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rot="19800000" flipV="1">
              <a:off x="5705856" y="2999232"/>
              <a:ext cx="1371600" cy="0"/>
            </a:xfrm>
            <a:prstGeom prst="line">
              <a:avLst/>
            </a:prstGeom>
            <a:noFill/>
            <a:ln w="38100">
              <a:solidFill>
                <a:schemeClr val="accent3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6986016" y="1280160"/>
              <a:ext cx="3175" cy="1371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19872" y="3242846"/>
              <a:ext cx="434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B1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64518" y="987552"/>
              <a:ext cx="434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A1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94960" y="324284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C1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81600" y="2944368"/>
            <a:ext cx="3113927" cy="3337786"/>
            <a:chOff x="5321808" y="2944368"/>
            <a:chExt cx="3113927" cy="3337786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 rot="900000" flipH="1">
              <a:off x="6994551" y="3751841"/>
              <a:ext cx="3175" cy="1645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4"/>
            <p:cNvSpPr>
              <a:spLocks noChangeShapeType="1"/>
            </p:cNvSpPr>
            <p:nvPr/>
          </p:nvSpPr>
          <p:spPr bwMode="auto">
            <a:xfrm rot="2700000" flipH="1">
              <a:off x="6680854" y="5425440"/>
              <a:ext cx="164592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rot="20700000" flipV="1">
              <a:off x="5705856" y="5449824"/>
              <a:ext cx="1645920" cy="0"/>
            </a:xfrm>
            <a:prstGeom prst="line">
              <a:avLst/>
            </a:prstGeom>
            <a:noFill/>
            <a:ln w="38100">
              <a:solidFill>
                <a:schemeClr val="accent3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1000" y="5943600"/>
              <a:ext cx="434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B3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1808" y="552884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C3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985489" y="3124200"/>
              <a:ext cx="0" cy="2377440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21360000" flipV="1">
              <a:off x="7181088" y="3098496"/>
              <a:ext cx="256032" cy="676656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39000" y="3505200"/>
              <a:ext cx="434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A3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rc 26"/>
            <p:cNvSpPr/>
            <p:nvPr/>
          </p:nvSpPr>
          <p:spPr>
            <a:xfrm rot="10800000" flipH="1" flipV="1">
              <a:off x="6528816" y="3200400"/>
              <a:ext cx="914400" cy="609600"/>
            </a:xfrm>
            <a:prstGeom prst="arc">
              <a:avLst>
                <a:gd name="adj1" fmla="val 16200000"/>
                <a:gd name="adj2" fmla="val 19919282"/>
              </a:avLst>
            </a:prstGeom>
            <a:ln w="12700">
              <a:solidFill>
                <a:schemeClr val="accent4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9920" y="2944368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15</a:t>
              </a:r>
              <a:r>
                <a:rPr lang="en-US" sz="1400" baseline="50000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o</a:t>
              </a:r>
              <a:endParaRPr lang="en-US" sz="1400" baseline="5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5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41" t="14471" r="2041" b="2220"/>
          <a:stretch/>
        </p:blipFill>
        <p:spPr>
          <a:xfrm>
            <a:off x="1060704" y="2484079"/>
            <a:ext cx="3939525" cy="284992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068" y="2745102"/>
            <a:ext cx="1516511" cy="19585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20032" t="37097" r="21335" b="21326"/>
          <a:stretch/>
        </p:blipFill>
        <p:spPr>
          <a:xfrm>
            <a:off x="5467296" y="1066800"/>
            <a:ext cx="2914704" cy="1878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ransformers</a:t>
            </a:r>
            <a:br>
              <a:rPr lang="en-US" dirty="0" smtClean="0"/>
            </a:br>
            <a:r>
              <a:rPr lang="en-US" sz="2400" dirty="0">
                <a:solidFill>
                  <a:schemeClr val="accent4"/>
                </a:solidFill>
              </a:rPr>
              <a:t>S</a:t>
            </a:r>
            <a:r>
              <a:rPr lang="en-US" sz="2400" dirty="0" smtClean="0">
                <a:solidFill>
                  <a:schemeClr val="accent4"/>
                </a:solidFill>
              </a:rPr>
              <a:t>aturation and hysteresis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 bwMode="auto">
          <a:xfrm>
            <a:off x="3968496" y="5120640"/>
            <a:ext cx="577850" cy="23622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05" tIns="45853" rIns="91705" bIns="45853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4491038" y="3947160"/>
            <a:ext cx="1214818" cy="11582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" y="1866942"/>
            <a:ext cx="2560320" cy="32918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235" y="3505200"/>
            <a:ext cx="36576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 bwMode="auto">
          <a:xfrm flipV="1">
            <a:off x="6248400" y="2802641"/>
            <a:ext cx="689765" cy="62635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5654612" y="3858768"/>
            <a:ext cx="7370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5">
                    <a:lumMod val="50000"/>
                  </a:schemeClr>
                </a:solidFill>
              </a:rPr>
              <a:t>MAT-file</a:t>
            </a: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831751" y="1533253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powergui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transformer_saturation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67296" y="4703612"/>
            <a:ext cx="3055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When modeling hysteresis it is recommended to use a discrete solver for better accuracy and simulation performance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vs. delta connections</a:t>
            </a:r>
            <a:br>
              <a:rPr lang="en-US" dirty="0" smtClean="0"/>
            </a:br>
            <a:endParaRPr lang="en-US" sz="2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TextBox 924"/>
              <p:cNvSpPr txBox="1"/>
              <p:nvPr/>
            </p:nvSpPr>
            <p:spPr>
              <a:xfrm>
                <a:off x="1732509" y="4380972"/>
                <a:ext cx="1956946" cy="715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𝑙𝑖𝑛𝑒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𝑝h𝑎𝑠𝑒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𝑙𝑖𝑛𝑒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𝑝h𝑎𝑠𝑒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25" name="TextBox 9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09" y="4380972"/>
                <a:ext cx="1956946" cy="7153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6" name="TextBox 925"/>
              <p:cNvSpPr txBox="1"/>
              <p:nvPr/>
            </p:nvSpPr>
            <p:spPr>
              <a:xfrm>
                <a:off x="5521401" y="4380972"/>
                <a:ext cx="1869999" cy="715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𝑙𝑖𝑛𝑒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𝑝h𝑎𝑠𝑒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𝑙𝑖𝑛𝑒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𝑝h𝑎𝑠𝑒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26" name="TextBox 9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401" y="4380972"/>
                <a:ext cx="1869999" cy="715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2" name="Straight Arrow Connector 931"/>
          <p:cNvCxnSpPr/>
          <p:nvPr/>
        </p:nvCxnSpPr>
        <p:spPr>
          <a:xfrm>
            <a:off x="6903720" y="1819705"/>
            <a:ext cx="927004" cy="1580374"/>
          </a:xfrm>
          <a:prstGeom prst="straightConnector1">
            <a:avLst/>
          </a:prstGeom>
          <a:ln w="38100">
            <a:solidFill>
              <a:schemeClr val="tx2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4" name="TextBox 933"/>
              <p:cNvSpPr txBox="1"/>
              <p:nvPr/>
            </p:nvSpPr>
            <p:spPr>
              <a:xfrm>
                <a:off x="7433665" y="2298312"/>
                <a:ext cx="12813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𝑙𝑖𝑛𝑒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34" name="TextBox 9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665" y="2298312"/>
                <a:ext cx="128131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3318" r="-94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5" name="Straight Arrow Connector 934"/>
          <p:cNvCxnSpPr/>
          <p:nvPr/>
        </p:nvCxnSpPr>
        <p:spPr>
          <a:xfrm>
            <a:off x="2895600" y="1819705"/>
            <a:ext cx="927004" cy="1580374"/>
          </a:xfrm>
          <a:prstGeom prst="straightConnector1">
            <a:avLst/>
          </a:prstGeom>
          <a:ln w="38100">
            <a:solidFill>
              <a:schemeClr val="tx2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6" name="TextBox 935"/>
              <p:cNvSpPr txBox="1"/>
              <p:nvPr/>
            </p:nvSpPr>
            <p:spPr>
              <a:xfrm>
                <a:off x="3452791" y="2298312"/>
                <a:ext cx="12813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𝑙𝑖𝑛𝑒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36" name="TextBox 9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91" y="2298312"/>
                <a:ext cx="1281313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318" r="-94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0" name="Straight Arrow Connector 939"/>
          <p:cNvCxnSpPr/>
          <p:nvPr/>
        </p:nvCxnSpPr>
        <p:spPr>
          <a:xfrm>
            <a:off x="2286000" y="1819705"/>
            <a:ext cx="0" cy="914400"/>
          </a:xfrm>
          <a:prstGeom prst="straightConnector1">
            <a:avLst/>
          </a:prstGeom>
          <a:ln w="38100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1" name="TextBox 940"/>
              <p:cNvSpPr txBox="1"/>
              <p:nvPr/>
            </p:nvSpPr>
            <p:spPr>
              <a:xfrm>
                <a:off x="685800" y="2301289"/>
                <a:ext cx="1485856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𝑝h𝑎𝑠𝑒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𝐴𝑁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41" name="TextBox 9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01289"/>
                <a:ext cx="1485856" cy="331437"/>
              </a:xfrm>
              <a:prstGeom prst="rect">
                <a:avLst/>
              </a:prstGeom>
              <a:blipFill rotWithShape="0">
                <a:blip r:embed="rId6"/>
                <a:stretch>
                  <a:fillRect l="-3292" r="-823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3" name="TextBox 942"/>
          <p:cNvSpPr txBox="1"/>
          <p:nvPr/>
        </p:nvSpPr>
        <p:spPr>
          <a:xfrm>
            <a:off x="2346365" y="382528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Star</a:t>
            </a: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6004193" y="3825289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Delta</a:t>
            </a: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89888" y="1463089"/>
            <a:ext cx="2643498" cy="2331946"/>
            <a:chOff x="1389888" y="1463089"/>
            <a:chExt cx="2643498" cy="2331946"/>
          </a:xfrm>
        </p:grpSpPr>
        <p:grpSp>
          <p:nvGrpSpPr>
            <p:cNvPr id="641" name="Group 640"/>
            <p:cNvGrpSpPr>
              <a:grpSpLocks noChangeAspect="1"/>
            </p:cNvGrpSpPr>
            <p:nvPr/>
          </p:nvGrpSpPr>
          <p:grpSpPr>
            <a:xfrm rot="5400000">
              <a:off x="2176881" y="2289706"/>
              <a:ext cx="797357" cy="292608"/>
              <a:chOff x="5486400" y="731520"/>
              <a:chExt cx="4983480" cy="1828800"/>
            </a:xfrm>
            <a:effectLst>
              <a:outerShdw blurRad="127000" dist="127000" dir="8100000" algn="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741" name="Group 740"/>
              <p:cNvGrpSpPr/>
              <p:nvPr/>
            </p:nvGrpSpPr>
            <p:grpSpPr>
              <a:xfrm>
                <a:off x="548640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777" name="Group 776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81" name="Arc 78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2" name="Arc 78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78" name="Group 777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79" name="Arc 77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0" name="Arc 77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742" name="Group 741"/>
              <p:cNvGrpSpPr/>
              <p:nvPr/>
            </p:nvGrpSpPr>
            <p:grpSpPr>
              <a:xfrm>
                <a:off x="612648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771" name="Group 770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75" name="Arc 774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6" name="Arc 775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72" name="Group 771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73" name="Arc 772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4" name="Arc 773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743" name="Group 742"/>
              <p:cNvGrpSpPr/>
              <p:nvPr/>
            </p:nvGrpSpPr>
            <p:grpSpPr>
              <a:xfrm>
                <a:off x="6766719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765" name="Group 764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69" name="Arc 76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0" name="Arc 76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66" name="Group 765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67" name="Arc 76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Arc 76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744" name="Group 743"/>
              <p:cNvGrpSpPr/>
              <p:nvPr/>
            </p:nvGrpSpPr>
            <p:grpSpPr>
              <a:xfrm>
                <a:off x="740664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759" name="Group 758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63" name="Arc 762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4" name="Arc 763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60" name="Group 759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61" name="Arc 76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2" name="Arc 76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745" name="Group 744"/>
              <p:cNvGrpSpPr/>
              <p:nvPr/>
            </p:nvGrpSpPr>
            <p:grpSpPr>
              <a:xfrm>
                <a:off x="804672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753" name="Group 752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57" name="Arc 75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8" name="Arc 75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54" name="Group 753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55" name="Arc 754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Arc 755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746" name="Group 745"/>
              <p:cNvGrpSpPr/>
              <p:nvPr/>
            </p:nvGrpSpPr>
            <p:grpSpPr>
              <a:xfrm>
                <a:off x="868680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747" name="Group 746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51" name="Arc 75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Arc 75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48" name="Group 747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49" name="Arc 74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0" name="Arc 74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cxnSp>
          <p:nvCxnSpPr>
            <p:cNvPr id="642" name="Straight Connector 641"/>
            <p:cNvCxnSpPr/>
            <p:nvPr/>
          </p:nvCxnSpPr>
          <p:spPr>
            <a:xfrm flipV="1">
              <a:off x="2721864" y="1783080"/>
              <a:ext cx="0" cy="36576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triangle" w="lg" len="lg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flipV="1">
              <a:off x="2721864" y="2743249"/>
              <a:ext cx="0" cy="228600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4" name="Group 643"/>
            <p:cNvGrpSpPr>
              <a:grpSpLocks noChangeAspect="1"/>
            </p:cNvGrpSpPr>
            <p:nvPr/>
          </p:nvGrpSpPr>
          <p:grpSpPr>
            <a:xfrm rot="9000000">
              <a:off x="1804593" y="2953103"/>
              <a:ext cx="797357" cy="292608"/>
              <a:chOff x="5486400" y="731520"/>
              <a:chExt cx="4983480" cy="1828800"/>
            </a:xfrm>
            <a:effectLst>
              <a:outerShdw blurRad="127000" dist="127000" dir="8100000" algn="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699" name="Group 698"/>
              <p:cNvGrpSpPr/>
              <p:nvPr/>
            </p:nvGrpSpPr>
            <p:grpSpPr>
              <a:xfrm>
                <a:off x="548640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735" name="Group 734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39" name="Arc 73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0" name="Arc 73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36" name="Group 735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37" name="Arc 73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8" name="Arc 73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700" name="Group 699"/>
              <p:cNvGrpSpPr/>
              <p:nvPr/>
            </p:nvGrpSpPr>
            <p:grpSpPr>
              <a:xfrm>
                <a:off x="612648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729" name="Group 728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33" name="Arc 732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4" name="Arc 733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30" name="Group 729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31" name="Arc 73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2" name="Arc 73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701" name="Group 700"/>
              <p:cNvGrpSpPr/>
              <p:nvPr/>
            </p:nvGrpSpPr>
            <p:grpSpPr>
              <a:xfrm>
                <a:off x="6766719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723" name="Group 722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27" name="Arc 72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8" name="Arc 72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24" name="Group 723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25" name="Arc 724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6" name="Arc 725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702" name="Group 701"/>
              <p:cNvGrpSpPr/>
              <p:nvPr/>
            </p:nvGrpSpPr>
            <p:grpSpPr>
              <a:xfrm>
                <a:off x="740664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717" name="Group 716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21" name="Arc 72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2" name="Arc 72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18" name="Group 717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19" name="Arc 71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0" name="Arc 71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703" name="Group 702"/>
              <p:cNvGrpSpPr/>
              <p:nvPr/>
            </p:nvGrpSpPr>
            <p:grpSpPr>
              <a:xfrm>
                <a:off x="804672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711" name="Group 710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15" name="Arc 714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Arc 715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12" name="Group 711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13" name="Arc 712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4" name="Arc 713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704" name="Group 703"/>
              <p:cNvGrpSpPr/>
              <p:nvPr/>
            </p:nvGrpSpPr>
            <p:grpSpPr>
              <a:xfrm>
                <a:off x="868680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705" name="Group 704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09" name="Arc 70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0" name="Arc 70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06" name="Group 705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707" name="Arc 70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8" name="Arc 70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cxnSp>
          <p:nvCxnSpPr>
            <p:cNvPr id="645" name="Straight Connector 644"/>
            <p:cNvCxnSpPr/>
            <p:nvPr/>
          </p:nvCxnSpPr>
          <p:spPr>
            <a:xfrm rot="3600000" flipV="1">
              <a:off x="2624064" y="2911100"/>
              <a:ext cx="0" cy="228600"/>
            </a:xfrm>
            <a:prstGeom prst="line">
              <a:avLst/>
            </a:prstGeom>
            <a:ln w="38100">
              <a:solidFill>
                <a:schemeClr val="accent3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 rot="3600000" flipV="1">
              <a:off x="1851968" y="3288290"/>
              <a:ext cx="0" cy="365760"/>
            </a:xfrm>
            <a:prstGeom prst="line">
              <a:avLst/>
            </a:prstGeom>
            <a:ln w="38100">
              <a:solidFill>
                <a:schemeClr val="accent3"/>
              </a:solidFill>
              <a:headEnd type="triangle" w="lg" len="lg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7" name="Group 646"/>
            <p:cNvGrpSpPr>
              <a:grpSpLocks noChangeAspect="1"/>
            </p:cNvGrpSpPr>
            <p:nvPr/>
          </p:nvGrpSpPr>
          <p:grpSpPr>
            <a:xfrm rot="12600000" flipH="1">
              <a:off x="2847874" y="2953103"/>
              <a:ext cx="797357" cy="292608"/>
              <a:chOff x="5486400" y="731520"/>
              <a:chExt cx="4983480" cy="1828800"/>
            </a:xfrm>
            <a:effectLst>
              <a:outerShdw blurRad="127000" dist="127000" dir="8100000" algn="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657" name="Group 656"/>
              <p:cNvGrpSpPr/>
              <p:nvPr/>
            </p:nvGrpSpPr>
            <p:grpSpPr>
              <a:xfrm>
                <a:off x="548640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693" name="Group 692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697" name="Arc 69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8" name="Arc 69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94" name="Group 693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695" name="Arc 694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6" name="Arc 695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658" name="Group 657"/>
              <p:cNvGrpSpPr/>
              <p:nvPr/>
            </p:nvGrpSpPr>
            <p:grpSpPr>
              <a:xfrm>
                <a:off x="612648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687" name="Group 686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691" name="Arc 69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2" name="Arc 69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88" name="Group 687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689" name="Arc 68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0" name="Arc 68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659" name="Group 658"/>
              <p:cNvGrpSpPr/>
              <p:nvPr/>
            </p:nvGrpSpPr>
            <p:grpSpPr>
              <a:xfrm>
                <a:off x="6766719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681" name="Group 680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685" name="Arc 684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6" name="Arc 685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82" name="Group 681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683" name="Arc 682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4" name="Arc 683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660" name="Group 659"/>
              <p:cNvGrpSpPr/>
              <p:nvPr/>
            </p:nvGrpSpPr>
            <p:grpSpPr>
              <a:xfrm>
                <a:off x="740664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675" name="Group 674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679" name="Arc 67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0" name="Arc 67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76" name="Group 675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677" name="Arc 67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8" name="Arc 67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661" name="Group 660"/>
              <p:cNvGrpSpPr/>
              <p:nvPr/>
            </p:nvGrpSpPr>
            <p:grpSpPr>
              <a:xfrm>
                <a:off x="804672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669" name="Group 668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673" name="Arc 672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4" name="Arc 673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70" name="Group 669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671" name="Arc 67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Arc 67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662" name="Group 661"/>
              <p:cNvGrpSpPr/>
              <p:nvPr/>
            </p:nvGrpSpPr>
            <p:grpSpPr>
              <a:xfrm>
                <a:off x="868680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663" name="Group 662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667" name="Arc 66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8" name="Arc 66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64" name="Group 663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665" name="Arc 664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6" name="Arc 665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cxnSp>
          <p:nvCxnSpPr>
            <p:cNvPr id="648" name="Straight Connector 647"/>
            <p:cNvCxnSpPr/>
            <p:nvPr/>
          </p:nvCxnSpPr>
          <p:spPr>
            <a:xfrm rot="18000000" flipH="1" flipV="1">
              <a:off x="2825760" y="2911100"/>
              <a:ext cx="0" cy="228600"/>
            </a:xfrm>
            <a:prstGeom prst="line">
              <a:avLst/>
            </a:prstGeom>
            <a:ln w="38100">
              <a:solidFill>
                <a:schemeClr val="tx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/>
          </p:nvCxnSpPr>
          <p:spPr>
            <a:xfrm rot="18000000" flipH="1" flipV="1">
              <a:off x="3597856" y="3288290"/>
              <a:ext cx="0" cy="365760"/>
            </a:xfrm>
            <a:prstGeom prst="line">
              <a:avLst/>
            </a:prstGeom>
            <a:ln w="38100">
              <a:solidFill>
                <a:schemeClr val="tx2"/>
              </a:solidFill>
              <a:headEnd type="triangle" w="lg" len="lg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3" name="TextBox 652"/>
            <p:cNvSpPr txBox="1"/>
            <p:nvPr/>
          </p:nvSpPr>
          <p:spPr>
            <a:xfrm>
              <a:off x="2560320" y="146308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4" name="TextBox 653"/>
            <p:cNvSpPr txBox="1"/>
            <p:nvPr/>
          </p:nvSpPr>
          <p:spPr>
            <a:xfrm>
              <a:off x="3712464" y="345648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655" name="TextBox 654"/>
            <p:cNvSpPr txBox="1"/>
            <p:nvPr/>
          </p:nvSpPr>
          <p:spPr>
            <a:xfrm>
              <a:off x="1389888" y="3456481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6" name="TextBox 655"/>
            <p:cNvSpPr txBox="1"/>
            <p:nvPr/>
          </p:nvSpPr>
          <p:spPr>
            <a:xfrm>
              <a:off x="2556844" y="3032809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  <p:cxnSp>
        <p:nvCxnSpPr>
          <p:cNvPr id="928" name="Straight Connector 927"/>
          <p:cNvCxnSpPr/>
          <p:nvPr/>
        </p:nvCxnSpPr>
        <p:spPr>
          <a:xfrm flipH="1">
            <a:off x="6437376" y="1325929"/>
            <a:ext cx="0" cy="182880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0" name="Arc 929"/>
          <p:cNvSpPr/>
          <p:nvPr/>
        </p:nvSpPr>
        <p:spPr>
          <a:xfrm flipV="1">
            <a:off x="5867400" y="609600"/>
            <a:ext cx="1143000" cy="1981200"/>
          </a:xfrm>
          <a:prstGeom prst="arc">
            <a:avLst>
              <a:gd name="adj1" fmla="val 16135748"/>
              <a:gd name="adj2" fmla="val 17320531"/>
            </a:avLst>
          </a:prstGeom>
          <a:ln w="12700">
            <a:solidFill>
              <a:schemeClr val="accent4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42" name="TextBox 941"/>
          <p:cNvSpPr txBox="1"/>
          <p:nvPr/>
        </p:nvSpPr>
        <p:spPr>
          <a:xfrm>
            <a:off x="6445708" y="2618601"/>
            <a:ext cx="4122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30</a:t>
            </a:r>
            <a:r>
              <a:rPr lang="en-US" sz="1200" baseline="5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o</a:t>
            </a:r>
            <a:endParaRPr lang="en-US" sz="1200" baseline="50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02352" y="1463089"/>
            <a:ext cx="2634782" cy="2331946"/>
            <a:chOff x="5102352" y="1463089"/>
            <a:chExt cx="2634782" cy="2331946"/>
          </a:xfrm>
        </p:grpSpPr>
        <p:sp>
          <p:nvSpPr>
            <p:cNvPr id="787" name="TextBox 786"/>
            <p:cNvSpPr txBox="1"/>
            <p:nvPr/>
          </p:nvSpPr>
          <p:spPr>
            <a:xfrm>
              <a:off x="6281928" y="146308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" name="TextBox 787"/>
            <p:cNvSpPr txBox="1"/>
            <p:nvPr/>
          </p:nvSpPr>
          <p:spPr>
            <a:xfrm>
              <a:off x="7416212" y="345648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789" name="TextBox 788"/>
            <p:cNvSpPr txBox="1"/>
            <p:nvPr/>
          </p:nvSpPr>
          <p:spPr>
            <a:xfrm>
              <a:off x="5102352" y="3456481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90" name="Group 789"/>
            <p:cNvGrpSpPr>
              <a:grpSpLocks noChangeAspect="1"/>
            </p:cNvGrpSpPr>
            <p:nvPr/>
          </p:nvGrpSpPr>
          <p:grpSpPr>
            <a:xfrm rot="10800000">
              <a:off x="6035040" y="3252265"/>
              <a:ext cx="797357" cy="292608"/>
              <a:chOff x="5486400" y="731520"/>
              <a:chExt cx="4983480" cy="1828800"/>
            </a:xfrm>
            <a:effectLst>
              <a:outerShdw blurRad="127000" dist="127000" dir="8100000" algn="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883" name="Group 882"/>
              <p:cNvGrpSpPr/>
              <p:nvPr/>
            </p:nvGrpSpPr>
            <p:grpSpPr>
              <a:xfrm>
                <a:off x="548640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919" name="Group 918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923" name="Arc 922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Arc 923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920" name="Group 919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921" name="Arc 92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Arc 92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84" name="Group 883"/>
              <p:cNvGrpSpPr/>
              <p:nvPr/>
            </p:nvGrpSpPr>
            <p:grpSpPr>
              <a:xfrm>
                <a:off x="612648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913" name="Group 912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917" name="Arc 91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8" name="Arc 91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914" name="Group 913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915" name="Arc 914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6" name="Arc 915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85" name="Group 884"/>
              <p:cNvGrpSpPr/>
              <p:nvPr/>
            </p:nvGrpSpPr>
            <p:grpSpPr>
              <a:xfrm>
                <a:off x="6766719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907" name="Group 906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911" name="Arc 91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Arc 91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908" name="Group 907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909" name="Arc 90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0" name="Arc 90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86" name="Group 885"/>
              <p:cNvGrpSpPr/>
              <p:nvPr/>
            </p:nvGrpSpPr>
            <p:grpSpPr>
              <a:xfrm>
                <a:off x="740664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901" name="Group 900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905" name="Arc 904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Arc 905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902" name="Group 901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903" name="Arc 902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4" name="Arc 903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87" name="Group 886"/>
              <p:cNvGrpSpPr/>
              <p:nvPr/>
            </p:nvGrpSpPr>
            <p:grpSpPr>
              <a:xfrm>
                <a:off x="804672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95" name="Group 894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99" name="Arc 89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Arc 89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96" name="Group 895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97" name="Arc 89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8" name="Arc 89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88" name="Group 887"/>
              <p:cNvGrpSpPr/>
              <p:nvPr/>
            </p:nvGrpSpPr>
            <p:grpSpPr>
              <a:xfrm>
                <a:off x="868680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89" name="Group 888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93" name="Arc 892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Arc 893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90" name="Group 889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91" name="Arc 89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2" name="Arc 89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cxnSp>
          <p:nvCxnSpPr>
            <p:cNvPr id="791" name="Straight Connector 790"/>
            <p:cNvCxnSpPr/>
            <p:nvPr/>
          </p:nvCxnSpPr>
          <p:spPr>
            <a:xfrm rot="5400000" flipV="1">
              <a:off x="7077456" y="3201973"/>
              <a:ext cx="0" cy="685800"/>
            </a:xfrm>
            <a:prstGeom prst="line">
              <a:avLst/>
            </a:prstGeom>
            <a:ln w="38100">
              <a:solidFill>
                <a:schemeClr val="accent3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 flipV="1">
              <a:off x="5797296" y="3201973"/>
              <a:ext cx="0" cy="685800"/>
            </a:xfrm>
            <a:prstGeom prst="line">
              <a:avLst/>
            </a:prstGeom>
            <a:ln w="38100">
              <a:solidFill>
                <a:schemeClr val="accent3"/>
              </a:solidFill>
              <a:headEnd type="triangle" w="lg" len="lg"/>
              <a:tailEnd type="none" w="lg" len="lg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3" name="Group 792"/>
            <p:cNvGrpSpPr>
              <a:grpSpLocks noChangeAspect="1"/>
            </p:cNvGrpSpPr>
            <p:nvPr/>
          </p:nvGrpSpPr>
          <p:grpSpPr>
            <a:xfrm rot="7200000" flipH="1">
              <a:off x="5408071" y="2492438"/>
              <a:ext cx="797357" cy="292608"/>
              <a:chOff x="5486400" y="731520"/>
              <a:chExt cx="4983480" cy="1828800"/>
            </a:xfrm>
            <a:effectLst>
              <a:outerShdw blurRad="127000" dist="127000" dir="8100000" algn="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841" name="Group 840"/>
              <p:cNvGrpSpPr/>
              <p:nvPr/>
            </p:nvGrpSpPr>
            <p:grpSpPr>
              <a:xfrm>
                <a:off x="548640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77" name="Group 876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81" name="Arc 88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2" name="Arc 88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78" name="Group 877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79" name="Arc 87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0" name="Arc 87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42" name="Group 841"/>
              <p:cNvGrpSpPr/>
              <p:nvPr/>
            </p:nvGrpSpPr>
            <p:grpSpPr>
              <a:xfrm>
                <a:off x="612648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71" name="Group 870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75" name="Arc 874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6" name="Arc 875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72" name="Group 871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73" name="Arc 872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4" name="Arc 873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43" name="Group 842"/>
              <p:cNvGrpSpPr/>
              <p:nvPr/>
            </p:nvGrpSpPr>
            <p:grpSpPr>
              <a:xfrm>
                <a:off x="6766719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65" name="Group 864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69" name="Arc 86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0" name="Arc 86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66" name="Group 865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67" name="Arc 86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8" name="Arc 86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44" name="Group 843"/>
              <p:cNvGrpSpPr/>
              <p:nvPr/>
            </p:nvGrpSpPr>
            <p:grpSpPr>
              <a:xfrm>
                <a:off x="740664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59" name="Group 858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63" name="Arc 862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4" name="Arc 863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60" name="Group 859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61" name="Arc 86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2" name="Arc 86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45" name="Group 844"/>
              <p:cNvGrpSpPr/>
              <p:nvPr/>
            </p:nvGrpSpPr>
            <p:grpSpPr>
              <a:xfrm>
                <a:off x="804672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53" name="Group 852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57" name="Arc 85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8" name="Arc 85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54" name="Group 853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55" name="Arc 854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6" name="Arc 855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46" name="Group 845"/>
              <p:cNvGrpSpPr/>
              <p:nvPr/>
            </p:nvGrpSpPr>
            <p:grpSpPr>
              <a:xfrm>
                <a:off x="868680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47" name="Group 846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51" name="Arc 85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2" name="Arc 85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48" name="Group 847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49" name="Arc 84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0" name="Arc 84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cxnSp>
          <p:nvCxnSpPr>
            <p:cNvPr id="794" name="Straight Connector 793"/>
            <p:cNvCxnSpPr/>
            <p:nvPr/>
          </p:nvCxnSpPr>
          <p:spPr>
            <a:xfrm rot="12600000" flipH="1" flipV="1">
              <a:off x="5617931" y="2915494"/>
              <a:ext cx="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 rot="12600000" flipH="1" flipV="1">
              <a:off x="6258522" y="1805956"/>
              <a:ext cx="0" cy="68580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lg" len="lg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6" name="Group 795"/>
            <p:cNvGrpSpPr>
              <a:grpSpLocks noChangeAspect="1"/>
            </p:cNvGrpSpPr>
            <p:nvPr/>
          </p:nvGrpSpPr>
          <p:grpSpPr>
            <a:xfrm rot="14400000">
              <a:off x="6670347" y="2492438"/>
              <a:ext cx="797357" cy="292608"/>
              <a:chOff x="5486400" y="731520"/>
              <a:chExt cx="4983480" cy="1828800"/>
            </a:xfrm>
            <a:effectLst>
              <a:outerShdw blurRad="127000" dist="127000" dir="8100000" algn="tr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799" name="Group 798"/>
              <p:cNvGrpSpPr/>
              <p:nvPr/>
            </p:nvGrpSpPr>
            <p:grpSpPr>
              <a:xfrm>
                <a:off x="548640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35" name="Group 834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39" name="Arc 83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0" name="Arc 83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36" name="Group 835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37" name="Arc 83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8" name="Arc 83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00" name="Group 799"/>
              <p:cNvGrpSpPr/>
              <p:nvPr/>
            </p:nvGrpSpPr>
            <p:grpSpPr>
              <a:xfrm>
                <a:off x="612648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29" name="Group 828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33" name="Arc 832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4" name="Arc 833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30" name="Group 829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31" name="Arc 83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2" name="Arc 83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01" name="Group 800"/>
              <p:cNvGrpSpPr/>
              <p:nvPr/>
            </p:nvGrpSpPr>
            <p:grpSpPr>
              <a:xfrm>
                <a:off x="6766719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23" name="Group 822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27" name="Arc 82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8" name="Arc 82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24" name="Group 823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25" name="Arc 824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Arc 825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02" name="Group 801"/>
              <p:cNvGrpSpPr/>
              <p:nvPr/>
            </p:nvGrpSpPr>
            <p:grpSpPr>
              <a:xfrm>
                <a:off x="740664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17" name="Group 816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21" name="Arc 820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Arc 821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18" name="Group 817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19" name="Arc 81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Arc 81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03" name="Group 802"/>
              <p:cNvGrpSpPr/>
              <p:nvPr/>
            </p:nvGrpSpPr>
            <p:grpSpPr>
              <a:xfrm>
                <a:off x="804672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11" name="Group 810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15" name="Arc 814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Arc 815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12" name="Group 811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13" name="Arc 812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4" name="Arc 813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04" name="Group 803"/>
              <p:cNvGrpSpPr/>
              <p:nvPr/>
            </p:nvGrpSpPr>
            <p:grpSpPr>
              <a:xfrm>
                <a:off x="8686800" y="731520"/>
                <a:ext cx="1783080" cy="1828800"/>
                <a:chOff x="5486400" y="731520"/>
                <a:chExt cx="1783080" cy="1828800"/>
              </a:xfrm>
            </p:grpSpPr>
            <p:grpSp>
              <p:nvGrpSpPr>
                <p:cNvPr id="805" name="Group 804"/>
                <p:cNvGrpSpPr/>
                <p:nvPr/>
              </p:nvGrpSpPr>
              <p:grpSpPr>
                <a:xfrm>
                  <a:off x="54864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09" name="Arc 808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0" name="Arc 809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06" name="Group 805"/>
                <p:cNvGrpSpPr/>
                <p:nvPr/>
              </p:nvGrpSpPr>
              <p:grpSpPr>
                <a:xfrm flipH="1">
                  <a:off x="6172200" y="731520"/>
                  <a:ext cx="1097280" cy="1828800"/>
                  <a:chOff x="6812439" y="762000"/>
                  <a:chExt cx="1097280" cy="1828800"/>
                </a:xfrm>
              </p:grpSpPr>
              <p:sp>
                <p:nvSpPr>
                  <p:cNvPr id="807" name="Arc 806"/>
                  <p:cNvSpPr/>
                  <p:nvPr/>
                </p:nvSpPr>
                <p:spPr>
                  <a:xfrm>
                    <a:off x="6812439" y="762000"/>
                    <a:ext cx="1097280" cy="18288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8" name="Arc 807"/>
                  <p:cNvSpPr/>
                  <p:nvPr/>
                </p:nvSpPr>
                <p:spPr>
                  <a:xfrm flipV="1">
                    <a:off x="7452519" y="914400"/>
                    <a:ext cx="457200" cy="1371600"/>
                  </a:xfrm>
                  <a:prstGeom prst="arc">
                    <a:avLst/>
                  </a:prstGeom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cxnSp>
          <p:nvCxnSpPr>
            <p:cNvPr id="797" name="Straight Connector 796"/>
            <p:cNvCxnSpPr/>
            <p:nvPr/>
          </p:nvCxnSpPr>
          <p:spPr>
            <a:xfrm rot="9000000" flipV="1">
              <a:off x="7257844" y="2915494"/>
              <a:ext cx="0" cy="685800"/>
            </a:xfrm>
            <a:prstGeom prst="line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/>
            <p:nvPr/>
          </p:nvCxnSpPr>
          <p:spPr>
            <a:xfrm rot="9000000" flipV="1">
              <a:off x="6617253" y="1805956"/>
              <a:ext cx="0" cy="685800"/>
            </a:xfrm>
            <a:prstGeom prst="line">
              <a:avLst/>
            </a:prstGeom>
            <a:ln w="38100">
              <a:solidFill>
                <a:schemeClr val="tx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8" name="TextBox 947"/>
          <p:cNvSpPr txBox="1"/>
          <p:nvPr/>
        </p:nvSpPr>
        <p:spPr>
          <a:xfrm>
            <a:off x="746682" y="2606089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(phase to neutral)</a:t>
            </a:r>
            <a:endParaRPr lang="en-US" sz="1200" i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49" name="TextBox 948"/>
          <p:cNvSpPr txBox="1"/>
          <p:nvPr/>
        </p:nvSpPr>
        <p:spPr>
          <a:xfrm>
            <a:off x="3479572" y="2606089"/>
            <a:ext cx="1244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(phase to phase)</a:t>
            </a:r>
            <a:endParaRPr lang="en-US" sz="1200" i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81400" y="5273089"/>
                <a:ext cx="1845633" cy="37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𝑝𝑒𝑎𝑘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𝑟𝑚𝑠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273089"/>
                <a:ext cx="1845633" cy="374846"/>
              </a:xfrm>
              <a:prstGeom prst="rect">
                <a:avLst/>
              </a:prstGeom>
              <a:blipFill rotWithShape="0">
                <a:blip r:embed="rId7"/>
                <a:stretch>
                  <a:fillRect l="-26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6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vs. delta connections</a:t>
            </a:r>
            <a:br>
              <a:rPr lang="en-US" dirty="0" smtClean="0"/>
            </a:b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star_delta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05" t="18327" r="2756" b="5044"/>
          <a:stretch/>
        </p:blipFill>
        <p:spPr>
          <a:xfrm>
            <a:off x="990600" y="1219200"/>
            <a:ext cx="7071392" cy="45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189" t="25444" r="7433" b="9935"/>
          <a:stretch/>
        </p:blipFill>
        <p:spPr>
          <a:xfrm>
            <a:off x="495253" y="1676400"/>
            <a:ext cx="4457747" cy="3429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vs. neutral connections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29201" y="1447801"/>
            <a:ext cx="3657599" cy="4419600"/>
          </a:xfrm>
        </p:spPr>
        <p:txBody>
          <a:bodyPr/>
          <a:lstStyle/>
          <a:p>
            <a:pPr>
              <a:buSzPct val="100000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In a three-phase system, a floating star-connected load containing inductors will result in dependent states because of the following equation.</a:t>
            </a:r>
          </a:p>
          <a:p>
            <a:pPr>
              <a:buSzPct val="100000"/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SzPct val="100000"/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SzPct val="100000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If the supply is star-connected and a neutral or ground connection is made between source and load, then there is no longer a dependent state.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floating_neutral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19800" y="3045023"/>
                <a:ext cx="1780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045023"/>
                <a:ext cx="178035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740" r="-2397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19800" y="5105400"/>
                <a:ext cx="19211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105400"/>
                <a:ext cx="192110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63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9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72615" y="2396097"/>
            <a:ext cx="1930771" cy="1933955"/>
            <a:chOff x="974040" y="2610613"/>
            <a:chExt cx="1930771" cy="1933955"/>
          </a:xfrm>
        </p:grpSpPr>
        <p:sp>
          <p:nvSpPr>
            <p:cNvPr id="31" name="Rectangle 30"/>
            <p:cNvSpPr/>
            <p:nvPr/>
          </p:nvSpPr>
          <p:spPr>
            <a:xfrm rot="1740000">
              <a:off x="1950265" y="3506356"/>
              <a:ext cx="91440" cy="9144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938528" y="2610613"/>
              <a:ext cx="474099" cy="964691"/>
            </a:xfrm>
            <a:prstGeom prst="straightConnector1">
              <a:avLst/>
            </a:prstGeom>
            <a:ln w="12700">
              <a:solidFill>
                <a:schemeClr val="accent4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>
              <a:off x="1219336" y="2857501"/>
              <a:ext cx="474099" cy="964691"/>
            </a:xfrm>
            <a:prstGeom prst="straightConnector1">
              <a:avLst/>
            </a:prstGeom>
            <a:ln w="12700">
              <a:solidFill>
                <a:schemeClr val="bg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463040" y="3579877"/>
              <a:ext cx="474099" cy="964691"/>
            </a:xfrm>
            <a:prstGeom prst="straightConnector1">
              <a:avLst/>
            </a:prstGeom>
            <a:ln w="12700">
              <a:solidFill>
                <a:schemeClr val="bg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V="1">
              <a:off x="2185416" y="3328416"/>
              <a:ext cx="474099" cy="964691"/>
            </a:xfrm>
            <a:prstGeom prst="straightConnector1">
              <a:avLst/>
            </a:prstGeom>
            <a:ln w="12700">
              <a:solidFill>
                <a:schemeClr val="accent4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1363003" y="2505869"/>
            <a:ext cx="2560408" cy="1719072"/>
            <a:chOff x="3587496" y="2578608"/>
            <a:chExt cx="2560408" cy="1719072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 rot="1800000" flipH="1">
              <a:off x="4776304" y="4283964"/>
              <a:ext cx="13716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rot="19800000" flipV="1">
              <a:off x="3587496" y="4297680"/>
              <a:ext cx="1371600" cy="0"/>
            </a:xfrm>
            <a:prstGeom prst="line">
              <a:avLst/>
            </a:prstGeom>
            <a:noFill/>
            <a:ln w="38100">
              <a:solidFill>
                <a:schemeClr val="accent3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4867656" y="2578608"/>
              <a:ext cx="3175" cy="1371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frame transformations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4"/>
                </a:solidFill>
              </a:rPr>
              <a:t>Park and Clarke transforms</a:t>
            </a:r>
            <a:endParaRPr lang="en-US" sz="2400" dirty="0">
              <a:solidFill>
                <a:schemeClr val="accent4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48637" t="17535" r="3663" b="50000"/>
          <a:stretch/>
        </p:blipFill>
        <p:spPr>
          <a:xfrm>
            <a:off x="5090930" y="2420856"/>
            <a:ext cx="2666990" cy="2019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81400" y="4690539"/>
                <a:ext cx="4069832" cy="1176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1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b="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1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</m:t>
                          </m:r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690539"/>
                <a:ext cx="4069832" cy="1176861"/>
              </a:xfrm>
              <a:prstGeom prst="rect">
                <a:avLst/>
              </a:prstGeom>
              <a:blipFill rotWithShape="0">
                <a:blip r:embed="rId3"/>
                <a:stretch>
                  <a:fillRect l="-300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park_clarke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33036" y="3429000"/>
            <a:ext cx="822960" cy="73419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rc 24"/>
          <p:cNvSpPr/>
          <p:nvPr/>
        </p:nvSpPr>
        <p:spPr>
          <a:xfrm rot="16200000" flipV="1">
            <a:off x="1145048" y="2351901"/>
            <a:ext cx="1143000" cy="1981200"/>
          </a:xfrm>
          <a:prstGeom prst="arc">
            <a:avLst>
              <a:gd name="adj1" fmla="val 16135748"/>
              <a:gd name="adj2" fmla="val 18231526"/>
            </a:avLst>
          </a:prstGeom>
          <a:ln w="12700">
            <a:solidFill>
              <a:schemeClr val="accent4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21871" y="2829580"/>
                <a:ext cx="2935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𝜔</m:t>
                      </m:r>
                      <m:r>
                        <a:rPr lang="en-US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71" y="2829580"/>
                <a:ext cx="293542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6250" r="-10417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36271" y="3228201"/>
                <a:ext cx="273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71" y="3228201"/>
                <a:ext cx="27372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7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38499" y="4523601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99" y="4523601"/>
                <a:ext cx="2927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r="-625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250271" y="1884402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271" y="1884402"/>
                <a:ext cx="25410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048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45671" y="2091586"/>
                <a:ext cx="26988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71" y="2091586"/>
                <a:ext cx="269881" cy="298415"/>
              </a:xfrm>
              <a:prstGeom prst="rect">
                <a:avLst/>
              </a:prstGeom>
              <a:blipFill rotWithShape="0">
                <a:blip r:embed="rId8"/>
                <a:stretch>
                  <a:fillRect l="-20455" r="-681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146127" y="3749409"/>
                <a:ext cx="3000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127" y="3749409"/>
                <a:ext cx="30001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6327" r="-61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/>
          <p:cNvSpPr/>
          <p:nvPr/>
        </p:nvSpPr>
        <p:spPr>
          <a:xfrm>
            <a:off x="6825751" y="2487168"/>
            <a:ext cx="822960" cy="82296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6527" y="1956816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Clarke</a:t>
            </a:r>
          </a:p>
          <a:p>
            <a:pPr algn="ctr"/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(stationary reference frame)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81914" y="4151376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Park</a:t>
            </a:r>
          </a:p>
          <a:p>
            <a:pPr algn="ctr"/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(rotating reference frame)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 rot="-1560000">
            <a:off x="1986853" y="2228358"/>
            <a:ext cx="967060" cy="1421429"/>
            <a:chOff x="2986488" y="1469853"/>
            <a:chExt cx="967060" cy="1421429"/>
          </a:xfrm>
          <a:solidFill>
            <a:schemeClr val="accent5">
              <a:lumMod val="75000"/>
            </a:schemeClr>
          </a:solidFill>
        </p:grpSpPr>
        <p:sp>
          <p:nvSpPr>
            <p:cNvPr id="56" name="Rectangle 55"/>
            <p:cNvSpPr/>
            <p:nvPr/>
          </p:nvSpPr>
          <p:spPr>
            <a:xfrm rot="1560000">
              <a:off x="3001503" y="2351647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  <a:alpha val="7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986488" y="1469853"/>
              <a:ext cx="474099" cy="964691"/>
            </a:xfrm>
            <a:prstGeom prst="straightConnector1">
              <a:avLst/>
            </a:prstGeom>
            <a:grpFill/>
            <a:ln w="12700">
              <a:solidFill>
                <a:schemeClr val="accent5">
                  <a:lumMod val="75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 flipV="1">
              <a:off x="3234153" y="2171887"/>
              <a:ext cx="474099" cy="964691"/>
            </a:xfrm>
            <a:prstGeom prst="straightConnector1">
              <a:avLst/>
            </a:prstGeom>
            <a:grpFill/>
            <a:ln w="12700">
              <a:solidFill>
                <a:schemeClr val="accent5">
                  <a:lumMod val="75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026568" y="3027402"/>
                <a:ext cx="28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568" y="3027402"/>
                <a:ext cx="28110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02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030559" y="1993392"/>
                <a:ext cx="296299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559" y="1993392"/>
                <a:ext cx="296299" cy="301749"/>
              </a:xfrm>
              <a:prstGeom prst="rect">
                <a:avLst/>
              </a:prstGeom>
              <a:blipFill rotWithShape="0">
                <a:blip r:embed="rId11"/>
                <a:stretch>
                  <a:fillRect l="-16327" r="-122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414771" y="838200"/>
                <a:ext cx="1510029" cy="10752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𝛼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𝛽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771" y="838200"/>
                <a:ext cx="1510029" cy="1075231"/>
              </a:xfrm>
              <a:prstGeom prst="rect">
                <a:avLst/>
              </a:prstGeom>
              <a:blipFill rotWithShape="0">
                <a:blip r:embed="rId12"/>
                <a:stretch>
                  <a:fillRect l="-1613" t="-1136" b="-3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56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3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M</a:t>
            </a:r>
            <a:r>
              <a:rPr lang="en-US" dirty="0" smtClean="0"/>
              <a:t>easurements</a:t>
            </a:r>
            <a:endParaRPr lang="en-US" dirty="0"/>
          </a:p>
          <a:p>
            <a:pPr>
              <a:buSzPct val="100000"/>
            </a:pPr>
            <a:r>
              <a:rPr lang="en-US" dirty="0" smtClean="0"/>
              <a:t>State initialization</a:t>
            </a:r>
            <a:endParaRPr lang="en-US" dirty="0"/>
          </a:p>
          <a:p>
            <a:pPr>
              <a:buSzPct val="100000"/>
            </a:pPr>
            <a:r>
              <a:rPr lang="en-US" dirty="0"/>
              <a:t>T</a:t>
            </a:r>
            <a:r>
              <a:rPr lang="en-US" dirty="0" smtClean="0"/>
              <a:t>ransformers</a:t>
            </a:r>
          </a:p>
          <a:p>
            <a:pPr>
              <a:buSzPct val="100000"/>
            </a:pPr>
            <a:r>
              <a:rPr lang="en-US" dirty="0" smtClean="0"/>
              <a:t>Star vs. delta connections</a:t>
            </a:r>
          </a:p>
          <a:p>
            <a:pPr>
              <a:buSzPct val="100000"/>
            </a:pPr>
            <a:r>
              <a:rPr lang="en-US" dirty="0" smtClean="0"/>
              <a:t>Floating vs. neutral connections</a:t>
            </a:r>
          </a:p>
          <a:p>
            <a:pPr>
              <a:buSzPct val="100000"/>
            </a:pPr>
            <a:r>
              <a:rPr lang="en-US" dirty="0" smtClean="0"/>
              <a:t>Reference frame transformations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simple three-phase circuit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672" t="22677" r="14119" b="8470"/>
          <a:stretch/>
        </p:blipFill>
        <p:spPr>
          <a:xfrm>
            <a:off x="1074503" y="1447800"/>
            <a:ext cx="6240697" cy="43205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1435100"/>
            <a:ext cx="1973497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simple three-phase circuit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672" t="22677" r="14119" b="8470"/>
          <a:stretch/>
        </p:blipFill>
        <p:spPr>
          <a:xfrm>
            <a:off x="1074503" y="1447800"/>
            <a:ext cx="6240697" cy="432057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33856" y="1295400"/>
            <a:ext cx="1645920" cy="109728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209800" y="2392680"/>
            <a:ext cx="762000" cy="21793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4572000"/>
            <a:ext cx="23278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Always required if there</a:t>
            </a: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 SimPowerSystems</a:t>
            </a:r>
          </a:p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Specialized Technology</a:t>
            </a: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locks in the model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threephase_rlc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106" y="3276600"/>
            <a:ext cx="2469094" cy="1219306"/>
          </a:xfrm>
          <a:prstGeom prst="rect">
            <a:avLst/>
          </a:prstGeom>
        </p:spPr>
      </p:pic>
      <p:sp>
        <p:nvSpPr>
          <p:cNvPr id="12" name="Isosceles Triangle 17"/>
          <p:cNvSpPr>
            <a:spLocks noChangeArrowheads="1"/>
          </p:cNvSpPr>
          <p:nvPr/>
        </p:nvSpPr>
        <p:spPr bwMode="auto">
          <a:xfrm>
            <a:off x="4495800" y="3733800"/>
            <a:ext cx="3985714" cy="1003645"/>
          </a:xfrm>
          <a:prstGeom prst="triangle">
            <a:avLst>
              <a:gd name="adj" fmla="val 33604"/>
            </a:avLst>
          </a:prstGeom>
          <a:solidFill>
            <a:schemeClr val="accent4">
              <a:alpha val="39999"/>
            </a:schemeClr>
          </a:solidFill>
          <a:ln>
            <a:noFill/>
          </a:ln>
          <a:extLst/>
        </p:spPr>
        <p:txBody>
          <a:bodyPr wrap="none" bIns="0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3" name="Picture 22" descr="C:\Users\scastro\AppData\Local\Temp\SNAGHTML2493b70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37445"/>
            <a:ext cx="3985714" cy="1037143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C:\Users\scastro\AppData\Local\Temp\SNAGHTML245bc4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29" y="1219200"/>
            <a:ext cx="6068571" cy="207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Multimeter measurements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608638" y="1954032"/>
            <a:ext cx="1858962" cy="43991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084832" y="2798064"/>
            <a:ext cx="1133856" cy="20116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345936" y="5303520"/>
            <a:ext cx="292608" cy="29260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5989638" y="2393949"/>
            <a:ext cx="548481" cy="11598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54037" y="5029200"/>
            <a:ext cx="3484563" cy="334962"/>
            <a:chOff x="7380400" y="3941615"/>
            <a:chExt cx="2386893" cy="228962"/>
          </a:xfrm>
        </p:grpSpPr>
        <p:pic>
          <p:nvPicPr>
            <p:cNvPr id="18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13"/>
            <a:stretch>
              <a:fillRect/>
            </a:stretch>
          </p:blipFill>
          <p:spPr bwMode="auto">
            <a:xfrm>
              <a:off x="7380400" y="3941615"/>
              <a:ext cx="2386893" cy="22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8040640" y="3966616"/>
              <a:ext cx="814262" cy="162509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threephase_rlc_mm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976" y="3581400"/>
            <a:ext cx="1432684" cy="1386960"/>
          </a:xfrm>
          <a:prstGeom prst="rect">
            <a:avLst/>
          </a:prstGeom>
        </p:spPr>
      </p:pic>
      <p:sp>
        <p:nvSpPr>
          <p:cNvPr id="25" name="Striped Right Arrow 24"/>
          <p:cNvSpPr/>
          <p:nvPr/>
        </p:nvSpPr>
        <p:spPr>
          <a:xfrm>
            <a:off x="3657600" y="3810000"/>
            <a:ext cx="914400" cy="609653"/>
          </a:xfrm>
          <a:prstGeom prst="strip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 descr="C:\Users\scastro\AppData\Local\Temp\SNAGHTML245bc4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29" y="1219200"/>
            <a:ext cx="6068571" cy="207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mpedance measurement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260" t="22677" r="9157" b="13935"/>
          <a:stretch/>
        </p:blipFill>
        <p:spPr>
          <a:xfrm>
            <a:off x="777271" y="3497579"/>
            <a:ext cx="2880329" cy="1988821"/>
          </a:xfrm>
          <a:prstGeom prst="rect">
            <a:avLst/>
          </a:prstGeom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842714" y="4953000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powergui</a:t>
            </a:r>
          </a:p>
        </p:txBody>
      </p:sp>
      <p:pic>
        <p:nvPicPr>
          <p:cNvPr id="9" name="Picture 12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60" y="5317114"/>
            <a:ext cx="2377440" cy="38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H="1">
            <a:off x="3218688" y="1921245"/>
            <a:ext cx="3029712" cy="249835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2084832" y="2798064"/>
            <a:ext cx="1133856" cy="20116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 bwMode="auto">
          <a:xfrm>
            <a:off x="5608638" y="1481328"/>
            <a:ext cx="1858962" cy="43991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>
            <a:off x="3962400" y="4191000"/>
            <a:ext cx="914400" cy="609653"/>
          </a:xfrm>
          <a:prstGeom prst="strip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threephase_rlc_z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120" t="14000" r="1934" b="3000"/>
          <a:stretch/>
        </p:blipFill>
        <p:spPr>
          <a:xfrm>
            <a:off x="5327874" y="3462528"/>
            <a:ext cx="2901726" cy="202387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6552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43" t="7144" r="2238" b="8571"/>
          <a:stretch/>
        </p:blipFill>
        <p:spPr>
          <a:xfrm>
            <a:off x="851806" y="1432590"/>
            <a:ext cx="7376206" cy="359661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initialization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1432590"/>
            <a:ext cx="5232400" cy="114935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838200" y="2581940"/>
            <a:ext cx="5232400" cy="82708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6184900" y="1432591"/>
            <a:ext cx="2005012" cy="148431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2568639" y="1069052"/>
            <a:ext cx="19303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 dirty="0">
                <a:solidFill>
                  <a:schemeClr val="accent4"/>
                </a:solidFill>
              </a:rPr>
              <a:t>Independent states</a:t>
            </a:r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2611247" y="3409027"/>
            <a:ext cx="17924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chemeClr val="accent4"/>
                </a:solidFill>
              </a:rPr>
              <a:t>Dependent states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6651841" y="1066800"/>
            <a:ext cx="925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 dirty="0" smtClean="0">
                <a:solidFill>
                  <a:schemeClr val="accent4"/>
                </a:solidFill>
              </a:rPr>
              <a:t>Settings</a:t>
            </a:r>
            <a:endParaRPr lang="en-US" altLang="en-US" sz="1600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C:\Users\cosorio\AppData\Local\Temp\SNAGHTML59b8d7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19209"/>
            <a:ext cx="2798306" cy="13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566160" y="3712464"/>
            <a:ext cx="1280160" cy="1280160"/>
          </a:xfrm>
          <a:prstGeom prst="roundRect">
            <a:avLst/>
          </a:prstGeom>
          <a:solidFill>
            <a:schemeClr val="accent4"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5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517106"/>
            <a:ext cx="2377440" cy="38404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4067773" y="5181600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powergui</a:t>
            </a:r>
          </a:p>
        </p:txBody>
      </p:sp>
    </p:spTree>
    <p:extLst>
      <p:ext uri="{BB962C8B-B14F-4D97-AF65-F5344CB8AC3E}">
        <p14:creationId xmlns:p14="http://schemas.microsoft.com/office/powerpoint/2010/main" val="15310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the simple three-phase circuit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threephase_rlc_motor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95400" y="1555683"/>
            <a:ext cx="6585761" cy="3702117"/>
            <a:chOff x="1371600" y="1600200"/>
            <a:chExt cx="6585761" cy="37021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600200"/>
              <a:ext cx="6433361" cy="370211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371600" y="198120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7800" y="4038600"/>
              <a:ext cx="3048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1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572000"/>
            <a:ext cx="5934075" cy="1246823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simple three-phase </a:t>
            </a:r>
            <a:r>
              <a:rPr lang="en-US" dirty="0" smtClean="0"/>
              <a:t>circuit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4"/>
                </a:solidFill>
              </a:rPr>
              <a:t>Recommended </a:t>
            </a:r>
            <a:r>
              <a:rPr lang="en-US" sz="2400" dirty="0">
                <a:solidFill>
                  <a:schemeClr val="accent4"/>
                </a:solidFill>
              </a:rPr>
              <a:t>v</a:t>
            </a:r>
            <a:r>
              <a:rPr lang="en-US" sz="2400" dirty="0" smtClean="0">
                <a:solidFill>
                  <a:schemeClr val="accent4"/>
                </a:solidFill>
              </a:rPr>
              <a:t>ariable-step solver</a:t>
            </a:r>
            <a:endParaRPr lang="en-US" sz="2400" dirty="0">
              <a:solidFill>
                <a:schemeClr val="accent4"/>
              </a:solidFill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558925"/>
            <a:ext cx="7364413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1119188" y="2017713"/>
            <a:ext cx="6296025" cy="384175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043117" y="4202668"/>
            <a:ext cx="43701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Setting the recommended solver </a:t>
            </a:r>
            <a:r>
              <a:rPr lang="en-US" altLang="en-US" sz="1600" b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configuration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029201" y="4736592"/>
            <a:ext cx="2819400" cy="46355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flipV="1">
            <a:off x="800100" y="4343400"/>
            <a:ext cx="1104900" cy="1219200"/>
          </a:xfrm>
          <a:prstGeom prst="bentArrow">
            <a:avLst>
              <a:gd name="adj1" fmla="val 25000"/>
              <a:gd name="adj2" fmla="val 30195"/>
              <a:gd name="adj3" fmla="val 41284"/>
              <a:gd name="adj4" fmla="val 552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3651</TotalTime>
  <Words>314</Words>
  <Application>Microsoft Office PowerPoint</Application>
  <PresentationFormat>On-screen Show (4:3)</PresentationFormat>
  <Paragraphs>113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Unicode MS</vt:lpstr>
      <vt:lpstr>Arial</vt:lpstr>
      <vt:lpstr>Calibri</vt:lpstr>
      <vt:lpstr>Cambria</vt:lpstr>
      <vt:lpstr>Cambria Math</vt:lpstr>
      <vt:lpstr>Courier New</vt:lpstr>
      <vt:lpstr>Wingdings</vt:lpstr>
      <vt:lpstr>MW_Public</vt:lpstr>
      <vt:lpstr>SimPowerSystems Hands-on Workshop: Modeling and Simulation of Electrical Power Systems with SimPowerSystemsTM</vt:lpstr>
      <vt:lpstr>Outline</vt:lpstr>
      <vt:lpstr>Build a simple three-phase circuit</vt:lpstr>
      <vt:lpstr>Build a simple three-phase circuit</vt:lpstr>
      <vt:lpstr>Multimeter measurements</vt:lpstr>
      <vt:lpstr>Impedance measurement</vt:lpstr>
      <vt:lpstr>State initialization</vt:lpstr>
      <vt:lpstr>Complete the simple three-phase circuit</vt:lpstr>
      <vt:lpstr>Complete the simple three-phase circuit Recommended variable-step solver</vt:lpstr>
      <vt:lpstr>Complete the simple three-phase circuit Recommended variable-step solver</vt:lpstr>
      <vt:lpstr>Transformers Phase shifting </vt:lpstr>
      <vt:lpstr>Transformers Zig-zag transformers</vt:lpstr>
      <vt:lpstr>Transformers Saturation and hysteresis</vt:lpstr>
      <vt:lpstr>Star vs. delta connections </vt:lpstr>
      <vt:lpstr>Star vs. delta connections </vt:lpstr>
      <vt:lpstr>Floating vs. neutral connections</vt:lpstr>
      <vt:lpstr>Reference frame transformations Park and Clarke transforms</vt:lpstr>
      <vt:lpstr>PowerPoint Presentation</vt:lpstr>
    </vt:vector>
  </TitlesOfParts>
  <Company>MathWorks,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02_SPSWorkshop_ThreePhaseSystems</dc:title>
  <dc:creator>Carlos Osorio</dc:creator>
  <cp:keywords>Version 14.0</cp:keywords>
  <cp:lastModifiedBy>Carlos Osorio</cp:lastModifiedBy>
  <cp:revision>403</cp:revision>
  <dcterms:created xsi:type="dcterms:W3CDTF">2014-05-22T14:16:42Z</dcterms:created>
  <dcterms:modified xsi:type="dcterms:W3CDTF">2014-08-21T23:02:09Z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