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296" r:id="rId4"/>
    <p:sldId id="297" r:id="rId5"/>
    <p:sldId id="294" r:id="rId6"/>
    <p:sldId id="300" r:id="rId7"/>
    <p:sldId id="301" r:id="rId8"/>
    <p:sldId id="302" r:id="rId9"/>
    <p:sldId id="303" r:id="rId10"/>
    <p:sldId id="299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>
      <p:cViewPr varScale="1">
        <p:scale>
          <a:sx n="61" d="100"/>
          <a:sy n="61" d="100"/>
        </p:scale>
        <p:origin x="1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163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559"/>
            <a:ext cx="9925170" cy="6303160"/>
          </a:xfrm>
          <a:prstGeom prst="rect">
            <a:avLst/>
          </a:prstGeom>
          <a:noFill/>
        </p:spPr>
        <p:txBody>
          <a:bodyPr lIns="91577" tIns="45789" rIns="91577" bIns="45789" numCol="2" spcCol="457886"/>
          <a:lstStyle/>
          <a:p>
            <a:pPr algn="just" defTabSz="966648" eaLnBrk="0" hangingPunct="0">
              <a:defRPr/>
            </a:pPr>
            <a:r>
              <a:rPr lang="en-US" sz="2000" dirty="0">
                <a:solidFill>
                  <a:srgbClr val="000000"/>
                </a:solidFill>
                <a:latin typeface="Garamond" pitchFamily="18" charset="0"/>
                <a:cs typeface="+mn-cs"/>
              </a:rPr>
              <a:t>Incorporating Physical Loads</a:t>
            </a:r>
          </a:p>
          <a:p>
            <a:pPr algn="just" defTabSz="966648" eaLnBrk="0" hangingPunct="0">
              <a:defRPr/>
            </a:pPr>
            <a:endParaRPr lang="en-US" sz="120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  <a:p>
            <a:pPr algn="just" defTabSz="966648" eaLnBrk="0" hangingPunct="0"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SimPowerSystems has several interfaces to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+mn-cs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.  You can use Simscape components to connect a SimPowerSystems network to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+mn-cs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 domains such as the electrical and mechanical domains.</a:t>
            </a:r>
          </a:p>
          <a:p>
            <a:pPr algn="just"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  <a:p>
            <a:pPr algn="just" defTabSz="966648" eaLnBrk="0" hangingPunct="0"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Change the model to create the torque input for the induction motor using Simscape components.</a:t>
            </a:r>
          </a:p>
          <a:p>
            <a:pPr algn="just"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In the Asynchronous Machine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+mn-cs"/>
              </a:rPr>
              <a:t>pu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 Units block, change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Mechanical input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 to </a:t>
            </a:r>
            <a:r>
              <a:rPr lang="en-US" sz="1200" b="0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Mechanical rotational port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Remove the Torque Constant block.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Add an Ideal Torque Source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Simscape  Foundation Library  Mechanical  Mechanical Sources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 library.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Add a Mechanical Rotational Reference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  Foundation Library  Mechanical  Rotational Elements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library.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Arial" charset="0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Add a PS Constant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  Foundation Library  Physical Signals  Sources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library and set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Constant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 to </a:t>
            </a:r>
            <a:r>
              <a:rPr lang="en-US" sz="1200" b="0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-2500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Arial" charset="0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Connect a Solver Configuration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  Utilities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library to any location in the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 network.  This block is required in every model containing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 blocks.</a:t>
            </a: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de-DE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de-DE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Note 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Using Simscape is discussed in detail in the course </a:t>
            </a:r>
            <a:r>
              <a:rPr lang="en-US" sz="1200" b="0" i="1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Physical Modeling of Multidomain Systems with </a:t>
            </a:r>
            <a:r>
              <a:rPr lang="en-US" sz="1200" b="0" i="1" dirty="0" err="1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Simscape</a:t>
            </a:r>
            <a:r>
              <a:rPr lang="en-US" sz="1200" b="0" i="1" baseline="300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  <a:sym typeface="Wingdings" pitchFamily="2" charset="2"/>
              </a:rPr>
              <a:t>™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.</a:t>
            </a:r>
            <a:endParaRPr lang="en-US" sz="1200" b="0" i="1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228943" indent="-228943" defTabSz="966648" eaLnBrk="0" hangingPunct="0">
              <a:buFont typeface="+mj-lt"/>
              <a:buAutoNum type="arabicPeriod"/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195888" y="228600"/>
            <a:ext cx="4583112" cy="1439863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89" tIns="45789" rIns="45789" bIns="45789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Garamond" pitchFamily="18" charset="0"/>
              </a:rPr>
              <a:t>Try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en-US" sz="1200" b="0" dirty="0" smtClean="0">
                <a:solidFill>
                  <a:srgbClr val="000000"/>
                </a:solidFill>
                <a:latin typeface="Garamond" pitchFamily="18" charset="0"/>
              </a:rPr>
              <a:t>Actuate the motor with a </a:t>
            </a:r>
            <a:r>
              <a:rPr lang="en-US" sz="1200" b="0" dirty="0" err="1" smtClean="0">
                <a:solidFill>
                  <a:srgbClr val="000000"/>
                </a:solidFill>
                <a:latin typeface="Garamond" pitchFamily="18" charset="0"/>
              </a:rPr>
              <a:t>Simscape</a:t>
            </a:r>
            <a:r>
              <a:rPr lang="en-US" sz="1200" b="0" dirty="0" smtClean="0">
                <a:solidFill>
                  <a:srgbClr val="000000"/>
                </a:solidFill>
                <a:latin typeface="Garamond" pitchFamily="18" charset="0"/>
              </a:rPr>
              <a:t> torque source.</a:t>
            </a:r>
            <a:endParaRPr lang="en-US" sz="1200" b="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ch3_motor_simscapetorque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Garamond" pitchFamily="18" charset="0"/>
              </a:rPr>
              <a:t>Model with hydraulic pump model providing torque to the motor.</a:t>
            </a:r>
            <a:endParaRPr lang="en-US" sz="1200" b="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ch3_motor_simscapepump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611563"/>
            <a:ext cx="2693988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092700" y="4454525"/>
            <a:ext cx="1204913" cy="554038"/>
          </a:xfrm>
          <a:prstGeom prst="straightConnector1">
            <a:avLst/>
          </a:prstGeom>
          <a:ln w="25400">
            <a:solidFill>
              <a:srgbClr val="FF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46" name="Group 2"/>
          <p:cNvGrpSpPr>
            <a:grpSpLocks/>
          </p:cNvGrpSpPr>
          <p:nvPr/>
        </p:nvGrpSpPr>
        <p:grpSpPr bwMode="auto">
          <a:xfrm>
            <a:off x="3727450" y="5113338"/>
            <a:ext cx="1931988" cy="388937"/>
            <a:chOff x="4126143" y="5043415"/>
            <a:chExt cx="1932710" cy="387927"/>
          </a:xfrm>
        </p:grpSpPr>
        <p:pic>
          <p:nvPicPr>
            <p:cNvPr id="2" name="Picture 6"/>
            <p:cNvPicPr>
              <a:picLocks noChangeAspect="1" noChangeArrowheads="1"/>
            </p:cNvPicPr>
            <p:nvPr/>
          </p:nvPicPr>
          <p:blipFill rotWithShape="1">
            <a:blip r:embed="rId4"/>
            <a:srcRect l="2353" t="54539" r="46252" b="28057"/>
            <a:stretch/>
          </p:blipFill>
          <p:spPr bwMode="auto">
            <a:xfrm>
              <a:off x="4126143" y="5043415"/>
              <a:ext cx="1932710" cy="38792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ounded Rectangle 7"/>
            <p:cNvSpPr/>
            <p:nvPr/>
          </p:nvSpPr>
          <p:spPr bwMode="auto">
            <a:xfrm>
              <a:off x="5263218" y="5223920"/>
              <a:ext cx="397023" cy="167838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7" name="Group 1"/>
          <p:cNvGrpSpPr>
            <a:grpSpLocks/>
          </p:cNvGrpSpPr>
          <p:nvPr/>
        </p:nvGrpSpPr>
        <p:grpSpPr bwMode="auto">
          <a:xfrm>
            <a:off x="6521450" y="2708275"/>
            <a:ext cx="3257550" cy="582613"/>
            <a:chOff x="6520665" y="2708563"/>
            <a:chExt cx="3258000" cy="581891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 rotWithShape="1">
            <a:blip r:embed="rId5"/>
            <a:srcRect l="2185" t="21226" r="1681" b="64187"/>
            <a:stretch/>
          </p:blipFill>
          <p:spPr bwMode="auto">
            <a:xfrm>
              <a:off x="6520665" y="2708563"/>
              <a:ext cx="3258000" cy="58189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Rounded Rectangle 8"/>
            <p:cNvSpPr/>
            <p:nvPr/>
          </p:nvSpPr>
          <p:spPr bwMode="auto">
            <a:xfrm>
              <a:off x="7289121" y="3081164"/>
              <a:ext cx="1176501" cy="19502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8464550" y="3371850"/>
            <a:ext cx="146050" cy="1809750"/>
          </a:xfrm>
          <a:prstGeom prst="straightConnector1">
            <a:avLst/>
          </a:prstGeom>
          <a:ln w="25400">
            <a:solidFill>
              <a:srgbClr val="FF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6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559"/>
            <a:ext cx="9925170" cy="6303160"/>
          </a:xfrm>
          <a:prstGeom prst="rect">
            <a:avLst/>
          </a:prstGeom>
          <a:noFill/>
        </p:spPr>
        <p:txBody>
          <a:bodyPr lIns="91577" tIns="45789" rIns="91577" bIns="45789" numCol="2" spcCol="457886"/>
          <a:lstStyle/>
          <a:p>
            <a:pPr algn="just" defTabSz="966648" eaLnBrk="0" hangingPunct="0">
              <a:defRPr/>
            </a:pPr>
            <a:r>
              <a:rPr lang="en-US" sz="2000" dirty="0">
                <a:solidFill>
                  <a:srgbClr val="000000"/>
                </a:solidFill>
                <a:latin typeface="Garamond" pitchFamily="18" charset="0"/>
                <a:cs typeface="+mn-cs"/>
              </a:rPr>
              <a:t>Incorporating Physical Loads</a:t>
            </a:r>
          </a:p>
          <a:p>
            <a:pPr algn="just" defTabSz="966648" eaLnBrk="0" hangingPunct="0">
              <a:defRPr/>
            </a:pPr>
            <a:endParaRPr lang="en-US" sz="120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  <a:p>
            <a:pPr algn="just" defTabSz="966648" eaLnBrk="0" hangingPunct="0"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SimPowerSystems has several interfaces to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+mn-cs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.  You can use Simscape components to connect a SimPowerSystems network to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+mn-cs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 domains such as the electrical and mechanical domains.</a:t>
            </a:r>
          </a:p>
          <a:p>
            <a:pPr algn="just"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  <a:p>
            <a:pPr algn="just" defTabSz="966648" eaLnBrk="0" hangingPunct="0"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Change the model to create the torque input for the induction motor using Simscape components.</a:t>
            </a:r>
          </a:p>
          <a:p>
            <a:pPr algn="just"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In the Asynchronous Machine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+mn-cs"/>
              </a:rPr>
              <a:t>pu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</a:rPr>
              <a:t> Units block, change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Mechanical input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 to </a:t>
            </a:r>
            <a:r>
              <a:rPr lang="en-US" sz="1200" b="0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Mechanical rotational port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Remove the Torque Constant block.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Add an Ideal Torque Source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Simscape  Foundation Library  Mechanical  Mechanical Sources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 library.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Add a Mechanical Rotational Reference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  Foundation Library  Mechanical  Rotational Elements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library.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Arial" charset="0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Add a PS Constant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  Foundation Library  Physical Signals  Sources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library and set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Constant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 to </a:t>
            </a:r>
            <a:r>
              <a:rPr lang="en-US" sz="1200" b="0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-2500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.</a:t>
            </a:r>
            <a:b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</a:br>
            <a:endParaRPr lang="en-US" sz="1200" b="0" dirty="0">
              <a:solidFill>
                <a:srgbClr val="000000"/>
              </a:solidFill>
              <a:latin typeface="Garamond" pitchFamily="18" charset="0"/>
              <a:cs typeface="Arial" charset="0"/>
              <a:sym typeface="Wingdings" pitchFamily="2" charset="2"/>
            </a:endParaRPr>
          </a:p>
          <a:p>
            <a:pPr marL="346075" indent="-228600" defTabSz="966648" eaLnBrk="0" hangingPunct="0">
              <a:buFont typeface="+mj-lt"/>
              <a:buAutoNum type="arabicPeriod"/>
              <a:defRPr/>
            </a:pP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Connect a Solver Configuration block from the </a:t>
            </a: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  Utilities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library to any location in the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 network.  This block is required in every model containing </a:t>
            </a:r>
            <a:r>
              <a:rPr lang="en-US" sz="1200" b="0" dirty="0" err="1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Simscape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Arial" charset="0"/>
                <a:sym typeface="Wingdings" pitchFamily="2" charset="2"/>
              </a:rPr>
              <a:t> blocks.</a:t>
            </a: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de-DE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de-DE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defTabSz="966648" eaLnBrk="0" hangingPunct="0">
              <a:defRPr/>
            </a:pPr>
            <a:r>
              <a:rPr lang="en-US" sz="120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Note  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Using Simscape is discussed in detail in the course </a:t>
            </a:r>
            <a:r>
              <a:rPr lang="en-US" sz="1200" b="0" i="1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Physical Modeling of Multidomain Systems with </a:t>
            </a:r>
            <a:r>
              <a:rPr lang="en-US" sz="1200" b="0" i="1" dirty="0" err="1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Simscape</a:t>
            </a:r>
            <a:r>
              <a:rPr lang="en-US" sz="1200" b="0" i="1" baseline="300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  <a:sym typeface="Wingdings" pitchFamily="2" charset="2"/>
              </a:rPr>
              <a:t>™</a:t>
            </a:r>
            <a:r>
              <a:rPr lang="en-US" sz="1200" b="0" dirty="0">
                <a:solidFill>
                  <a:srgbClr val="000000"/>
                </a:solidFill>
                <a:latin typeface="Garamond" pitchFamily="18" charset="0"/>
                <a:cs typeface="+mn-cs"/>
                <a:sym typeface="Wingdings" pitchFamily="2" charset="2"/>
              </a:rPr>
              <a:t>.</a:t>
            </a:r>
            <a:endParaRPr lang="en-US" sz="1200" b="0" i="1" dirty="0">
              <a:solidFill>
                <a:srgbClr val="000000"/>
              </a:solidFill>
              <a:latin typeface="Garamond" pitchFamily="18" charset="0"/>
              <a:cs typeface="+mn-cs"/>
              <a:sym typeface="Wingdings" pitchFamily="2" charset="2"/>
            </a:endParaRPr>
          </a:p>
          <a:p>
            <a:pPr marL="228943" indent="-228943" defTabSz="966648" eaLnBrk="0" hangingPunct="0">
              <a:buFont typeface="+mj-lt"/>
              <a:buAutoNum type="arabicPeriod"/>
              <a:defRPr/>
            </a:pPr>
            <a:endParaRPr lang="en-US" sz="1200" b="0" dirty="0">
              <a:solidFill>
                <a:srgbClr val="000000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195888" y="228600"/>
            <a:ext cx="4583112" cy="1439863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89" tIns="45789" rIns="45789" bIns="45789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Garamond" pitchFamily="18" charset="0"/>
              </a:rPr>
              <a:t>Try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en-US" sz="1200" b="0" dirty="0" smtClean="0">
                <a:solidFill>
                  <a:srgbClr val="000000"/>
                </a:solidFill>
                <a:latin typeface="Garamond" pitchFamily="18" charset="0"/>
              </a:rPr>
              <a:t>Actuate the motor with a </a:t>
            </a:r>
            <a:r>
              <a:rPr lang="en-US" sz="1200" b="0" dirty="0" err="1" smtClean="0">
                <a:solidFill>
                  <a:srgbClr val="000000"/>
                </a:solidFill>
                <a:latin typeface="Garamond" pitchFamily="18" charset="0"/>
              </a:rPr>
              <a:t>Simscape</a:t>
            </a:r>
            <a:r>
              <a:rPr lang="en-US" sz="1200" b="0" dirty="0" smtClean="0">
                <a:solidFill>
                  <a:srgbClr val="000000"/>
                </a:solidFill>
                <a:latin typeface="Garamond" pitchFamily="18" charset="0"/>
              </a:rPr>
              <a:t> torque source.</a:t>
            </a:r>
            <a:endParaRPr lang="en-US" sz="1200" b="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ch3_motor_simscapetorque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Garamond" pitchFamily="18" charset="0"/>
              </a:rPr>
              <a:t>Model with hydraulic pump model providing torque to the motor.</a:t>
            </a:r>
            <a:endParaRPr lang="en-US" sz="1200" b="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ch3_motor_simscapepump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611563"/>
            <a:ext cx="2693988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092700" y="4454525"/>
            <a:ext cx="1204913" cy="554038"/>
          </a:xfrm>
          <a:prstGeom prst="straightConnector1">
            <a:avLst/>
          </a:prstGeom>
          <a:ln w="25400">
            <a:solidFill>
              <a:srgbClr val="FF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46" name="Group 2"/>
          <p:cNvGrpSpPr>
            <a:grpSpLocks/>
          </p:cNvGrpSpPr>
          <p:nvPr/>
        </p:nvGrpSpPr>
        <p:grpSpPr bwMode="auto">
          <a:xfrm>
            <a:off x="3727450" y="5113338"/>
            <a:ext cx="1931988" cy="388937"/>
            <a:chOff x="4126143" y="5043415"/>
            <a:chExt cx="1932710" cy="387927"/>
          </a:xfrm>
        </p:grpSpPr>
        <p:pic>
          <p:nvPicPr>
            <p:cNvPr id="2" name="Picture 6"/>
            <p:cNvPicPr>
              <a:picLocks noChangeAspect="1" noChangeArrowheads="1"/>
            </p:cNvPicPr>
            <p:nvPr/>
          </p:nvPicPr>
          <p:blipFill rotWithShape="1">
            <a:blip r:embed="rId4"/>
            <a:srcRect l="2353" t="54539" r="46252" b="28057"/>
            <a:stretch/>
          </p:blipFill>
          <p:spPr bwMode="auto">
            <a:xfrm>
              <a:off x="4126143" y="5043415"/>
              <a:ext cx="1932710" cy="38792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ounded Rectangle 7"/>
            <p:cNvSpPr/>
            <p:nvPr/>
          </p:nvSpPr>
          <p:spPr bwMode="auto">
            <a:xfrm>
              <a:off x="5263218" y="5223920"/>
              <a:ext cx="397023" cy="167838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7" name="Group 1"/>
          <p:cNvGrpSpPr>
            <a:grpSpLocks/>
          </p:cNvGrpSpPr>
          <p:nvPr/>
        </p:nvGrpSpPr>
        <p:grpSpPr bwMode="auto">
          <a:xfrm>
            <a:off x="6521450" y="2708275"/>
            <a:ext cx="3257550" cy="582613"/>
            <a:chOff x="6520665" y="2708563"/>
            <a:chExt cx="3258000" cy="581891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 rotWithShape="1">
            <a:blip r:embed="rId5"/>
            <a:srcRect l="2185" t="21226" r="1681" b="64187"/>
            <a:stretch/>
          </p:blipFill>
          <p:spPr bwMode="auto">
            <a:xfrm>
              <a:off x="6520665" y="2708563"/>
              <a:ext cx="3258000" cy="58189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Rounded Rectangle 8"/>
            <p:cNvSpPr/>
            <p:nvPr/>
          </p:nvSpPr>
          <p:spPr bwMode="auto">
            <a:xfrm>
              <a:off x="7289121" y="3081164"/>
              <a:ext cx="1176501" cy="19502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8464550" y="3371850"/>
            <a:ext cx="146050" cy="1809750"/>
          </a:xfrm>
          <a:prstGeom prst="straightConnector1">
            <a:avLst/>
          </a:prstGeom>
          <a:ln w="25400">
            <a:solidFill>
              <a:srgbClr val="FF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024" t="27810" r="9702" b="28378"/>
          <a:stretch/>
        </p:blipFill>
        <p:spPr>
          <a:xfrm>
            <a:off x="685800" y="1828800"/>
            <a:ext cx="7315200" cy="234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/>
          <a:lstStyle/>
          <a:p>
            <a:r>
              <a:rPr lang="en-US" dirty="0" smtClean="0"/>
              <a:t>SimPowerSystems </a:t>
            </a:r>
            <a:r>
              <a:rPr lang="en-US" dirty="0" smtClean="0"/>
              <a:t>Hands-on Workshop:</a:t>
            </a:r>
            <a:br>
              <a:rPr lang="en-US" dirty="0" smtClean="0"/>
            </a:br>
            <a:r>
              <a:rPr lang="en-US" sz="2800" dirty="0" smtClean="0"/>
              <a:t>Modeling and </a:t>
            </a:r>
            <a:r>
              <a:rPr lang="en-US" sz="2800" dirty="0"/>
              <a:t>Simulation of Electrical Power Systems </a:t>
            </a:r>
            <a:r>
              <a:rPr lang="en-US" sz="2800" dirty="0" smtClean="0"/>
              <a:t>with SimPowerSystems</a:t>
            </a:r>
            <a:r>
              <a:rPr lang="en-US" sz="2000" baseline="50000" dirty="0" smtClean="0"/>
              <a:t>TM</a:t>
            </a:r>
            <a:endParaRPr lang="en-US" sz="2000" baseline="50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4568" y="4805671"/>
            <a:ext cx="4068032" cy="941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Carlos Osorio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Principal Application 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Engineer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MathWorks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Natick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</a:t>
            </a:r>
          </a:p>
        </p:txBody>
      </p:sp>
      <p:pic>
        <p:nvPicPr>
          <p:cNvPr id="6" name="Picture 5" descr="cosorio"/>
          <p:cNvPicPr>
            <a:picLocks noChangeAspect="1" noChangeArrowheads="1"/>
          </p:cNvPicPr>
          <p:nvPr/>
        </p:nvPicPr>
        <p:blipFill>
          <a:blip r:embed="rId5" cstate="print"/>
          <a:srcRect l="27150" r="18300" b="8400"/>
          <a:stretch>
            <a:fillRect/>
          </a:stretch>
        </p:blipFill>
        <p:spPr bwMode="auto">
          <a:xfrm>
            <a:off x="631826" y="4808846"/>
            <a:ext cx="725054" cy="9144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1826" y="3453825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 Electrical Machines</a:t>
            </a:r>
            <a:endParaRPr 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228600" y="3886200"/>
            <a:ext cx="2640324" cy="1729616"/>
            <a:chOff x="571507" y="3678936"/>
            <a:chExt cx="2933693" cy="19217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20322" t="43206" r="30000" b="14331"/>
            <a:stretch/>
          </p:blipFill>
          <p:spPr>
            <a:xfrm>
              <a:off x="571507" y="3678936"/>
              <a:ext cx="2933693" cy="19050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71507" y="4245896"/>
              <a:ext cx="1089659" cy="1354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842259" y="1790700"/>
            <a:ext cx="5692141" cy="3771900"/>
            <a:chOff x="1828799" y="1371600"/>
            <a:chExt cx="6324601" cy="4191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15997" t="19534" r="5608" b="18406"/>
            <a:stretch/>
          </p:blipFill>
          <p:spPr>
            <a:xfrm>
              <a:off x="1828799" y="1371600"/>
              <a:ext cx="6324601" cy="4191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528411" y="4038600"/>
              <a:ext cx="1993048" cy="15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67600" y="4038600"/>
              <a:ext cx="6858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9" tIns="45719" rIns="91439" bIns="45719"/>
          <a:lstStyle/>
          <a:p>
            <a:pPr>
              <a:buSzPct val="100000"/>
            </a:pPr>
            <a:r>
              <a:rPr lang="en-US" dirty="0" smtClean="0"/>
              <a:t>Connections to mechanical loads and prime movers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3429000" y="4343400"/>
            <a:ext cx="2209800" cy="914400"/>
          </a:xfrm>
          <a:prstGeom prst="stripedRightArrow">
            <a:avLst>
              <a:gd name="adj1" fmla="val 59822"/>
              <a:gd name="adj2" fmla="val 697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Simscape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2180" t="45848" r="57755" b="30622"/>
          <a:stretch/>
        </p:blipFill>
        <p:spPr>
          <a:xfrm>
            <a:off x="457200" y="2590768"/>
            <a:ext cx="2362200" cy="129543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Isosceles Triangle 1"/>
          <p:cNvSpPr/>
          <p:nvPr/>
        </p:nvSpPr>
        <p:spPr>
          <a:xfrm flipV="1">
            <a:off x="457200" y="3886200"/>
            <a:ext cx="2385059" cy="935736"/>
          </a:xfrm>
          <a:prstGeom prst="triangle">
            <a:avLst>
              <a:gd name="adj" fmla="val 69030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281" y="3538728"/>
            <a:ext cx="2356120" cy="21513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8059" y="1371600"/>
            <a:ext cx="5023471" cy="2438400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Simscape physical network</a:t>
            </a:r>
          </a:p>
        </p:txBody>
      </p:sp>
      <p:sp>
        <p:nvSpPr>
          <p:cNvPr id="10" name="TextBox 27"/>
          <p:cNvSpPr txBox="1">
            <a:spLocks noChangeArrowheads="1"/>
          </p:cNvSpPr>
          <p:nvPr/>
        </p:nvSpPr>
        <p:spPr bwMode="auto">
          <a:xfrm>
            <a:off x="7731027" y="3987225"/>
            <a:ext cx="106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</a:t>
            </a:r>
            <a:r>
              <a:rPr lang="en-US" altLang="en-US" sz="1600" b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otational shaft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20000" y="3381655"/>
            <a:ext cx="457200" cy="6569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motor_simscapepump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 smtClean="0"/>
              <a:t>Machine measurements</a:t>
            </a:r>
          </a:p>
          <a:p>
            <a:pPr>
              <a:buSzPct val="100000"/>
            </a:pPr>
            <a:r>
              <a:rPr lang="en-US" dirty="0" smtClean="0"/>
              <a:t>Machine initialization</a:t>
            </a:r>
          </a:p>
          <a:p>
            <a:pPr>
              <a:buSzPct val="100000"/>
            </a:pPr>
            <a:r>
              <a:rPr lang="en-US" dirty="0" smtClean="0"/>
              <a:t>Load flow calculation</a:t>
            </a:r>
          </a:p>
          <a:p>
            <a:pPr>
              <a:buSzPct val="100000"/>
            </a:pPr>
            <a:r>
              <a:rPr lang="en-US" dirty="0" smtClean="0"/>
              <a:t>Connections to mechanical loads and prime movers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5" y="1752600"/>
            <a:ext cx="3533585" cy="36890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804672" y="3017520"/>
            <a:ext cx="1024128" cy="102412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machines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3733800"/>
          </a:xfrm>
        </p:spPr>
        <p:txBody>
          <a:bodyPr/>
          <a:lstStyle/>
          <a:p>
            <a:pPr marL="342901">
              <a:spcBef>
                <a:spcPct val="30000"/>
              </a:spcBef>
              <a:buSzPct val="100000"/>
              <a:defRPr/>
            </a:pP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Synchronous </a:t>
            </a:r>
            <a:r>
              <a:rPr lang="en-US" sz="1800" kern="0" dirty="0">
                <a:solidFill>
                  <a:schemeClr val="accent5">
                    <a:lumMod val="50000"/>
                  </a:schemeClr>
                </a:solidFill>
              </a:rPr>
              <a:t>and asynchronous </a:t>
            </a: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machines</a:t>
            </a:r>
          </a:p>
          <a:p>
            <a:pPr marL="342901">
              <a:spcBef>
                <a:spcPct val="30000"/>
              </a:spcBef>
              <a:buSzPct val="100000"/>
              <a:defRPr/>
            </a:pPr>
            <a:endParaRPr lang="en-US" sz="1800" kern="0" dirty="0">
              <a:solidFill>
                <a:schemeClr val="accent5">
                  <a:lumMod val="50000"/>
                </a:schemeClr>
              </a:solidFill>
            </a:endParaRPr>
          </a:p>
          <a:p>
            <a:pPr marL="342901">
              <a:spcBef>
                <a:spcPct val="30000"/>
              </a:spcBef>
              <a:buSzPct val="100000"/>
              <a:defRPr/>
            </a:pP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Detailed and simplified models</a:t>
            </a:r>
          </a:p>
          <a:p>
            <a:pPr marL="342901">
              <a:spcBef>
                <a:spcPct val="30000"/>
              </a:spcBef>
              <a:buSzPct val="100000"/>
              <a:defRPr/>
            </a:pPr>
            <a:endParaRPr lang="en-US" sz="1800" kern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1">
              <a:spcBef>
                <a:spcPct val="30000"/>
              </a:spcBef>
              <a:buSzPct val="100000"/>
              <a:defRPr/>
            </a:pP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Generator </a:t>
            </a:r>
            <a:r>
              <a:rPr lang="en-US" sz="1800" kern="0" dirty="0">
                <a:solidFill>
                  <a:schemeClr val="accent5">
                    <a:lumMod val="50000"/>
                  </a:schemeClr>
                </a:solidFill>
              </a:rPr>
              <a:t>mode or motor </a:t>
            </a: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mode</a:t>
            </a:r>
            <a:endParaRPr lang="en-US" sz="1800" kern="0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pPr marL="342901">
              <a:spcBef>
                <a:spcPct val="30000"/>
              </a:spcBef>
              <a:buSzPct val="100000"/>
              <a:defRPr/>
            </a:pPr>
            <a:endParaRPr lang="en-US" sz="1800" kern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1">
              <a:spcBef>
                <a:spcPct val="30000"/>
              </a:spcBef>
              <a:buSzPct val="100000"/>
              <a:defRPr/>
            </a:pP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PQ generators </a:t>
            </a:r>
            <a:r>
              <a:rPr lang="en-US" sz="1800" kern="0" dirty="0">
                <a:solidFill>
                  <a:schemeClr val="accent5">
                    <a:lumMod val="50000"/>
                  </a:schemeClr>
                </a:solidFill>
              </a:rPr>
              <a:t>or PV </a:t>
            </a: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generators</a:t>
            </a:r>
            <a:endParaRPr lang="en-US" sz="1800" kern="0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pPr marL="342901">
              <a:spcBef>
                <a:spcPct val="30000"/>
              </a:spcBef>
              <a:buSzPct val="100000"/>
              <a:defRPr/>
            </a:pPr>
            <a:endParaRPr lang="en-US" sz="1800" kern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1">
              <a:spcBef>
                <a:spcPct val="30000"/>
              </a:spcBef>
              <a:buSzPct val="100000"/>
              <a:defRPr/>
            </a:pP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SI </a:t>
            </a:r>
            <a:r>
              <a:rPr lang="en-US" sz="1800" kern="0" dirty="0">
                <a:solidFill>
                  <a:schemeClr val="accent5">
                    <a:lumMod val="50000"/>
                  </a:schemeClr>
                </a:solidFill>
              </a:rPr>
              <a:t>u</a:t>
            </a: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nits </a:t>
            </a:r>
            <a:r>
              <a:rPr lang="en-US" sz="1800" kern="0" dirty="0">
                <a:solidFill>
                  <a:schemeClr val="accent5">
                    <a:lumMod val="50000"/>
                  </a:schemeClr>
                </a:solidFill>
              </a:rPr>
              <a:t>or per unit s</a:t>
            </a:r>
            <a:r>
              <a:rPr 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ystem</a:t>
            </a:r>
            <a:endParaRPr lang="en-US" sz="1800" kern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00400" y="3145536"/>
            <a:ext cx="4611624" cy="2785093"/>
            <a:chOff x="3236976" y="3145536"/>
            <a:chExt cx="4611624" cy="27850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3910" t="33027" r="15914" b="18317"/>
            <a:stretch/>
          </p:blipFill>
          <p:spPr>
            <a:xfrm>
              <a:off x="3236976" y="3145536"/>
              <a:ext cx="4533937" cy="278509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62600" y="4263711"/>
              <a:ext cx="2286000" cy="1315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measurements</a:t>
            </a:r>
            <a:endParaRPr lang="en-US" dirty="0"/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4876800" y="2057400"/>
            <a:ext cx="3081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Internal machine quantities </a:t>
            </a:r>
            <a:r>
              <a:rPr lang="en-US" altLang="en-US" sz="1600" b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are </a:t>
            </a:r>
            <a:r>
              <a:rPr lang="en-US" altLang="en-US" sz="1600" b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output as a Simulink bus signal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6363"/>
            <a:ext cx="2933700" cy="250507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685800" y="3432175"/>
            <a:ext cx="2927350" cy="1984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800" y="3630613"/>
            <a:ext cx="2927350" cy="19843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800" y="2346325"/>
            <a:ext cx="2927350" cy="1984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Isosceles Triangle 11"/>
          <p:cNvSpPr>
            <a:spLocks noChangeArrowheads="1"/>
          </p:cNvSpPr>
          <p:nvPr/>
        </p:nvSpPr>
        <p:spPr bwMode="auto">
          <a:xfrm rot="5400000">
            <a:off x="3405981" y="1589882"/>
            <a:ext cx="2505075" cy="2078037"/>
          </a:xfrm>
          <a:prstGeom prst="triangle">
            <a:avLst>
              <a:gd name="adj" fmla="val 81749"/>
            </a:avLst>
          </a:prstGeom>
          <a:solidFill>
            <a:schemeClr val="accent4">
              <a:alpha val="39999"/>
            </a:schemeClr>
          </a:solidFill>
          <a:ln>
            <a:noFill/>
          </a:ln>
        </p:spPr>
        <p:txBody>
          <a:bodyPr wrap="none" bIns="0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single_generator_init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920" t="29045" r="26942" b="20416"/>
          <a:stretch/>
        </p:blipFill>
        <p:spPr>
          <a:xfrm>
            <a:off x="749808" y="2468880"/>
            <a:ext cx="2933708" cy="218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820" t="5623" r="1820" b="2023"/>
          <a:stretch/>
        </p:blipFill>
        <p:spPr>
          <a:xfrm>
            <a:off x="3543320" y="1371599"/>
            <a:ext cx="5120568" cy="410718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initialization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43320" y="1376687"/>
            <a:ext cx="3149600" cy="1848538"/>
          </a:xfrm>
          <a:prstGeom prst="roundRect">
            <a:avLst>
              <a:gd name="adj" fmla="val 659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0" y="1371600"/>
            <a:ext cx="1805888" cy="1828800"/>
          </a:xfrm>
          <a:prstGeom prst="roundRect">
            <a:avLst>
              <a:gd name="adj" fmla="val 889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6949440" y="4937760"/>
            <a:ext cx="1704288" cy="30479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515634" y="3236976"/>
            <a:ext cx="11993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>
                <a:solidFill>
                  <a:schemeClr val="accent4"/>
                </a:solidFill>
                <a:latin typeface="Arial" panose="020B0604020202020204" pitchFamily="34" charset="0"/>
              </a:rPr>
              <a:t>Machine</a:t>
            </a:r>
          </a:p>
          <a:p>
            <a:pPr algn="ctr" eaLnBrk="1" hangingPunct="1"/>
            <a:r>
              <a:rPr lang="en-US" altLang="en-US" sz="1600" b="0" dirty="0">
                <a:solidFill>
                  <a:schemeClr val="accent4"/>
                </a:solidFill>
                <a:latin typeface="Arial" panose="020B0604020202020204" pitchFamily="34" charset="0"/>
              </a:rPr>
              <a:t>information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7315200" y="3236976"/>
            <a:ext cx="958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 smtClean="0">
                <a:solidFill>
                  <a:schemeClr val="accent4"/>
                </a:solidFill>
                <a:latin typeface="Arial" panose="020B0604020202020204" pitchFamily="34" charset="0"/>
              </a:rPr>
              <a:t>Machine</a:t>
            </a:r>
            <a:endParaRPr lang="en-US" altLang="en-US" sz="1600" b="0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1600" b="0" dirty="0">
                <a:solidFill>
                  <a:schemeClr val="accent4"/>
                </a:solidFill>
                <a:latin typeface="Arial" panose="020B0604020202020204" pitchFamily="34" charset="0"/>
              </a:rPr>
              <a:t>settings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7346883" y="5257800"/>
            <a:ext cx="9589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>
                <a:solidFill>
                  <a:schemeClr val="accent4"/>
                </a:solidFill>
                <a:latin typeface="Arial" panose="020B0604020202020204" pitchFamily="34" charset="0"/>
              </a:rPr>
              <a:t>Initialize</a:t>
            </a:r>
          </a:p>
          <a:p>
            <a:pPr algn="ctr" eaLnBrk="1" hangingPunct="1"/>
            <a:r>
              <a:rPr lang="en-US" altLang="en-US" sz="1600" b="0" dirty="0">
                <a:solidFill>
                  <a:schemeClr val="accent4"/>
                </a:solidFill>
                <a:latin typeface="Arial" panose="020B0604020202020204" pitchFamily="34" charset="0"/>
              </a:rPr>
              <a:t>machine</a:t>
            </a:r>
          </a:p>
        </p:txBody>
      </p:sp>
      <p:pic>
        <p:nvPicPr>
          <p:cNvPr id="13" name="Picture 12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069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420173" y="144780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powergui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single_generator_initFinish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147" t="21171" r="5828" b="50000"/>
          <a:stretch/>
        </p:blipFill>
        <p:spPr>
          <a:xfrm>
            <a:off x="304800" y="4671048"/>
            <a:ext cx="4000520" cy="42672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5" name="Isosceles Triangle 4"/>
          <p:cNvSpPr/>
          <p:nvPr/>
        </p:nvSpPr>
        <p:spPr>
          <a:xfrm>
            <a:off x="304800" y="3657595"/>
            <a:ext cx="4000520" cy="1013453"/>
          </a:xfrm>
          <a:prstGeom prst="triangle">
            <a:avLst>
              <a:gd name="adj" fmla="val 54762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33600" y="2971800"/>
            <a:ext cx="1981200" cy="17526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1" t="22941" r="4847" b="6471"/>
          <a:stretch/>
        </p:blipFill>
        <p:spPr>
          <a:xfrm>
            <a:off x="982977" y="1676413"/>
            <a:ext cx="6103623" cy="41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initialization</a:t>
            </a:r>
            <a:br>
              <a:rPr lang="en-US" dirty="0" smtClean="0"/>
            </a:br>
            <a:r>
              <a:rPr lang="en-US" sz="2400" dirty="0">
                <a:solidFill>
                  <a:schemeClr val="accent4"/>
                </a:solidFill>
              </a:rPr>
              <a:t>M</a:t>
            </a:r>
            <a:r>
              <a:rPr lang="en-US" sz="2400" dirty="0" smtClean="0">
                <a:solidFill>
                  <a:schemeClr val="accent4"/>
                </a:solidFill>
              </a:rPr>
              <a:t>ultiple machines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two_generators_init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44" t="7381" r="1168" b="2202"/>
          <a:stretch/>
        </p:blipFill>
        <p:spPr>
          <a:xfrm>
            <a:off x="3352800" y="1600200"/>
            <a:ext cx="5169882" cy="402104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Rounded Rectangle 12"/>
          <p:cNvSpPr/>
          <p:nvPr/>
        </p:nvSpPr>
        <p:spPr>
          <a:xfrm>
            <a:off x="3310128" y="3072384"/>
            <a:ext cx="2378493" cy="1469136"/>
          </a:xfrm>
          <a:prstGeom prst="roundRect">
            <a:avLst>
              <a:gd name="adj" fmla="val 1052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27"/>
          <p:cNvSpPr txBox="1">
            <a:spLocks noChangeArrowheads="1"/>
          </p:cNvSpPr>
          <p:nvPr/>
        </p:nvSpPr>
        <p:spPr bwMode="auto">
          <a:xfrm>
            <a:off x="3276599" y="4572000"/>
            <a:ext cx="24120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At least one machine needs to be designated as a </a:t>
            </a:r>
            <a:r>
              <a:rPr lang="en-US" altLang="en-US" sz="1600" dirty="0" smtClean="0">
                <a:solidFill>
                  <a:schemeClr val="accent4"/>
                </a:solidFill>
                <a:latin typeface="Arial" panose="020B0604020202020204" pitchFamily="34" charset="0"/>
              </a:rPr>
              <a:t>Swing Bus</a:t>
            </a:r>
            <a:endParaRPr lang="en-US" altLang="en-US" sz="1600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62201" y="3124200"/>
            <a:ext cx="947927" cy="304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828786" y="1219200"/>
            <a:ext cx="5486414" cy="4328150"/>
            <a:chOff x="1828786" y="1219200"/>
            <a:chExt cx="5486414" cy="43281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6810" t="19831" r="4847" b="6307"/>
            <a:stretch/>
          </p:blipFill>
          <p:spPr>
            <a:xfrm>
              <a:off x="1828786" y="1219200"/>
              <a:ext cx="5486366" cy="432815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828800" y="1219200"/>
              <a:ext cx="5486400" cy="4267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flow calculation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two_generators_motor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69" t="7013" r="3346" b="3602"/>
          <a:stretch/>
        </p:blipFill>
        <p:spPr>
          <a:xfrm>
            <a:off x="457200" y="1295400"/>
            <a:ext cx="2489209" cy="2133589"/>
          </a:xfrm>
          <a:prstGeom prst="rect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18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41388"/>
            <a:ext cx="160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4715823" y="2902834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powergui</a:t>
            </a:r>
          </a:p>
        </p:txBody>
      </p:sp>
      <p:sp>
        <p:nvSpPr>
          <p:cNvPr id="8" name="TextBox 27"/>
          <p:cNvSpPr txBox="1">
            <a:spLocks noChangeArrowheads="1"/>
          </p:cNvSpPr>
          <p:nvPr/>
        </p:nvSpPr>
        <p:spPr bwMode="auto">
          <a:xfrm>
            <a:off x="3733800" y="2286000"/>
            <a:ext cx="297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More powerful solution method and extended controls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4209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477573" y="121920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powergui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140" y="3895123"/>
            <a:ext cx="8229660" cy="1752602"/>
            <a:chOff x="380999" y="304800"/>
            <a:chExt cx="8229660" cy="175260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/>
            <a:srcRect l="1351" t="11661" r="1351" b="62780"/>
            <a:stretch/>
          </p:blipFill>
          <p:spPr>
            <a:xfrm>
              <a:off x="381000" y="304800"/>
              <a:ext cx="8229659" cy="1143000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/>
            <a:srcRect l="1351" t="84930" r="1351" b="1438"/>
            <a:stretch/>
          </p:blipFill>
          <p:spPr>
            <a:xfrm>
              <a:off x="380999" y="1447800"/>
              <a:ext cx="8229659" cy="609602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</p:grpSp>
      <p:sp>
        <p:nvSpPr>
          <p:cNvPr id="5" name="Bent Arrow 4"/>
          <p:cNvSpPr/>
          <p:nvPr/>
        </p:nvSpPr>
        <p:spPr>
          <a:xfrm rot="16200000" flipH="1" flipV="1">
            <a:off x="2967338" y="2747663"/>
            <a:ext cx="1151923" cy="990599"/>
          </a:xfrm>
          <a:prstGeom prst="bentArrow">
            <a:avLst>
              <a:gd name="adj1" fmla="val 25000"/>
              <a:gd name="adj2" fmla="val 25000"/>
              <a:gd name="adj3" fmla="val 31410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760" y="3895123"/>
            <a:ext cx="8397240" cy="105787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2834640" y="4937760"/>
            <a:ext cx="3409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 smtClean="0">
                <a:solidFill>
                  <a:schemeClr val="accent4"/>
                </a:solidFill>
                <a:latin typeface="Arial" panose="020B0604020202020204" pitchFamily="34" charset="0"/>
              </a:rPr>
              <a:t>Load flow analysis results</a:t>
            </a:r>
            <a:endParaRPr lang="en-US" altLang="en-US" sz="1600" b="0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51" t="23735" r="6055" b="7319"/>
          <a:stretch/>
        </p:blipFill>
        <p:spPr>
          <a:xfrm>
            <a:off x="2802916" y="2747039"/>
            <a:ext cx="4210056" cy="3120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flow calculation</a:t>
            </a:r>
            <a:endParaRPr lang="en-US" dirty="0"/>
          </a:p>
        </p:txBody>
      </p:sp>
      <p:pic>
        <p:nvPicPr>
          <p:cNvPr id="3" name="Picture 20" descr="C:\Users\scastro\AppData\Local\Temp\SNAGHTML245bc4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86" y="1143000"/>
            <a:ext cx="4045714" cy="138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3921758" y="1600199"/>
            <a:ext cx="1188720" cy="32004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36086" y="2197607"/>
            <a:ext cx="914400" cy="14630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two_generators_loadFlow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00600" y="1920239"/>
            <a:ext cx="914400" cy="99045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3" y="2698396"/>
            <a:ext cx="2621429" cy="116428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9" y="4826857"/>
            <a:ext cx="2678572" cy="50714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Isosceles Triangle 17"/>
          <p:cNvSpPr>
            <a:spLocks noChangeArrowheads="1"/>
          </p:cNvSpPr>
          <p:nvPr/>
        </p:nvSpPr>
        <p:spPr bwMode="auto">
          <a:xfrm rot="5400000" flipH="1">
            <a:off x="2789739" y="2992249"/>
            <a:ext cx="1164286" cy="576579"/>
          </a:xfrm>
          <a:prstGeom prst="triangle">
            <a:avLst>
              <a:gd name="adj" fmla="val 35143"/>
            </a:avLst>
          </a:prstGeom>
          <a:solidFill>
            <a:schemeClr val="accent4">
              <a:alpha val="39999"/>
            </a:schemeClr>
          </a:solidFill>
          <a:ln>
            <a:noFill/>
          </a:ln>
        </p:spPr>
        <p:txBody>
          <a:bodyPr wrap="none" bIns="0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" name="Isosceles Triangle 17"/>
          <p:cNvSpPr>
            <a:spLocks noChangeArrowheads="1"/>
          </p:cNvSpPr>
          <p:nvPr/>
        </p:nvSpPr>
        <p:spPr bwMode="auto">
          <a:xfrm rot="5400000" flipH="1">
            <a:off x="3143074" y="4816903"/>
            <a:ext cx="507143" cy="527050"/>
          </a:xfrm>
          <a:prstGeom prst="triangle">
            <a:avLst>
              <a:gd name="adj" fmla="val 36568"/>
            </a:avLst>
          </a:prstGeom>
          <a:solidFill>
            <a:schemeClr val="accent4">
              <a:alpha val="39999"/>
            </a:schemeClr>
          </a:solidFill>
          <a:ln>
            <a:noFill/>
          </a:ln>
        </p:spPr>
        <p:txBody>
          <a:bodyPr wrap="none" bIns="0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72" y="2438400"/>
            <a:ext cx="1471429" cy="75000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72" y="4950714"/>
            <a:ext cx="1521428" cy="76428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Isosceles Triangle 17"/>
          <p:cNvSpPr>
            <a:spLocks noChangeArrowheads="1"/>
          </p:cNvSpPr>
          <p:nvPr/>
        </p:nvSpPr>
        <p:spPr bwMode="auto">
          <a:xfrm rot="16200000">
            <a:off x="6028373" y="2203798"/>
            <a:ext cx="749999" cy="1219200"/>
          </a:xfrm>
          <a:prstGeom prst="triangle">
            <a:avLst>
              <a:gd name="adj" fmla="val 32011"/>
            </a:avLst>
          </a:prstGeom>
          <a:solidFill>
            <a:schemeClr val="accent4">
              <a:alpha val="39999"/>
            </a:schemeClr>
          </a:solidFill>
          <a:ln>
            <a:noFill/>
          </a:ln>
        </p:spPr>
        <p:txBody>
          <a:bodyPr wrap="none" bIns="0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" name="Isosceles Triangle 17"/>
          <p:cNvSpPr>
            <a:spLocks noChangeArrowheads="1"/>
          </p:cNvSpPr>
          <p:nvPr/>
        </p:nvSpPr>
        <p:spPr bwMode="auto">
          <a:xfrm rot="16200000">
            <a:off x="6021230" y="4723258"/>
            <a:ext cx="764286" cy="1219198"/>
          </a:xfrm>
          <a:prstGeom prst="triangle">
            <a:avLst>
              <a:gd name="adj" fmla="val 27087"/>
            </a:avLst>
          </a:prstGeom>
          <a:solidFill>
            <a:schemeClr val="accent4">
              <a:alpha val="39999"/>
            </a:schemeClr>
          </a:solidFill>
          <a:ln>
            <a:noFill/>
          </a:ln>
        </p:spPr>
        <p:txBody>
          <a:bodyPr wrap="none" bIns="0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7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250" t="33641" r="14193" b="15644"/>
          <a:stretch/>
        </p:blipFill>
        <p:spPr>
          <a:xfrm>
            <a:off x="609600" y="1767868"/>
            <a:ext cx="4693988" cy="1889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3942" t="39725" r="26547" b="20642"/>
          <a:stretch/>
        </p:blipFill>
        <p:spPr>
          <a:xfrm>
            <a:off x="5396868" y="4191000"/>
            <a:ext cx="2316462" cy="1645919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9" tIns="45719" rIns="91439" bIns="45719"/>
          <a:lstStyle/>
          <a:p>
            <a:pPr>
              <a:buSzPct val="100000"/>
            </a:pPr>
            <a:r>
              <a:rPr lang="en-US" dirty="0" smtClean="0"/>
              <a:t>Connections to mechanical loads and prime movers</a:t>
            </a:r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 flipV="1">
            <a:off x="5503545" y="3962400"/>
            <a:ext cx="2743185" cy="1143000"/>
          </a:xfrm>
          <a:prstGeom prst="triangle">
            <a:avLst>
              <a:gd name="adj" fmla="val 50926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715" t="42282" r="50288" b="36912"/>
          <a:stretch/>
        </p:blipFill>
        <p:spPr>
          <a:xfrm>
            <a:off x="5503530" y="2819399"/>
            <a:ext cx="2802270" cy="113385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ounded Rectangle 4"/>
          <p:cNvSpPr/>
          <p:nvPr/>
        </p:nvSpPr>
        <p:spPr>
          <a:xfrm>
            <a:off x="5509626" y="3346704"/>
            <a:ext cx="2743185" cy="2286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1371600" y="3733800"/>
            <a:ext cx="3200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Direct connections to mechanical power sources – for generators – and loads – for motors – using standard Simulink signals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2195</TotalTime>
  <Words>317</Words>
  <Application>Microsoft Office PowerPoint</Application>
  <PresentationFormat>On-screen Show (4:3)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Courier New</vt:lpstr>
      <vt:lpstr>Garamond</vt:lpstr>
      <vt:lpstr>Wingdings</vt:lpstr>
      <vt:lpstr>MW_Public</vt:lpstr>
      <vt:lpstr>SimPowerSystems Hands-on Workshop: Modeling and Simulation of Electrical Power Systems with SimPowerSystemsTM</vt:lpstr>
      <vt:lpstr>Outline</vt:lpstr>
      <vt:lpstr>Electrical machines library</vt:lpstr>
      <vt:lpstr>Machine measurements</vt:lpstr>
      <vt:lpstr>Machine initialization</vt:lpstr>
      <vt:lpstr>Machine initialization Multiple machines</vt:lpstr>
      <vt:lpstr>Load flow calculation</vt:lpstr>
      <vt:lpstr>Load flow calculation</vt:lpstr>
      <vt:lpstr>Connections to mechanical loads and prime movers</vt:lpstr>
      <vt:lpstr>Connections to mechanical loads and prime movers</vt:lpstr>
      <vt:lpstr>PowerPoint Presentation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Electrical Power Systems with SimPowerSystemsTM</dc:title>
  <dc:creator>Carlos Osorio</dc:creator>
  <cp:keywords>Version 14.0</cp:keywords>
  <cp:lastModifiedBy>Carlos Osorio</cp:lastModifiedBy>
  <cp:revision>219</cp:revision>
  <dcterms:created xsi:type="dcterms:W3CDTF">2014-05-22T14:16:42Z</dcterms:created>
  <dcterms:modified xsi:type="dcterms:W3CDTF">2014-08-21T23:02:49Z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