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8" r:id="rId3"/>
    <p:sldId id="297" r:id="rId4"/>
    <p:sldId id="294" r:id="rId5"/>
    <p:sldId id="292" r:id="rId6"/>
    <p:sldId id="293" r:id="rId7"/>
    <p:sldId id="300" r:id="rId8"/>
    <p:sldId id="299" r:id="rId9"/>
    <p:sldId id="301" r:id="rId10"/>
    <p:sldId id="298" r:id="rId11"/>
    <p:sldId id="295" r:id="rId12"/>
    <p:sldId id="302" r:id="rId13"/>
    <p:sldId id="303" r:id="rId14"/>
    <p:sldId id="304" r:id="rId15"/>
    <p:sldId id="305" r:id="rId16"/>
    <p:sldId id="306" r:id="rId17"/>
    <p:sldId id="307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>
      <p:cViewPr varScale="1">
        <p:scale>
          <a:sx n="61" d="100"/>
          <a:sy n="61" d="100"/>
        </p:scale>
        <p:origin x="1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163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024" t="27810" r="9702" b="28378"/>
          <a:stretch/>
        </p:blipFill>
        <p:spPr>
          <a:xfrm>
            <a:off x="685800" y="1828800"/>
            <a:ext cx="7315200" cy="234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828800"/>
          </a:xfrm>
        </p:spPr>
        <p:txBody>
          <a:bodyPr/>
          <a:lstStyle/>
          <a:p>
            <a:r>
              <a:rPr lang="en-US" dirty="0" smtClean="0"/>
              <a:t>SimPowerSystems </a:t>
            </a:r>
            <a:r>
              <a:rPr lang="en-US" dirty="0" smtClean="0"/>
              <a:t>Hands-on Workshop:</a:t>
            </a:r>
            <a:br>
              <a:rPr lang="en-US" dirty="0" smtClean="0"/>
            </a:br>
            <a:r>
              <a:rPr lang="en-US" sz="2800" dirty="0" smtClean="0"/>
              <a:t>Modeling and </a:t>
            </a:r>
            <a:r>
              <a:rPr lang="en-US" sz="2800" dirty="0"/>
              <a:t>Simulation of Electrical Power Systems </a:t>
            </a:r>
            <a:r>
              <a:rPr lang="en-US" sz="2800" dirty="0" smtClean="0"/>
              <a:t>with SimPowerSystems</a:t>
            </a:r>
            <a:r>
              <a:rPr lang="en-US" sz="2000" baseline="50000" dirty="0" smtClean="0"/>
              <a:t>TM</a:t>
            </a:r>
            <a:endParaRPr lang="en-US" sz="2000" baseline="50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94568" y="4805671"/>
            <a:ext cx="4068032" cy="9417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Carlos Osorio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Principal Application 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Engineer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MathWorks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Natick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MA</a:t>
            </a:r>
          </a:p>
        </p:txBody>
      </p:sp>
      <p:pic>
        <p:nvPicPr>
          <p:cNvPr id="6" name="Picture 5" descr="cosorio"/>
          <p:cNvPicPr>
            <a:picLocks noChangeAspect="1" noChangeArrowheads="1"/>
          </p:cNvPicPr>
          <p:nvPr/>
        </p:nvPicPr>
        <p:blipFill>
          <a:blip r:embed="rId5" cstate="print"/>
          <a:srcRect l="27150" r="18300" b="8400"/>
          <a:stretch>
            <a:fillRect/>
          </a:stretch>
        </p:blipFill>
        <p:spPr bwMode="auto">
          <a:xfrm>
            <a:off x="631826" y="4808846"/>
            <a:ext cx="725054" cy="9144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31826" y="3453825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 Custom Electrical Components</a:t>
            </a:r>
            <a:endParaRPr 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2400" dirty="0" smtClean="0"/>
              <a:t>Simscape Language and Simscape Components library</a:t>
            </a:r>
            <a:br>
              <a:rPr lang="en-US" sz="2400" dirty="0" smtClean="0"/>
            </a:br>
            <a:r>
              <a:rPr lang="en-US" sz="2000" dirty="0" smtClean="0">
                <a:solidFill>
                  <a:schemeClr val="accent4"/>
                </a:solidFill>
              </a:rPr>
              <a:t>Three-phase electrical domain</a:t>
            </a:r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42" t="21388" r="24277" b="6509"/>
          <a:stretch/>
        </p:blipFill>
        <p:spPr>
          <a:xfrm>
            <a:off x="685800" y="2758440"/>
            <a:ext cx="3566158" cy="288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5" t="20483" b="4877"/>
          <a:stretch/>
        </p:blipFill>
        <p:spPr>
          <a:xfrm>
            <a:off x="2223302" y="1371600"/>
            <a:ext cx="6463498" cy="335282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TextBox 6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simscape_custom_generator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4876800" cy="22098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5036403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Leverage the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Simscape Language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the three-phase electrical domain to create custom components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67400" y="3886200"/>
            <a:ext cx="381000" cy="11502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33" t="23856" r="5200" b="8170"/>
          <a:stretch/>
        </p:blipFill>
        <p:spPr>
          <a:xfrm>
            <a:off x="1844018" y="1676400"/>
            <a:ext cx="5623582" cy="3566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2439" t="13692" r="3794" b="36687"/>
          <a:stretch/>
        </p:blipFill>
        <p:spPr>
          <a:xfrm>
            <a:off x="5996937" y="1219200"/>
            <a:ext cx="2461263" cy="281173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Simscape and SimPowerSystems interfaces</a:t>
            </a:r>
            <a:br>
              <a:rPr lang="en-US" dirty="0" smtClean="0"/>
            </a:br>
            <a:r>
              <a:rPr lang="en-US" sz="2400" dirty="0">
                <a:solidFill>
                  <a:schemeClr val="accent4"/>
                </a:solidFill>
              </a:rPr>
              <a:t>I</a:t>
            </a:r>
            <a:r>
              <a:rPr lang="en-US" sz="2400" dirty="0" smtClean="0">
                <a:solidFill>
                  <a:schemeClr val="accent4"/>
                </a:solidFill>
              </a:rPr>
              <a:t>nterfacing electrical domains</a:t>
            </a:r>
            <a:endParaRPr lang="en-US" sz="2400" dirty="0">
              <a:solidFill>
                <a:schemeClr val="accent4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91000" y="2133600"/>
            <a:ext cx="2057400" cy="15240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" y="5638800"/>
            <a:ext cx="832104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sps2se_pvinverter_avg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sps2se_pvinverter_det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52599" y="1524000"/>
            <a:ext cx="5867401" cy="3962400"/>
            <a:chOff x="1752599" y="1524000"/>
            <a:chExt cx="5867401" cy="3962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7333" t="23856" r="5200" b="8170"/>
            <a:stretch/>
          </p:blipFill>
          <p:spPr>
            <a:xfrm>
              <a:off x="1844018" y="1676400"/>
              <a:ext cx="5623582" cy="356616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752599" y="1524000"/>
              <a:ext cx="5867401" cy="39624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Simscape and SimPowerSystems interfaces</a:t>
            </a:r>
            <a:br>
              <a:rPr lang="en-US" dirty="0" smtClean="0"/>
            </a:br>
            <a:r>
              <a:rPr lang="en-US" sz="2400" dirty="0">
                <a:solidFill>
                  <a:schemeClr val="accent4"/>
                </a:solidFill>
              </a:rPr>
              <a:t>I</a:t>
            </a:r>
            <a:r>
              <a:rPr lang="en-US" sz="2400" dirty="0" smtClean="0">
                <a:solidFill>
                  <a:schemeClr val="accent4"/>
                </a:solidFill>
              </a:rPr>
              <a:t>nterfacing electrical domains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" y="5638800"/>
            <a:ext cx="832104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sps2se_pvinverter_avg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sps2se_pvinverter_det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4749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 the appropriate filter in the interface block to break the algebraic loop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3758625"/>
            <a:ext cx="306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 the Simscape local solver to simulate slower dynamics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7240" y="381000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4096512" y="4810525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2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71" t="38313" r="7108" b="9784"/>
          <a:stretch/>
        </p:blipFill>
        <p:spPr>
          <a:xfrm>
            <a:off x="1143000" y="1691045"/>
            <a:ext cx="3067071" cy="200024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573" t="40237" r="3223" b="16486"/>
          <a:stretch/>
        </p:blipFill>
        <p:spPr>
          <a:xfrm>
            <a:off x="4876800" y="2819400"/>
            <a:ext cx="3200404" cy="186691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1400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 sharing and IP protection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Simscape Editing Mode</a:t>
            </a:r>
            <a:endParaRPr lang="en-US" sz="2400" dirty="0">
              <a:solidFill>
                <a:schemeClr val="accent4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05946" y="2962742"/>
            <a:ext cx="5461454" cy="3285658"/>
            <a:chOff x="469900" y="2667000"/>
            <a:chExt cx="5461454" cy="3285658"/>
          </a:xfrm>
        </p:grpSpPr>
        <p:graphicFrame>
          <p:nvGraphicFramePr>
            <p:cNvPr id="5" name="Group 6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79876613"/>
                </p:ext>
              </p:extLst>
            </p:nvPr>
          </p:nvGraphicFramePr>
          <p:xfrm>
            <a:off x="469900" y="3264322"/>
            <a:ext cx="5461454" cy="2688336"/>
          </p:xfrm>
          <a:graphic>
            <a:graphicData uri="http://schemas.openxmlformats.org/drawingml/2006/table">
              <a:tbl>
                <a:tblPr/>
                <a:tblGrid>
                  <a:gridCol w="3568700"/>
                  <a:gridCol w="914400"/>
                  <a:gridCol w="978354"/>
                </a:tblGrid>
                <a:tr h="36004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Function</a:t>
                        </a:r>
                        <a:endPara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marL="88703" marR="88703" anchor="ctr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Full</a:t>
                        </a:r>
                        <a:b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Mode</a:t>
                        </a:r>
                        <a:endPara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marL="88703" marR="88703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Restricted</a:t>
                        </a:r>
                        <a:b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Mode</a:t>
                        </a:r>
                        <a:endPara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marL="88703" marR="88703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rPr>
                          <a:t>Add or delete regular Simulink blocks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rPr>
                          <a:t>Change Simulink solver, simulate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</a:tr>
                <a:tr h="14590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rPr>
                          <a:t>Change numerical parameters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rPr>
                          <a:t>Access PowerGUI functions, settings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</a:tr>
                <a:tr h="141062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rPr>
                          <a:t>Generate code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</a:tr>
                <a:tr h="223838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  <a:defRPr/>
                        </a:pPr>
                        <a:r>
                          <a:rPr kumimoji="0" lang="de-DE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rPr>
                          <a:t>Add/delete blocks from SimPowerSystems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No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2"/>
                      </a:solidFill>
                    </a:tcPr>
                  </a:tc>
                </a:tr>
                <a:tr h="18097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rPr>
                          <a:t>Make or break physical connections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No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2"/>
                      </a:solidFill>
                    </a:tcPr>
                  </a:tc>
                </a:tr>
                <a:tr h="18097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rPr>
                          <a:t>Change block parameterization options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Yes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215383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de-DE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No</a:t>
                        </a:r>
                      </a:p>
                    </a:txBody>
                    <a:tcPr marL="88703" marR="88703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6" name="Gruppieren 63"/>
            <p:cNvGrpSpPr/>
            <p:nvPr/>
          </p:nvGrpSpPr>
          <p:grpSpPr>
            <a:xfrm>
              <a:off x="4389120" y="2745703"/>
              <a:ext cx="225394" cy="490140"/>
              <a:chOff x="2129033" y="2349234"/>
              <a:chExt cx="496538" cy="1079766"/>
            </a:xfrm>
          </p:grpSpPr>
          <p:sp>
            <p:nvSpPr>
              <p:cNvPr id="28" name="Abgerundetes Rechteck 103"/>
              <p:cNvSpPr/>
              <p:nvPr/>
            </p:nvSpPr>
            <p:spPr bwMode="auto">
              <a:xfrm>
                <a:off x="2129033" y="2684201"/>
                <a:ext cx="496538" cy="4768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697687"/>
                  </a:gs>
                  <a:gs pos="50000">
                    <a:srgbClr val="99ABC3"/>
                  </a:gs>
                  <a:gs pos="100000">
                    <a:srgbClr val="B6CCE8"/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rgbClr val="38609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unde Klammer rechts 104"/>
              <p:cNvSpPr/>
              <p:nvPr/>
            </p:nvSpPr>
            <p:spPr bwMode="auto">
              <a:xfrm rot="5400000">
                <a:off x="2118168" y="3027160"/>
                <a:ext cx="502589" cy="301092"/>
              </a:xfrm>
              <a:prstGeom prst="rightBracket">
                <a:avLst>
                  <a:gd name="adj" fmla="val 16843"/>
                </a:avLst>
              </a:prstGeom>
              <a:gradFill flip="none" rotWithShape="1">
                <a:gsLst>
                  <a:gs pos="0">
                    <a:srgbClr val="697687"/>
                  </a:gs>
                  <a:gs pos="50000">
                    <a:srgbClr val="99ABC3"/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rgbClr val="39609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Ellipse 105"/>
              <p:cNvSpPr/>
              <p:nvPr/>
            </p:nvSpPr>
            <p:spPr bwMode="auto">
              <a:xfrm>
                <a:off x="2223611" y="2349234"/>
                <a:ext cx="307379" cy="307379"/>
              </a:xfrm>
              <a:prstGeom prst="ellipse">
                <a:avLst/>
              </a:prstGeom>
              <a:gradFill flip="none" rotWithShape="1">
                <a:gsLst>
                  <a:gs pos="0">
                    <a:srgbClr val="697687"/>
                  </a:gs>
                  <a:gs pos="50000">
                    <a:srgbClr val="99ABC3"/>
                  </a:gs>
                  <a:gs pos="100000">
                    <a:srgbClr val="B6CCE8"/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rgbClr val="38609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grpSp>
          <p:nvGrpSpPr>
            <p:cNvPr id="7" name="Gruppieren 88"/>
            <p:cNvGrpSpPr/>
            <p:nvPr/>
          </p:nvGrpSpPr>
          <p:grpSpPr>
            <a:xfrm>
              <a:off x="5047678" y="2667000"/>
              <a:ext cx="718298" cy="657206"/>
              <a:chOff x="2309800" y="4243392"/>
              <a:chExt cx="1582394" cy="1447808"/>
            </a:xfrm>
          </p:grpSpPr>
          <p:grpSp>
            <p:nvGrpSpPr>
              <p:cNvPr id="8" name="Gruppieren 84"/>
              <p:cNvGrpSpPr/>
              <p:nvPr/>
            </p:nvGrpSpPr>
            <p:grpSpPr>
              <a:xfrm>
                <a:off x="2309800" y="4243392"/>
                <a:ext cx="496538" cy="1079766"/>
                <a:chOff x="4803157" y="5459413"/>
                <a:chExt cx="496538" cy="1079766"/>
              </a:xfrm>
            </p:grpSpPr>
            <p:sp>
              <p:nvSpPr>
                <p:cNvPr id="25" name="Abgerundetes Rechteck 124"/>
                <p:cNvSpPr/>
                <p:nvPr/>
              </p:nvSpPr>
              <p:spPr bwMode="auto">
                <a:xfrm>
                  <a:off x="4803157" y="5794379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936555"/>
                    </a:gs>
                    <a:gs pos="50000">
                      <a:srgbClr val="D4937C"/>
                    </a:gs>
                    <a:gs pos="100000">
                      <a:srgbClr val="FCAF95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9F361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eaLnBrk="0" latinLnBrk="0" hangingPunct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de-DE" dirty="0"/>
                </a:p>
              </p:txBody>
            </p:sp>
            <p:sp>
              <p:nvSpPr>
                <p:cNvPr id="26" name="Runde Klammer rechts 125"/>
                <p:cNvSpPr/>
                <p:nvPr/>
              </p:nvSpPr>
              <p:spPr bwMode="auto">
                <a:xfrm rot="5400000">
                  <a:off x="4792291" y="6137338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936555"/>
                    </a:gs>
                    <a:gs pos="50000">
                      <a:srgbClr val="D4937C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9F361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7" name="Ellipse 126"/>
                <p:cNvSpPr/>
                <p:nvPr/>
              </p:nvSpPr>
              <p:spPr bwMode="auto">
                <a:xfrm>
                  <a:off x="4897735" y="5459413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36555"/>
                    </a:gs>
                    <a:gs pos="50000">
                      <a:srgbClr val="D4937C"/>
                    </a:gs>
                    <a:gs pos="100000">
                      <a:srgbClr val="FCAF95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9F361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  <p:grpSp>
            <p:nvGrpSpPr>
              <p:cNvPr id="9" name="Gruppieren 83"/>
              <p:cNvGrpSpPr/>
              <p:nvPr/>
            </p:nvGrpSpPr>
            <p:grpSpPr>
              <a:xfrm>
                <a:off x="2581264" y="4333880"/>
                <a:ext cx="496538" cy="1079766"/>
                <a:chOff x="4075462" y="5459413"/>
                <a:chExt cx="496538" cy="1079766"/>
              </a:xfrm>
            </p:grpSpPr>
            <p:sp>
              <p:nvSpPr>
                <p:cNvPr id="22" name="Abgerundetes Rechteck 121"/>
                <p:cNvSpPr/>
                <p:nvPr/>
              </p:nvSpPr>
              <p:spPr bwMode="auto">
                <a:xfrm>
                  <a:off x="4075462" y="5794379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737F73"/>
                    </a:gs>
                    <a:gs pos="50000">
                      <a:srgbClr val="A6B8A7"/>
                    </a:gs>
                    <a:gs pos="100000">
                      <a:srgbClr val="C6DCC7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537E5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eaLnBrk="0" latinLnBrk="0" hangingPunct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de-DE" dirty="0"/>
                </a:p>
              </p:txBody>
            </p:sp>
            <p:sp>
              <p:nvSpPr>
                <p:cNvPr id="23" name="Runde Klammer rechts 122"/>
                <p:cNvSpPr/>
                <p:nvPr/>
              </p:nvSpPr>
              <p:spPr bwMode="auto">
                <a:xfrm rot="5400000">
                  <a:off x="4064596" y="6137338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737F73"/>
                    </a:gs>
                    <a:gs pos="50000">
                      <a:srgbClr val="A6B8A7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537E5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4" name="Ellipse 123"/>
                <p:cNvSpPr/>
                <p:nvPr/>
              </p:nvSpPr>
              <p:spPr bwMode="auto">
                <a:xfrm>
                  <a:off x="4170040" y="5459413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37F73"/>
                    </a:gs>
                    <a:gs pos="50000">
                      <a:srgbClr val="A6B8A7"/>
                    </a:gs>
                    <a:gs pos="100000">
                      <a:srgbClr val="C6DCC7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537E5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  <p:grpSp>
            <p:nvGrpSpPr>
              <p:cNvPr id="10" name="Gruppieren 85"/>
              <p:cNvGrpSpPr/>
              <p:nvPr/>
            </p:nvGrpSpPr>
            <p:grpSpPr>
              <a:xfrm>
                <a:off x="2852728" y="4424368"/>
                <a:ext cx="496538" cy="1079766"/>
                <a:chOff x="3492850" y="5459413"/>
                <a:chExt cx="496538" cy="1079766"/>
              </a:xfrm>
            </p:grpSpPr>
            <p:sp>
              <p:nvSpPr>
                <p:cNvPr id="19" name="Abgerundetes Rechteck 118"/>
                <p:cNvSpPr/>
                <p:nvPr/>
              </p:nvSpPr>
              <p:spPr bwMode="auto">
                <a:xfrm>
                  <a:off x="3492850" y="5794379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4E7394"/>
                    </a:gs>
                    <a:gs pos="50000">
                      <a:srgbClr val="73A6D6"/>
                    </a:gs>
                    <a:gs pos="100000">
                      <a:srgbClr val="8AC6FE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0C539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eaLnBrk="0" latinLnBrk="0" hangingPunct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de-DE" dirty="0"/>
                </a:p>
              </p:txBody>
            </p:sp>
            <p:sp>
              <p:nvSpPr>
                <p:cNvPr id="20" name="Runde Klammer rechts 119"/>
                <p:cNvSpPr/>
                <p:nvPr/>
              </p:nvSpPr>
              <p:spPr bwMode="auto">
                <a:xfrm rot="5400000">
                  <a:off x="3481984" y="6137338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4E7394"/>
                    </a:gs>
                    <a:gs pos="50000">
                      <a:srgbClr val="73A6D6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0C539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1" name="Ellipse 120"/>
                <p:cNvSpPr/>
                <p:nvPr/>
              </p:nvSpPr>
              <p:spPr bwMode="auto">
                <a:xfrm>
                  <a:off x="3587428" y="5459413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4E7394"/>
                    </a:gs>
                    <a:gs pos="50000">
                      <a:srgbClr val="73A6D6"/>
                    </a:gs>
                    <a:gs pos="100000">
                      <a:srgbClr val="8AC6FE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0C539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  <p:grpSp>
            <p:nvGrpSpPr>
              <p:cNvPr id="11" name="Gruppieren 87"/>
              <p:cNvGrpSpPr/>
              <p:nvPr/>
            </p:nvGrpSpPr>
            <p:grpSpPr>
              <a:xfrm>
                <a:off x="3124192" y="4514856"/>
                <a:ext cx="496538" cy="1079766"/>
                <a:chOff x="6621463" y="5578398"/>
                <a:chExt cx="496538" cy="1079766"/>
              </a:xfrm>
            </p:grpSpPr>
            <p:sp>
              <p:nvSpPr>
                <p:cNvPr id="16" name="Abgerundetes Rechteck 115"/>
                <p:cNvSpPr/>
                <p:nvPr/>
              </p:nvSpPr>
              <p:spPr bwMode="auto">
                <a:xfrm>
                  <a:off x="6621463" y="5913364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79788D"/>
                    </a:gs>
                    <a:gs pos="50000">
                      <a:srgbClr val="AEADCB"/>
                    </a:gs>
                    <a:gs pos="100000">
                      <a:srgbClr val="D0CFF2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62626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" name="Runde Klammer rechts 116"/>
                <p:cNvSpPr/>
                <p:nvPr/>
              </p:nvSpPr>
              <p:spPr bwMode="auto">
                <a:xfrm rot="5400000">
                  <a:off x="6610597" y="6256323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79788D"/>
                    </a:gs>
                    <a:gs pos="50000">
                      <a:srgbClr val="AEADCB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62626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" name="Ellipse 117"/>
                <p:cNvSpPr/>
                <p:nvPr/>
              </p:nvSpPr>
              <p:spPr bwMode="auto">
                <a:xfrm>
                  <a:off x="6716041" y="5578398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9788D"/>
                    </a:gs>
                    <a:gs pos="50000">
                      <a:srgbClr val="AEADCB"/>
                    </a:gs>
                    <a:gs pos="100000">
                      <a:srgbClr val="D0CFF2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62626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2" name="Gruppieren 47"/>
              <p:cNvGrpSpPr/>
              <p:nvPr/>
            </p:nvGrpSpPr>
            <p:grpSpPr>
              <a:xfrm>
                <a:off x="3395656" y="4611434"/>
                <a:ext cx="496538" cy="1079766"/>
                <a:chOff x="4666632" y="5459413"/>
                <a:chExt cx="496538" cy="1079766"/>
              </a:xfrm>
            </p:grpSpPr>
            <p:sp>
              <p:nvSpPr>
                <p:cNvPr id="13" name="Abgerundetes Rechteck 112"/>
                <p:cNvSpPr/>
                <p:nvPr/>
              </p:nvSpPr>
              <p:spPr bwMode="auto">
                <a:xfrm>
                  <a:off x="4666632" y="5794379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9A7948"/>
                    </a:gs>
                    <a:gs pos="50000">
                      <a:srgbClr val="DEB06B"/>
                    </a:gs>
                    <a:gs pos="100000">
                      <a:srgbClr val="FFD181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A261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eaLnBrk="0" latinLnBrk="0" hangingPunct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de-DE" dirty="0"/>
                </a:p>
              </p:txBody>
            </p:sp>
            <p:sp>
              <p:nvSpPr>
                <p:cNvPr id="14" name="Runde Klammer rechts 113"/>
                <p:cNvSpPr/>
                <p:nvPr/>
              </p:nvSpPr>
              <p:spPr bwMode="auto">
                <a:xfrm rot="5400000">
                  <a:off x="4655766" y="6137338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9A7948"/>
                    </a:gs>
                    <a:gs pos="50000">
                      <a:srgbClr val="DEB06B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A261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de-DE"/>
                </a:p>
              </p:txBody>
            </p:sp>
            <p:sp>
              <p:nvSpPr>
                <p:cNvPr id="15" name="Ellipse 114"/>
                <p:cNvSpPr/>
                <p:nvPr/>
              </p:nvSpPr>
              <p:spPr bwMode="auto">
                <a:xfrm>
                  <a:off x="4761210" y="5459413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A7948"/>
                    </a:gs>
                    <a:gs pos="50000">
                      <a:srgbClr val="DEB06B"/>
                    </a:gs>
                    <a:gs pos="100000">
                      <a:srgbClr val="FFD181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A261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73" name="Group 72"/>
          <p:cNvGrpSpPr/>
          <p:nvPr/>
        </p:nvGrpSpPr>
        <p:grpSpPr>
          <a:xfrm>
            <a:off x="5498859" y="1196748"/>
            <a:ext cx="2770868" cy="1079766"/>
            <a:chOff x="5498859" y="1249612"/>
            <a:chExt cx="2770868" cy="1079766"/>
          </a:xfrm>
        </p:grpSpPr>
        <p:sp>
          <p:nvSpPr>
            <p:cNvPr id="37" name="Text Box 178"/>
            <p:cNvSpPr txBox="1">
              <a:spLocks noChangeArrowheads="1"/>
            </p:cNvSpPr>
            <p:nvPr/>
          </p:nvSpPr>
          <p:spPr bwMode="auto">
            <a:xfrm>
              <a:off x="6179897" y="1440523"/>
              <a:ext cx="161607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de-DE" sz="1400" b="1" dirty="0">
                  <a:solidFill>
                    <a:schemeClr val="accent5">
                      <a:lumMod val="50000"/>
                    </a:schemeClr>
                  </a:solidFill>
                  <a:cs typeface="Arial" charset="0"/>
                </a:rPr>
                <a:t>Model Developer</a:t>
              </a:r>
            </a:p>
          </p:txBody>
        </p:sp>
        <p:sp>
          <p:nvSpPr>
            <p:cNvPr id="38" name="Text Box 185"/>
            <p:cNvSpPr txBox="1">
              <a:spLocks noChangeArrowheads="1"/>
            </p:cNvSpPr>
            <p:nvPr/>
          </p:nvSpPr>
          <p:spPr bwMode="auto">
            <a:xfrm>
              <a:off x="5498859" y="1634198"/>
              <a:ext cx="2297115" cy="523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400" dirty="0" smtClean="0">
                  <a:solidFill>
                    <a:schemeClr val="accent5">
                      <a:lumMod val="50000"/>
                    </a:schemeClr>
                  </a:solidFill>
                </a:rPr>
                <a:t>Simscape license</a:t>
              </a:r>
              <a:endParaRPr lang="en-US" sz="14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r" eaLnBrk="0" hangingPunct="0"/>
              <a:r>
                <a:rPr lang="en-US" sz="1400" dirty="0" smtClean="0">
                  <a:solidFill>
                    <a:schemeClr val="accent5">
                      <a:lumMod val="50000"/>
                    </a:schemeClr>
                  </a:solidFill>
                </a:rPr>
                <a:t>SimPowerSystems license</a:t>
              </a:r>
              <a:endParaRPr lang="de-DE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33" name="Gruppieren 63"/>
            <p:cNvGrpSpPr/>
            <p:nvPr/>
          </p:nvGrpSpPr>
          <p:grpSpPr>
            <a:xfrm>
              <a:off x="7773189" y="1249612"/>
              <a:ext cx="496538" cy="1079766"/>
              <a:chOff x="1935590" y="2349234"/>
              <a:chExt cx="496538" cy="1079766"/>
            </a:xfrm>
          </p:grpSpPr>
          <p:sp>
            <p:nvSpPr>
              <p:cNvPr id="34" name="Abgerundetes Rechteck 64"/>
              <p:cNvSpPr/>
              <p:nvPr/>
            </p:nvSpPr>
            <p:spPr bwMode="auto">
              <a:xfrm>
                <a:off x="1935590" y="2684200"/>
                <a:ext cx="496538" cy="476831"/>
              </a:xfrm>
              <a:prstGeom prst="roundRect">
                <a:avLst/>
              </a:prstGeom>
              <a:gradFill flip="none" rotWithShape="1">
                <a:gsLst>
                  <a:gs pos="0">
                    <a:srgbClr val="697687"/>
                  </a:gs>
                  <a:gs pos="50000">
                    <a:srgbClr val="99ABC3"/>
                  </a:gs>
                  <a:gs pos="100000">
                    <a:srgbClr val="B6CCE8"/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rgbClr val="38609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Runde Klammer rechts 65"/>
              <p:cNvSpPr/>
              <p:nvPr/>
            </p:nvSpPr>
            <p:spPr bwMode="auto">
              <a:xfrm rot="5400000">
                <a:off x="1924724" y="3027159"/>
                <a:ext cx="502589" cy="301093"/>
              </a:xfrm>
              <a:prstGeom prst="rightBracket">
                <a:avLst>
                  <a:gd name="adj" fmla="val 16843"/>
                </a:avLst>
              </a:prstGeom>
              <a:gradFill flip="none" rotWithShape="1">
                <a:gsLst>
                  <a:gs pos="0">
                    <a:srgbClr val="697687"/>
                  </a:gs>
                  <a:gs pos="50000">
                    <a:srgbClr val="99ABC3"/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rgbClr val="39609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" name="Ellipse 66"/>
              <p:cNvSpPr/>
              <p:nvPr/>
            </p:nvSpPr>
            <p:spPr bwMode="auto">
              <a:xfrm>
                <a:off x="2030168" y="2349234"/>
                <a:ext cx="307380" cy="307379"/>
              </a:xfrm>
              <a:prstGeom prst="ellipse">
                <a:avLst/>
              </a:prstGeom>
              <a:gradFill flip="none" rotWithShape="1">
                <a:gsLst>
                  <a:gs pos="0">
                    <a:srgbClr val="697687"/>
                  </a:gs>
                  <a:gs pos="50000">
                    <a:srgbClr val="99ABC3"/>
                  </a:gs>
                  <a:gs pos="100000">
                    <a:srgbClr val="B6CCE8"/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rgbClr val="38609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6023776" y="4301118"/>
            <a:ext cx="2766326" cy="2023482"/>
            <a:chOff x="6023776" y="4353982"/>
            <a:chExt cx="2766326" cy="2023482"/>
          </a:xfrm>
        </p:grpSpPr>
        <p:sp>
          <p:nvSpPr>
            <p:cNvPr id="62" name="Text Box 186"/>
            <p:cNvSpPr txBox="1">
              <a:spLocks noChangeArrowheads="1"/>
            </p:cNvSpPr>
            <p:nvPr/>
          </p:nvSpPr>
          <p:spPr bwMode="auto">
            <a:xfrm>
              <a:off x="6023776" y="5410200"/>
              <a:ext cx="12490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400" b="1" dirty="0">
                  <a:solidFill>
                    <a:schemeClr val="accent5">
                      <a:lumMod val="50000"/>
                    </a:schemeClr>
                  </a:solidFill>
                  <a:cs typeface="Arial" charset="0"/>
                </a:rPr>
                <a:t>Model </a:t>
              </a:r>
              <a:r>
                <a:rPr lang="de-DE" sz="1400" b="1" dirty="0" smtClean="0">
                  <a:solidFill>
                    <a:schemeClr val="accent5">
                      <a:lumMod val="50000"/>
                    </a:schemeClr>
                  </a:solidFill>
                  <a:cs typeface="Arial" charset="0"/>
                </a:rPr>
                <a:t>Users</a:t>
              </a:r>
              <a:endParaRPr lang="de-DE" sz="1400" b="1" dirty="0">
                <a:solidFill>
                  <a:schemeClr val="accent5">
                    <a:lumMod val="50000"/>
                  </a:schemeClr>
                </a:solidFill>
                <a:cs typeface="Arial" charset="0"/>
              </a:endParaRPr>
            </a:p>
          </p:txBody>
        </p:sp>
        <p:sp>
          <p:nvSpPr>
            <p:cNvPr id="63" name="Text Box 187"/>
            <p:cNvSpPr txBox="1">
              <a:spLocks noChangeArrowheads="1"/>
            </p:cNvSpPr>
            <p:nvPr/>
          </p:nvSpPr>
          <p:spPr bwMode="auto">
            <a:xfrm>
              <a:off x="6023776" y="5638800"/>
              <a:ext cx="251062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chemeClr val="accent5">
                      <a:lumMod val="50000"/>
                    </a:schemeClr>
                  </a:solidFill>
                </a:rPr>
                <a:t>Simscape license</a:t>
              </a:r>
              <a:endParaRPr lang="en-US" sz="14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eaLnBrk="0" hangingPunct="0"/>
              <a:r>
                <a:rPr lang="en-US" sz="1400" dirty="0" smtClean="0">
                  <a:solidFill>
                    <a:schemeClr val="accent5">
                      <a:lumMod val="50000"/>
                    </a:schemeClr>
                  </a:solidFill>
                </a:rPr>
                <a:t>SimPowerSystems </a:t>
              </a:r>
              <a:r>
                <a:rPr lang="en-US" sz="1400" i="1" dirty="0">
                  <a:solidFill>
                    <a:schemeClr val="accent5">
                      <a:lumMod val="50000"/>
                    </a:schemeClr>
                  </a:solidFill>
                </a:rPr>
                <a:t>installed</a:t>
              </a:r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,</a:t>
              </a:r>
              <a:b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but no license </a:t>
              </a:r>
              <a:r>
                <a:rPr lang="en-US" sz="1400" b="1" dirty="0">
                  <a:solidFill>
                    <a:schemeClr val="accent5">
                      <a:lumMod val="50000"/>
                    </a:schemeClr>
                  </a:solidFill>
                </a:rPr>
                <a:t>required</a:t>
              </a:r>
              <a:endParaRPr lang="de-DE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41" name="Gruppieren 88"/>
            <p:cNvGrpSpPr/>
            <p:nvPr/>
          </p:nvGrpSpPr>
          <p:grpSpPr>
            <a:xfrm>
              <a:off x="7207708" y="4353982"/>
              <a:ext cx="1582394" cy="1447808"/>
              <a:chOff x="2309800" y="4243392"/>
              <a:chExt cx="1582394" cy="1447808"/>
            </a:xfrm>
          </p:grpSpPr>
          <p:grpSp>
            <p:nvGrpSpPr>
              <p:cNvPr id="42" name="Gruppieren 84"/>
              <p:cNvGrpSpPr/>
              <p:nvPr/>
            </p:nvGrpSpPr>
            <p:grpSpPr>
              <a:xfrm>
                <a:off x="2309800" y="4243392"/>
                <a:ext cx="496538" cy="1079766"/>
                <a:chOff x="4803157" y="5459413"/>
                <a:chExt cx="496538" cy="1079766"/>
              </a:xfrm>
            </p:grpSpPr>
            <p:sp>
              <p:nvSpPr>
                <p:cNvPr id="59" name="Abgerundetes Rechteck 72"/>
                <p:cNvSpPr/>
                <p:nvPr/>
              </p:nvSpPr>
              <p:spPr bwMode="auto">
                <a:xfrm>
                  <a:off x="4803157" y="5794379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936555"/>
                    </a:gs>
                    <a:gs pos="50000">
                      <a:srgbClr val="D4937C"/>
                    </a:gs>
                    <a:gs pos="100000">
                      <a:srgbClr val="FCAF95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9F361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eaLnBrk="0" latinLnBrk="0" hangingPunct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de-DE" dirty="0"/>
                </a:p>
              </p:txBody>
            </p:sp>
            <p:sp>
              <p:nvSpPr>
                <p:cNvPr id="60" name="Runde Klammer rechts 73"/>
                <p:cNvSpPr/>
                <p:nvPr/>
              </p:nvSpPr>
              <p:spPr bwMode="auto">
                <a:xfrm rot="5400000">
                  <a:off x="4792291" y="6137338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936555"/>
                    </a:gs>
                    <a:gs pos="50000">
                      <a:srgbClr val="D4937C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9F361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1" name="Ellipse 74"/>
                <p:cNvSpPr/>
                <p:nvPr/>
              </p:nvSpPr>
              <p:spPr bwMode="auto">
                <a:xfrm>
                  <a:off x="4897735" y="5459413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36555"/>
                    </a:gs>
                    <a:gs pos="50000">
                      <a:srgbClr val="D4937C"/>
                    </a:gs>
                    <a:gs pos="100000">
                      <a:srgbClr val="FCAF95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9F361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  <p:grpSp>
            <p:nvGrpSpPr>
              <p:cNvPr id="43" name="Gruppieren 83"/>
              <p:cNvGrpSpPr/>
              <p:nvPr/>
            </p:nvGrpSpPr>
            <p:grpSpPr>
              <a:xfrm>
                <a:off x="2581264" y="4333880"/>
                <a:ext cx="496538" cy="1079766"/>
                <a:chOff x="4075462" y="5459413"/>
                <a:chExt cx="496538" cy="1079766"/>
              </a:xfrm>
            </p:grpSpPr>
            <p:sp>
              <p:nvSpPr>
                <p:cNvPr id="56" name="Abgerundetes Rechteck 76"/>
                <p:cNvSpPr/>
                <p:nvPr/>
              </p:nvSpPr>
              <p:spPr bwMode="auto">
                <a:xfrm>
                  <a:off x="4075462" y="5794379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737F73"/>
                    </a:gs>
                    <a:gs pos="50000">
                      <a:srgbClr val="A6B8A7"/>
                    </a:gs>
                    <a:gs pos="100000">
                      <a:srgbClr val="C6DCC7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537E5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eaLnBrk="0" latinLnBrk="0" hangingPunct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de-DE" dirty="0"/>
                </a:p>
              </p:txBody>
            </p:sp>
            <p:sp>
              <p:nvSpPr>
                <p:cNvPr id="57" name="Runde Klammer rechts 77"/>
                <p:cNvSpPr/>
                <p:nvPr/>
              </p:nvSpPr>
              <p:spPr bwMode="auto">
                <a:xfrm rot="5400000">
                  <a:off x="4064596" y="6137338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737F73"/>
                    </a:gs>
                    <a:gs pos="50000">
                      <a:srgbClr val="A6B8A7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537E5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8" name="Ellipse 78"/>
                <p:cNvSpPr/>
                <p:nvPr/>
              </p:nvSpPr>
              <p:spPr bwMode="auto">
                <a:xfrm>
                  <a:off x="4170040" y="5459413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37F73"/>
                    </a:gs>
                    <a:gs pos="50000">
                      <a:srgbClr val="A6B8A7"/>
                    </a:gs>
                    <a:gs pos="100000">
                      <a:srgbClr val="C6DCC7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537E5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  <p:grpSp>
            <p:nvGrpSpPr>
              <p:cNvPr id="44" name="Gruppieren 85"/>
              <p:cNvGrpSpPr/>
              <p:nvPr/>
            </p:nvGrpSpPr>
            <p:grpSpPr>
              <a:xfrm>
                <a:off x="2852728" y="4424368"/>
                <a:ext cx="496538" cy="1079766"/>
                <a:chOff x="3492850" y="5459413"/>
                <a:chExt cx="496538" cy="1079766"/>
              </a:xfrm>
            </p:grpSpPr>
            <p:sp>
              <p:nvSpPr>
                <p:cNvPr id="53" name="Abgerundetes Rechteck 80"/>
                <p:cNvSpPr/>
                <p:nvPr/>
              </p:nvSpPr>
              <p:spPr bwMode="auto">
                <a:xfrm>
                  <a:off x="3492850" y="5794379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4E7394"/>
                    </a:gs>
                    <a:gs pos="50000">
                      <a:srgbClr val="73A6D6"/>
                    </a:gs>
                    <a:gs pos="100000">
                      <a:srgbClr val="8AC6FE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0C539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eaLnBrk="0" latinLnBrk="0" hangingPunct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de-DE" dirty="0"/>
                </a:p>
              </p:txBody>
            </p:sp>
            <p:sp>
              <p:nvSpPr>
                <p:cNvPr id="54" name="Runde Klammer rechts 81"/>
                <p:cNvSpPr/>
                <p:nvPr/>
              </p:nvSpPr>
              <p:spPr bwMode="auto">
                <a:xfrm rot="5400000">
                  <a:off x="3481984" y="6137338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4E7394"/>
                    </a:gs>
                    <a:gs pos="50000">
                      <a:srgbClr val="73A6D6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0C539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5" name="Ellipse 82"/>
                <p:cNvSpPr/>
                <p:nvPr/>
              </p:nvSpPr>
              <p:spPr bwMode="auto">
                <a:xfrm>
                  <a:off x="3587428" y="5459413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4E7394"/>
                    </a:gs>
                    <a:gs pos="50000">
                      <a:srgbClr val="73A6D6"/>
                    </a:gs>
                    <a:gs pos="100000">
                      <a:srgbClr val="8AC6FE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0C539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  <p:grpSp>
            <p:nvGrpSpPr>
              <p:cNvPr id="45" name="Gruppieren 87"/>
              <p:cNvGrpSpPr/>
              <p:nvPr/>
            </p:nvGrpSpPr>
            <p:grpSpPr>
              <a:xfrm>
                <a:off x="3124192" y="4514856"/>
                <a:ext cx="496538" cy="1079766"/>
                <a:chOff x="6621463" y="5578398"/>
                <a:chExt cx="496538" cy="1079766"/>
              </a:xfrm>
            </p:grpSpPr>
            <p:sp>
              <p:nvSpPr>
                <p:cNvPr id="50" name="Abgerundetes Rechteck 56"/>
                <p:cNvSpPr/>
                <p:nvPr/>
              </p:nvSpPr>
              <p:spPr bwMode="auto">
                <a:xfrm>
                  <a:off x="6621463" y="5913364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79788D"/>
                    </a:gs>
                    <a:gs pos="50000">
                      <a:srgbClr val="AEADCB"/>
                    </a:gs>
                    <a:gs pos="100000">
                      <a:srgbClr val="D0CFF2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62626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Runde Klammer rechts 57"/>
                <p:cNvSpPr/>
                <p:nvPr/>
              </p:nvSpPr>
              <p:spPr bwMode="auto">
                <a:xfrm rot="5400000">
                  <a:off x="6610597" y="6256323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79788D"/>
                    </a:gs>
                    <a:gs pos="50000">
                      <a:srgbClr val="AEADCB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62626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2" name="Ellipse 58"/>
                <p:cNvSpPr/>
                <p:nvPr/>
              </p:nvSpPr>
              <p:spPr bwMode="auto">
                <a:xfrm>
                  <a:off x="6716041" y="5578398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9788D"/>
                    </a:gs>
                    <a:gs pos="50000">
                      <a:srgbClr val="AEADCB"/>
                    </a:gs>
                    <a:gs pos="100000">
                      <a:srgbClr val="D0CFF2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62626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46" name="Gruppieren 47"/>
              <p:cNvGrpSpPr/>
              <p:nvPr/>
            </p:nvGrpSpPr>
            <p:grpSpPr>
              <a:xfrm>
                <a:off x="3395656" y="4611434"/>
                <a:ext cx="496538" cy="1079766"/>
                <a:chOff x="4666632" y="5459413"/>
                <a:chExt cx="496538" cy="1079766"/>
              </a:xfrm>
            </p:grpSpPr>
            <p:sp>
              <p:nvSpPr>
                <p:cNvPr id="47" name="Abgerundetes Rechteck 48"/>
                <p:cNvSpPr/>
                <p:nvPr/>
              </p:nvSpPr>
              <p:spPr bwMode="auto">
                <a:xfrm>
                  <a:off x="4666632" y="5794379"/>
                  <a:ext cx="496538" cy="47683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9A7948"/>
                    </a:gs>
                    <a:gs pos="50000">
                      <a:srgbClr val="DEB06B"/>
                    </a:gs>
                    <a:gs pos="100000">
                      <a:srgbClr val="FFD181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A261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eaLnBrk="0" latinLnBrk="0" hangingPunct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de-DE" dirty="0"/>
                </a:p>
              </p:txBody>
            </p:sp>
            <p:sp>
              <p:nvSpPr>
                <p:cNvPr id="48" name="Runde Klammer rechts 49"/>
                <p:cNvSpPr/>
                <p:nvPr/>
              </p:nvSpPr>
              <p:spPr bwMode="auto">
                <a:xfrm rot="5400000">
                  <a:off x="4655766" y="6137338"/>
                  <a:ext cx="502589" cy="301093"/>
                </a:xfrm>
                <a:prstGeom prst="rightBracket">
                  <a:avLst>
                    <a:gd name="adj" fmla="val 16843"/>
                  </a:avLst>
                </a:prstGeom>
                <a:gradFill flip="none" rotWithShape="1">
                  <a:gsLst>
                    <a:gs pos="0">
                      <a:srgbClr val="9A7948"/>
                    </a:gs>
                    <a:gs pos="50000">
                      <a:srgbClr val="DEB06B"/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rgbClr val="A261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de-DE"/>
                </a:p>
              </p:txBody>
            </p:sp>
            <p:sp>
              <p:nvSpPr>
                <p:cNvPr id="49" name="Ellipse 50"/>
                <p:cNvSpPr/>
                <p:nvPr/>
              </p:nvSpPr>
              <p:spPr bwMode="auto">
                <a:xfrm>
                  <a:off x="4761210" y="5459413"/>
                  <a:ext cx="307380" cy="30737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A7948"/>
                    </a:gs>
                    <a:gs pos="50000">
                      <a:srgbClr val="DEB06B"/>
                    </a:gs>
                    <a:gs pos="100000">
                      <a:srgbClr val="FFD181"/>
                    </a:gs>
                  </a:gsLst>
                  <a:lin ang="16200000" scaled="1"/>
                  <a:tileRect/>
                </a:gradFill>
                <a:ln w="12700" cap="flat" cmpd="sng" algn="ctr">
                  <a:solidFill>
                    <a:srgbClr val="A261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75" name="Group 74"/>
          <p:cNvGrpSpPr/>
          <p:nvPr/>
        </p:nvGrpSpPr>
        <p:grpSpPr>
          <a:xfrm>
            <a:off x="7767140" y="4033866"/>
            <a:ext cx="551545" cy="469148"/>
            <a:chOff x="7767140" y="4086730"/>
            <a:chExt cx="551545" cy="469148"/>
          </a:xfrm>
        </p:grpSpPr>
        <p:cxnSp>
          <p:nvCxnSpPr>
            <p:cNvPr id="66" name="Gerade Verbindung mit Pfeil 79"/>
            <p:cNvCxnSpPr/>
            <p:nvPr/>
          </p:nvCxnSpPr>
          <p:spPr>
            <a:xfrm rot="16200000" flipH="1">
              <a:off x="7831266" y="4283869"/>
              <a:ext cx="394281" cy="4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83"/>
            <p:cNvCxnSpPr/>
            <p:nvPr/>
          </p:nvCxnSpPr>
          <p:spPr>
            <a:xfrm rot="16200000" flipH="1">
              <a:off x="7952199" y="4189392"/>
              <a:ext cx="449944" cy="28302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98"/>
            <p:cNvCxnSpPr/>
            <p:nvPr/>
          </p:nvCxnSpPr>
          <p:spPr>
            <a:xfrm rot="5400000">
              <a:off x="7759883" y="4113189"/>
              <a:ext cx="275771" cy="261257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040471" y="2320063"/>
            <a:ext cx="1971332" cy="1673866"/>
            <a:chOff x="7040471" y="2372927"/>
            <a:chExt cx="1971332" cy="1673866"/>
          </a:xfrm>
        </p:grpSpPr>
        <p:cxnSp>
          <p:nvCxnSpPr>
            <p:cNvPr id="64" name="Gerade Verbindung mit Pfeil 60"/>
            <p:cNvCxnSpPr/>
            <p:nvPr/>
          </p:nvCxnSpPr>
          <p:spPr>
            <a:xfrm>
              <a:off x="8028405" y="2372927"/>
              <a:ext cx="0" cy="44058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3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3512" t="17708" r="6062" b="9266"/>
            <a:stretch/>
          </p:blipFill>
          <p:spPr bwMode="auto">
            <a:xfrm>
              <a:off x="7511569" y="2816352"/>
              <a:ext cx="1004710" cy="786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" name="Textfeld 55"/>
            <p:cNvSpPr txBox="1"/>
            <p:nvPr/>
          </p:nvSpPr>
          <p:spPr>
            <a:xfrm>
              <a:off x="7040471" y="3620575"/>
              <a:ext cx="1971332" cy="4262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Model using Simscape and SimPowerSystems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21597" cy="1479338"/>
          </a:xfrm>
        </p:spPr>
        <p:txBody>
          <a:bodyPr/>
          <a:lstStyle/>
          <a:p>
            <a:pPr>
              <a:buSzPct val="100000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Share SimPowerSystems models with other Simscape users</a:t>
            </a:r>
          </a:p>
          <a:p>
            <a:pPr>
              <a:buSzPct val="100000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Simulate, analyze and generate code without requiring an extra SimPowerSystems license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sharing and IP protection</a:t>
            </a:r>
            <a:br>
              <a:rPr lang="en-US" dirty="0"/>
            </a:br>
            <a:r>
              <a:rPr lang="en-US" sz="2400" dirty="0" smtClean="0">
                <a:solidFill>
                  <a:schemeClr val="accent4"/>
                </a:solidFill>
              </a:rPr>
              <a:t>Protected model reference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pvinverter_det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_vsub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267" t="23856" r="4134" b="8170"/>
          <a:stretch/>
        </p:blipFill>
        <p:spPr>
          <a:xfrm>
            <a:off x="792508" y="1676400"/>
            <a:ext cx="2560292" cy="1584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400" t="35534" r="4133" b="8170"/>
          <a:stretch/>
        </p:blipFill>
        <p:spPr>
          <a:xfrm>
            <a:off x="3657600" y="3172472"/>
            <a:ext cx="4686318" cy="246124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90800" y="2651763"/>
            <a:ext cx="2133600" cy="131076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26439" y="1676400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7159" y="2260474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Group the part(s) of the model you want to protect in a subsystem – note that only normal Simulink signals can be allowed to cross the subsystem boundaries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0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9293" y="2142636"/>
            <a:ext cx="1000213" cy="74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8400" t="36927" r="4133" b="8171"/>
          <a:stretch/>
        </p:blipFill>
        <p:spPr>
          <a:xfrm>
            <a:off x="716273" y="3185155"/>
            <a:ext cx="3749054" cy="1920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sharing and IP protection</a:t>
            </a:r>
            <a:br>
              <a:rPr lang="en-US" dirty="0"/>
            </a:br>
            <a:r>
              <a:rPr lang="en-US" sz="2400" dirty="0" smtClean="0">
                <a:solidFill>
                  <a:schemeClr val="accent4"/>
                </a:solidFill>
              </a:rPr>
              <a:t>Protected model reference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pvinverter_det_asub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16480" y="1676400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2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225040"/>
            <a:ext cx="396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Convert the subsystem to an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Atomic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unit</a:t>
            </a:r>
          </a:p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Block Parameters (Subsystem)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cosorio\AppData\Local\Temp\SNAGHTMLc2a27d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359" y="4190907"/>
            <a:ext cx="1859441" cy="10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6355080" y="972117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152075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pecify the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inport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outport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signal attributes – data type, port dimensions, sample time, etc. – of the atomic unit explicitly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799" y="27387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 the appropriate &lt;bus object&gt; data type for any bus ports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55079" y="3276600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4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1999" y="3832443"/>
            <a:ext cx="4114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Change the solver to </a:t>
            </a:r>
            <a:r>
              <a:rPr lang="en-US" sz="1600" b="1" i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FixedStepDiscrete</a:t>
            </a:r>
            <a:endParaRPr lang="en-US" sz="1600" b="1" i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Add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R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ate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T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ransition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blocks where needed</a:t>
            </a:r>
          </a:p>
          <a:p>
            <a:pPr algn="ctr"/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algn="ctr"/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algn="ctr"/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algn="ctr"/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Check the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Inline parameters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option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Configuration Parameters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Optimization  Signals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…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8682" y="2777230"/>
            <a:ext cx="2004234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8400" t="39543" r="4133" b="19063"/>
          <a:stretch/>
        </p:blipFill>
        <p:spPr>
          <a:xfrm>
            <a:off x="4754873" y="4343400"/>
            <a:ext cx="3749054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sharing and IP protection</a:t>
            </a:r>
            <a:br>
              <a:rPr lang="en-US" dirty="0"/>
            </a:br>
            <a:r>
              <a:rPr lang="en-US" sz="2400" dirty="0">
                <a:solidFill>
                  <a:schemeClr val="accent4"/>
                </a:solidFill>
              </a:rPr>
              <a:t>Protected model reference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pvinverter_det_mref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400" t="38234" r="4133" b="8171"/>
          <a:stretch/>
        </p:blipFill>
        <p:spPr>
          <a:xfrm>
            <a:off x="715000" y="2873206"/>
            <a:ext cx="3749054" cy="187452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16480" y="1905000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327" y="2463820"/>
            <a:ext cx="43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Convert the subsystem to a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Reference Model</a:t>
            </a:r>
          </a:p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Subsystem &amp; Model Reference  Convert Subsystem to…</a:t>
            </a:r>
            <a:endParaRPr lang="en-US" sz="12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55080" y="972117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6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5850" y="1520757"/>
            <a:ext cx="346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Switch the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ode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the referenced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odel to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Accelerator</a:t>
            </a:r>
          </a:p>
          <a:p>
            <a:pPr algn="ctr"/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Block Parameters (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ModelReference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)</a:t>
            </a:r>
          </a:p>
          <a:p>
            <a:pPr algn="ctr"/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On the referenced model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powergui  Configure parameters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menu check the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Use TLC file…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option 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650" y="3276600"/>
            <a:ext cx="3031499" cy="107489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2865120" y="3774140"/>
            <a:ext cx="2773680" cy="105093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sharing and IP protection</a:t>
            </a:r>
            <a:br>
              <a:rPr lang="en-US" dirty="0"/>
            </a:br>
            <a:r>
              <a:rPr lang="en-US" sz="2400" dirty="0">
                <a:solidFill>
                  <a:schemeClr val="accent4"/>
                </a:solidFill>
              </a:rPr>
              <a:t>Protected model 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00" t="23856" r="4133" b="8170"/>
          <a:stretch/>
        </p:blipFill>
        <p:spPr>
          <a:xfrm>
            <a:off x="4419600" y="3185155"/>
            <a:ext cx="3749054" cy="23774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24400" y="4511035"/>
            <a:ext cx="914400" cy="731520"/>
            <a:chOff x="2819400" y="2895600"/>
            <a:chExt cx="914400" cy="7315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36337" b="31713"/>
            <a:stretch/>
          </p:blipFill>
          <p:spPr>
            <a:xfrm>
              <a:off x="2971800" y="2910840"/>
              <a:ext cx="742289" cy="64008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819400" y="2895600"/>
              <a:ext cx="914400" cy="73152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609600" y="1549400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7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pvinverter_det_pmref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0940" y="1562110"/>
            <a:ext cx="51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 the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Protected Model</a:t>
            </a:r>
          </a:p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Subsystem &amp; Model Reference  Create Protected Model …</a:t>
            </a:r>
            <a:endParaRPr lang="en-US" sz="12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40" y="2186940"/>
            <a:ext cx="2848603" cy="173751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607941" y="3733800"/>
            <a:ext cx="592459" cy="2286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3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 smtClean="0"/>
              <a:t>Simulink-based electrical components</a:t>
            </a:r>
          </a:p>
          <a:p>
            <a:pPr>
              <a:buSzPct val="100000"/>
            </a:pPr>
            <a:r>
              <a:rPr lang="en-US" dirty="0" smtClean="0"/>
              <a:t>Modifying Specialized Technology library components</a:t>
            </a:r>
          </a:p>
          <a:p>
            <a:pPr>
              <a:buSzPct val="100000"/>
            </a:pPr>
            <a:r>
              <a:rPr lang="en-US" dirty="0" smtClean="0"/>
              <a:t>Simscape </a:t>
            </a:r>
            <a:r>
              <a:rPr lang="en-US" dirty="0"/>
              <a:t>L</a:t>
            </a:r>
            <a:r>
              <a:rPr lang="en-US" dirty="0" smtClean="0"/>
              <a:t>anguage and Simscape Components library</a:t>
            </a:r>
          </a:p>
          <a:p>
            <a:pPr>
              <a:buSzPct val="100000"/>
            </a:pPr>
            <a:r>
              <a:rPr lang="en-US" dirty="0" smtClean="0"/>
              <a:t>Simscape and SimPowerSystems interfaces</a:t>
            </a:r>
          </a:p>
          <a:p>
            <a:pPr>
              <a:buSzPct val="100000"/>
            </a:pPr>
            <a:r>
              <a:rPr lang="en-US" dirty="0"/>
              <a:t>M</a:t>
            </a:r>
            <a:r>
              <a:rPr lang="en-US" dirty="0" smtClean="0"/>
              <a:t>odel sharing and IP protection</a:t>
            </a:r>
          </a:p>
        </p:txBody>
      </p:sp>
    </p:spTree>
    <p:extLst>
      <p:ext uri="{BB962C8B-B14F-4D97-AF65-F5344CB8AC3E}">
        <p14:creationId xmlns:p14="http://schemas.microsoft.com/office/powerpoint/2010/main" val="42092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Simulink-based electrical components </a:t>
            </a:r>
            <a:r>
              <a:rPr lang="en-US" sz="2400" dirty="0">
                <a:solidFill>
                  <a:schemeClr val="accent4"/>
                </a:solidFill>
              </a:rPr>
              <a:t>Controlled </a:t>
            </a:r>
            <a:r>
              <a:rPr lang="en-US" sz="2400" dirty="0" smtClean="0">
                <a:solidFill>
                  <a:schemeClr val="accent4"/>
                </a:solidFill>
              </a:rPr>
              <a:t>voltage and current sources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48200" y="2588489"/>
            <a:ext cx="3611890" cy="128476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altLang="en-US" sz="1800" b="1" i="1" dirty="0" smtClean="0">
                <a:solidFill>
                  <a:schemeClr val="accent5">
                    <a:lumMod val="50000"/>
                  </a:schemeClr>
                </a:solidFill>
              </a:rPr>
              <a:t>voltage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 across the source terminals equals the input Simulink signal, regardless of the current requirement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4330451"/>
            <a:ext cx="3505200" cy="124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altLang="en-US" sz="1800" b="1" i="1" dirty="0" smtClean="0">
                <a:solidFill>
                  <a:schemeClr val="accent5">
                    <a:lumMod val="50000"/>
                  </a:schemeClr>
                </a:solidFill>
              </a:rPr>
              <a:t>current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 through the source terminals equals the input Simulink signal, regardless of the voltage requirement</a:t>
            </a:r>
          </a:p>
          <a:p>
            <a:pPr algn="ctr"/>
            <a:endParaRPr lang="en-US" altLang="en-US" sz="1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" y="173349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controlled_voltage_source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controlled_current_source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479" t="31552" r="6886" b="13103"/>
          <a:stretch/>
        </p:blipFill>
        <p:spPr>
          <a:xfrm>
            <a:off x="4745354" y="4136038"/>
            <a:ext cx="3417581" cy="1634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479" t="33299" r="6886" b="13257"/>
          <a:stretch/>
        </p:blipFill>
        <p:spPr>
          <a:xfrm>
            <a:off x="958209" y="2438400"/>
            <a:ext cx="3417581" cy="158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06194"/>
              </p:ext>
            </p:extLst>
          </p:nvPr>
        </p:nvGraphicFramePr>
        <p:xfrm>
          <a:off x="2571667" y="3581400"/>
          <a:ext cx="4075069" cy="99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3" imgW="1942920" imgH="495000" progId="Equation.3">
                  <p:embed/>
                </p:oleObj>
              </mc:Choice>
              <mc:Fallback>
                <p:oleObj name="Equation" r:id="rId3" imgW="1942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667" y="3581400"/>
                        <a:ext cx="4075069" cy="9906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PVEquivalentCircuit.jpg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2200" y="1371600"/>
            <a:ext cx="4080603" cy="216724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1295400" y="4724400"/>
            <a:ext cx="6477000" cy="160043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Where:</a:t>
            </a:r>
          </a:p>
          <a:p>
            <a:pPr>
              <a:tabLst>
                <a:tab pos="457200" algn="l"/>
              </a:tabLst>
            </a:pPr>
            <a:r>
              <a:rPr lang="en-US" sz="1400" i="1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1400" i="1" baseline="-25000" dirty="0" err="1" smtClean="0">
                <a:solidFill>
                  <a:schemeClr val="bg1"/>
                </a:solidFill>
                <a:cs typeface="Arial" pitchFamily="34" charset="0"/>
              </a:rPr>
              <a:t>ph</a:t>
            </a:r>
            <a:r>
              <a:rPr lang="en-US" sz="1400" b="1" i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Solar induced current (proportional to irradiance)</a:t>
            </a:r>
          </a:p>
          <a:p>
            <a:pPr>
              <a:tabLst>
                <a:tab pos="457200" algn="l"/>
              </a:tabLst>
            </a:pPr>
            <a:r>
              <a:rPr lang="en-US" sz="1400" i="1" dirty="0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1400" i="1" baseline="-25000" dirty="0" smtClean="0">
                <a:solidFill>
                  <a:schemeClr val="bg1"/>
                </a:solidFill>
                <a:cs typeface="Arial" pitchFamily="34" charset="0"/>
              </a:rPr>
              <a:t>s </a:t>
            </a:r>
            <a:r>
              <a:rPr lang="en-US" sz="1400" b="1" i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Diode saturation current (exponential behavior)</a:t>
            </a:r>
          </a:p>
          <a:p>
            <a:pPr>
              <a:tabLst>
                <a:tab pos="457200" algn="l"/>
              </a:tabLst>
            </a:pPr>
            <a:r>
              <a:rPr lang="en-US" sz="1400" i="1" dirty="0" smtClean="0">
                <a:solidFill>
                  <a:schemeClr val="bg1"/>
                </a:solidFill>
                <a:cs typeface="Arial" pitchFamily="34" charset="0"/>
              </a:rPr>
              <a:t>N</a:t>
            </a:r>
            <a:r>
              <a:rPr lang="en-US" sz="1400" b="1" i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Diode quality factor (emission coefficient)</a:t>
            </a:r>
          </a:p>
          <a:p>
            <a:pPr>
              <a:tabLst>
                <a:tab pos="457200" algn="l"/>
              </a:tabLst>
            </a:pPr>
            <a:r>
              <a:rPr lang="en-US" sz="1400" i="1" dirty="0" err="1" smtClean="0">
                <a:solidFill>
                  <a:schemeClr val="bg1"/>
                </a:solidFill>
                <a:cs typeface="Arial" pitchFamily="34" charset="0"/>
              </a:rPr>
              <a:t>V</a:t>
            </a:r>
            <a:r>
              <a:rPr lang="en-US" sz="1400" i="1" baseline="-25000" dirty="0" err="1" smtClean="0">
                <a:solidFill>
                  <a:schemeClr val="bg1"/>
                </a:solidFill>
                <a:cs typeface="Arial" pitchFamily="34" charset="0"/>
              </a:rPr>
              <a:t>t</a:t>
            </a:r>
            <a:r>
              <a:rPr lang="en-US" sz="1400" i="1" baseline="-25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i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Thermal voltage</a:t>
            </a:r>
            <a:r>
              <a:rPr lang="en-US" sz="14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cs typeface="Arial" pitchFamily="34" charset="0"/>
              </a:rPr>
              <a:t>kT</a:t>
            </a:r>
            <a:r>
              <a:rPr lang="en-US" sz="1400" i="1" dirty="0" smtClean="0">
                <a:solidFill>
                  <a:schemeClr val="bg1"/>
                </a:solidFill>
                <a:cs typeface="Arial" pitchFamily="34" charset="0"/>
              </a:rPr>
              <a:t>/q</a:t>
            </a:r>
            <a:r>
              <a:rPr lang="en-US" sz="14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sz="1400" i="1" dirty="0" smtClean="0">
                <a:solidFill>
                  <a:schemeClr val="bg1"/>
                </a:solidFill>
                <a:cs typeface="Arial" pitchFamily="34" charset="0"/>
              </a:rPr>
              <a:t>k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4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Boltzmann constant, </a:t>
            </a:r>
            <a:r>
              <a:rPr lang="en-US" sz="1400" i="1" dirty="0" smtClean="0">
                <a:solidFill>
                  <a:schemeClr val="bg1"/>
                </a:solidFill>
                <a:cs typeface="Arial" pitchFamily="34" charset="0"/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: device temperature)</a:t>
            </a:r>
          </a:p>
          <a:p>
            <a:pPr>
              <a:tabLst>
                <a:tab pos="457200" algn="l"/>
              </a:tabLst>
            </a:pPr>
            <a:r>
              <a:rPr lang="en-US" sz="1400" i="1" dirty="0" err="1" smtClean="0">
                <a:solidFill>
                  <a:schemeClr val="bg1"/>
                </a:solidFill>
                <a:cs typeface="Arial" pitchFamily="34" charset="0"/>
              </a:rPr>
              <a:t>R</a:t>
            </a:r>
            <a:r>
              <a:rPr lang="en-US" sz="1400" i="1" baseline="-25000" dirty="0" err="1" smtClean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sz="1400" b="1" i="1" baseline="-25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i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Shunt resistance (models leakage currents, primarily due to defects)</a:t>
            </a:r>
          </a:p>
          <a:p>
            <a:pPr>
              <a:tabLst>
                <a:tab pos="457200" algn="l"/>
              </a:tabLst>
            </a:pPr>
            <a:r>
              <a:rPr lang="en-US" sz="1400" i="1" dirty="0" smtClean="0">
                <a:solidFill>
                  <a:schemeClr val="bg1"/>
                </a:solidFill>
                <a:cs typeface="Arial" pitchFamily="34" charset="0"/>
              </a:rPr>
              <a:t>R</a:t>
            </a:r>
            <a:r>
              <a:rPr lang="en-US" sz="1400" i="1" baseline="-25000" dirty="0" smtClean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sz="1400" b="1" i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Series resistance (models bulk and contact resistances)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30752" y="3581400"/>
            <a:ext cx="1609344" cy="841248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Simulink-based electrical components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Photovoltaic solar cell example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0480" y="4407408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200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xponential diode</a:t>
            </a:r>
            <a:endParaRPr lang="en-US" sz="1200" i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0538" t="39982" r="3363" b="11410"/>
          <a:stretch/>
        </p:blipFill>
        <p:spPr>
          <a:xfrm>
            <a:off x="2026910" y="1447800"/>
            <a:ext cx="4937780" cy="2245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Simulink-based electrical components</a:t>
            </a:r>
            <a:br>
              <a:rPr lang="en-US" dirty="0"/>
            </a:br>
            <a:r>
              <a:rPr lang="en-US" sz="2400" dirty="0" smtClean="0">
                <a:solidFill>
                  <a:schemeClr val="accent4"/>
                </a:solidFill>
              </a:rPr>
              <a:t>Photovoltaic </a:t>
            </a:r>
            <a:r>
              <a:rPr lang="en-US" sz="2400" dirty="0">
                <a:solidFill>
                  <a:schemeClr val="accent4"/>
                </a:solidFill>
              </a:rPr>
              <a:t>solar </a:t>
            </a:r>
            <a:r>
              <a:rPr lang="en-US" sz="2400" dirty="0" smtClean="0">
                <a:solidFill>
                  <a:schemeClr val="accent4"/>
                </a:solidFill>
              </a:rPr>
              <a:t>cell example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sps_solarcell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77600"/>
            <a:ext cx="4493173" cy="17578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76999" y="3799582"/>
            <a:ext cx="2057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SPS diode is modeled as a piecewise linear switch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76800" y="2610882"/>
            <a:ext cx="1905000" cy="136671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342" t="35156" r="8146" b="11411"/>
          <a:stretch/>
        </p:blipFill>
        <p:spPr>
          <a:xfrm>
            <a:off x="2160247" y="1412033"/>
            <a:ext cx="4732065" cy="24689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77640"/>
            <a:ext cx="4489704" cy="1780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18" y="1828800"/>
            <a:ext cx="190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Always need to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properly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break the algebraic loop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38800" y="1732106"/>
            <a:ext cx="1329712" cy="32529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Simulink-based electrical components</a:t>
            </a:r>
            <a:br>
              <a:rPr lang="en-US" dirty="0"/>
            </a:br>
            <a:r>
              <a:rPr lang="en-US" sz="2400" dirty="0" smtClean="0">
                <a:solidFill>
                  <a:schemeClr val="accent4"/>
                </a:solidFill>
              </a:rPr>
              <a:t>Photovoltaic </a:t>
            </a:r>
            <a:r>
              <a:rPr lang="en-US" sz="2400" dirty="0">
                <a:solidFill>
                  <a:schemeClr val="accent4"/>
                </a:solidFill>
              </a:rPr>
              <a:t>solar </a:t>
            </a:r>
            <a:r>
              <a:rPr lang="en-US" sz="2400" dirty="0" smtClean="0">
                <a:solidFill>
                  <a:schemeClr val="accent4"/>
                </a:solidFill>
              </a:rPr>
              <a:t>cell example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sl_solarcell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667000"/>
            <a:ext cx="5029273" cy="3135868"/>
            <a:chOff x="3810000" y="2667000"/>
            <a:chExt cx="5029273" cy="313586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8125" t="19000" r="13124" b="13001"/>
            <a:stretch/>
          </p:blipFill>
          <p:spPr>
            <a:xfrm>
              <a:off x="3810000" y="2667000"/>
              <a:ext cx="5029273" cy="310891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391400" y="2667000"/>
              <a:ext cx="1447800" cy="1548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91400" y="4961785"/>
              <a:ext cx="1447800" cy="841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Modifying Specialized Technology </a:t>
            </a:r>
            <a:r>
              <a:rPr lang="en-US" sz="2400" dirty="0"/>
              <a:t>library </a:t>
            </a:r>
            <a:r>
              <a:rPr lang="en-US" sz="2400" dirty="0" smtClean="0"/>
              <a:t>components</a:t>
            </a:r>
            <a:br>
              <a:rPr lang="en-US" sz="2400" dirty="0" smtClean="0"/>
            </a:br>
            <a:r>
              <a:rPr lang="en-US" sz="2000" dirty="0">
                <a:solidFill>
                  <a:schemeClr val="accent4"/>
                </a:solidFill>
              </a:rPr>
              <a:t>C</a:t>
            </a:r>
            <a:r>
              <a:rPr lang="en-US" sz="2000" dirty="0" smtClean="0">
                <a:solidFill>
                  <a:schemeClr val="accent4"/>
                </a:solidFill>
              </a:rPr>
              <a:t>ustom synchronous machine example</a:t>
            </a:r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1695" t="18909" r="5801" b="10538"/>
          <a:stretch/>
        </p:blipFill>
        <p:spPr>
          <a:xfrm>
            <a:off x="838200" y="1676400"/>
            <a:ext cx="2560301" cy="2697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060" y="4377010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Original machines library</a:t>
            </a:r>
          </a:p>
          <a:p>
            <a:pPr algn="ctr"/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owerlib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/Machines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0436" y="3063759"/>
            <a:ext cx="2586364" cy="10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5802868"/>
            <a:ext cx="6853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Break the link and save the original block to a user defined library</a:t>
            </a:r>
          </a:p>
          <a:p>
            <a:pPr algn="ct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i.e.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mySMBlocks_userDefinedLib</a:t>
            </a: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13760" y="2880360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9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Modifying Specialized Technology library components</a:t>
            </a:r>
            <a:br>
              <a:rPr lang="en-US" sz="2400" dirty="0" smtClean="0"/>
            </a:br>
            <a:r>
              <a:rPr lang="en-US" sz="2000" dirty="0" smtClean="0">
                <a:solidFill>
                  <a:schemeClr val="accent4"/>
                </a:solidFill>
              </a:rPr>
              <a:t>Custom </a:t>
            </a:r>
            <a:r>
              <a:rPr lang="en-US" sz="2000" dirty="0">
                <a:solidFill>
                  <a:schemeClr val="accent4"/>
                </a:solidFill>
              </a:rPr>
              <a:t>synchronous </a:t>
            </a:r>
            <a:r>
              <a:rPr lang="en-US" sz="2000" dirty="0" smtClean="0">
                <a:solidFill>
                  <a:schemeClr val="accent4"/>
                </a:solidFill>
              </a:rPr>
              <a:t>machine example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8760" t="17266" r="2378" b="5387"/>
          <a:stretch/>
        </p:blipFill>
        <p:spPr>
          <a:xfrm>
            <a:off x="2133600" y="1662890"/>
            <a:ext cx="4734635" cy="3734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593" y="5358825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opy the underlying machine model library to a new user defined library</a:t>
            </a:r>
          </a:p>
          <a:p>
            <a:pPr algn="ct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i.e.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spsSynchronousMachineModel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mySMModels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_userDefinedLib</a:t>
            </a: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48623" y="3530025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18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Modifying Specialized Technology library components</a:t>
            </a:r>
            <a:br>
              <a:rPr lang="en-US" sz="2400" dirty="0" smtClean="0"/>
            </a:br>
            <a:r>
              <a:rPr lang="en-US" sz="2000" dirty="0">
                <a:solidFill>
                  <a:schemeClr val="accent4"/>
                </a:solidFill>
              </a:rPr>
              <a:t>C</a:t>
            </a:r>
            <a:r>
              <a:rPr lang="en-US" sz="2000" dirty="0" smtClean="0">
                <a:solidFill>
                  <a:schemeClr val="accent4"/>
                </a:solidFill>
              </a:rPr>
              <a:t>ustom </a:t>
            </a:r>
            <a:r>
              <a:rPr lang="en-US" sz="2000" dirty="0">
                <a:solidFill>
                  <a:schemeClr val="accent4"/>
                </a:solidFill>
              </a:rPr>
              <a:t>synchronous </a:t>
            </a:r>
            <a:r>
              <a:rPr lang="en-US" sz="2000" dirty="0" smtClean="0">
                <a:solidFill>
                  <a:schemeClr val="accent4"/>
                </a:solidFill>
              </a:rPr>
              <a:t>machine example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8760" t="17266" r="2378" b="5387"/>
          <a:stretch/>
        </p:blipFill>
        <p:spPr>
          <a:xfrm>
            <a:off x="875894" y="1905000"/>
            <a:ext cx="2705506" cy="213386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90600" y="3664695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3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037" y="3414712"/>
            <a:ext cx="3895725" cy="27574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extBox 4"/>
          <p:cNvSpPr txBox="1"/>
          <p:nvPr/>
        </p:nvSpPr>
        <p:spPr>
          <a:xfrm>
            <a:off x="590346" y="4254639"/>
            <a:ext cx="32766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Modify any of the blocks in this new library and update the configurable subsystem template blocks</a:t>
            </a:r>
          </a:p>
          <a:p>
            <a:pPr algn="ct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i.e.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mySMModels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_userDefinedLib</a:t>
            </a: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2133600"/>
            <a:ext cx="4648200" cy="28194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0600" y="1852266"/>
            <a:ext cx="3276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Replace the configurable subsystem templates under the mask of the original block with your modified templates</a:t>
            </a:r>
          </a:p>
          <a:p>
            <a:pPr algn="ctr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i.e.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mySMBlock</a:t>
            </a: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1889760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42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2529</TotalTime>
  <Words>570</Words>
  <Application>Microsoft Office PowerPoint</Application>
  <PresentationFormat>On-screen Show (4:3)</PresentationFormat>
  <Paragraphs>135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MW_Public</vt:lpstr>
      <vt:lpstr>Equation</vt:lpstr>
      <vt:lpstr>SimPowerSystems Hands-on Workshop: Modeling and Simulation of Electrical Power Systems with SimPowerSystemsTM</vt:lpstr>
      <vt:lpstr>Outline</vt:lpstr>
      <vt:lpstr>Simulink-based electrical components Controlled voltage and current sources</vt:lpstr>
      <vt:lpstr>Simulink-based electrical components Photovoltaic solar cell example</vt:lpstr>
      <vt:lpstr>Simulink-based electrical components Photovoltaic solar cell example</vt:lpstr>
      <vt:lpstr>Simulink-based electrical components Photovoltaic solar cell example</vt:lpstr>
      <vt:lpstr>Modifying Specialized Technology library components Custom synchronous machine example</vt:lpstr>
      <vt:lpstr>Modifying Specialized Technology library components Custom synchronous machine example</vt:lpstr>
      <vt:lpstr>Modifying Specialized Technology library components Custom synchronous machine example</vt:lpstr>
      <vt:lpstr>Simscape Language and Simscape Components library Three-phase electrical domain</vt:lpstr>
      <vt:lpstr>Simscape and SimPowerSystems interfaces Interfacing electrical domains</vt:lpstr>
      <vt:lpstr>Simscape and SimPowerSystems interfaces Interfacing electrical domains</vt:lpstr>
      <vt:lpstr>Model sharing and IP protection Simscape Editing Mode</vt:lpstr>
      <vt:lpstr>Model sharing and IP protection Protected model reference</vt:lpstr>
      <vt:lpstr>Model sharing and IP protection Protected model reference</vt:lpstr>
      <vt:lpstr>Model sharing and IP protection Protected model reference</vt:lpstr>
      <vt:lpstr>Model sharing and IP protection Protected model reference</vt:lpstr>
      <vt:lpstr>PowerPoint Presentation</vt:lpstr>
    </vt:vector>
  </TitlesOfParts>
  <Company>MathWorks,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Electrical Power Systems with SimPowerSystemsTM</dc:title>
  <dc:creator>Carlos Osorio</dc:creator>
  <cp:keywords>Version 14.0</cp:keywords>
  <cp:lastModifiedBy>Carlos Osorio</cp:lastModifiedBy>
  <cp:revision>227</cp:revision>
  <dcterms:created xsi:type="dcterms:W3CDTF">2014-05-22T14:16:42Z</dcterms:created>
  <dcterms:modified xsi:type="dcterms:W3CDTF">2014-08-21T23:04:39Z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