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6858000" cy="9144000"/>
  <p:embeddedFontLst>
    <p:embeddedFont>
      <p:font typeface="Corbel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jGLCY8Rruu2TRIELyTOTVMfim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980060-C566-4AA3-9FDC-2452DB14CBFA}">
  <a:tblStyle styleId="{26980060-C566-4AA3-9FDC-2452DB14CBFA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BEA"/>
          </a:solidFill>
        </a:fill>
      </a:tcStyle>
    </a:wholeTbl>
    <a:band1H>
      <a:tcTxStyle/>
      <a:tcStyle>
        <a:fill>
          <a:solidFill>
            <a:srgbClr val="E0D4D1"/>
          </a:solidFill>
        </a:fill>
      </a:tcStyle>
    </a:band1H>
    <a:band2H>
      <a:tcTxStyle/>
    </a:band2H>
    <a:band1V>
      <a:tcTxStyle/>
      <a:tcStyle>
        <a:fill>
          <a:solidFill>
            <a:srgbClr val="E0D4D1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Corbel-regular.fntdata"/><Relationship Id="rId43" Type="http://schemas.openxmlformats.org/officeDocument/2006/relationships/slide" Target="slides/slide37.xml"/><Relationship Id="rId46" Type="http://schemas.openxmlformats.org/officeDocument/2006/relationships/font" Target="fonts/Corbel-italic.fntdata"/><Relationship Id="rId45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customschemas.google.com/relationships/presentationmetadata" Target="metadata"/><Relationship Id="rId47" Type="http://schemas.openxmlformats.org/officeDocument/2006/relationships/font" Target="fonts/Corbel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9caa6b7203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39caa6b7203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9caa6b7203_6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39caa6b7203_6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9caa6b7203_6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9caa6b7203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39caa6b7203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9caa6b72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39caa6b72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9caa6b720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9caa6b720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39caa6b720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9caa6b720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9caa6b7203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39caa6b7203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 1">
  <p:cSld name="Title, Photo 1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ctrTitle"/>
          </p:nvPr>
        </p:nvSpPr>
        <p:spPr>
          <a:xfrm>
            <a:off x="429768" y="5276088"/>
            <a:ext cx="11347704" cy="786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sz="4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429768" y="5980176"/>
            <a:ext cx="11347704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p42"/>
          <p:cNvPicPr preferRelativeResize="0"/>
          <p:nvPr>
            <p:ph idx="2" type="pic"/>
          </p:nvPr>
        </p:nvPicPr>
        <p:blipFill/>
        <p:spPr>
          <a:xfrm>
            <a:off x="342901" y="343038"/>
            <a:ext cx="11506200" cy="4792766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9" name="Google Shape;19;p42"/>
          <p:cNvSpPr txBox="1"/>
          <p:nvPr>
            <p:ph idx="10" type="dt"/>
          </p:nvPr>
        </p:nvSpPr>
        <p:spPr>
          <a:xfrm>
            <a:off x="137160" y="651967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1" type="ftr"/>
          </p:nvPr>
        </p:nvSpPr>
        <p:spPr>
          <a:xfrm>
            <a:off x="8876521" y="651967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2" type="sldNum"/>
          </p:nvPr>
        </p:nvSpPr>
        <p:spPr>
          <a:xfrm>
            <a:off x="11632162" y="651967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1"/>
          <p:cNvSpPr txBox="1"/>
          <p:nvPr>
            <p:ph type="ctrTitle"/>
          </p:nvPr>
        </p:nvSpPr>
        <p:spPr>
          <a:xfrm>
            <a:off x="1408176" y="1536192"/>
            <a:ext cx="9171432" cy="2615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  <a:defRPr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" type="subTitle"/>
          </p:nvPr>
        </p:nvSpPr>
        <p:spPr>
          <a:xfrm>
            <a:off x="1408176" y="4427554"/>
            <a:ext cx="91714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51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1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2"/>
          <p:cNvSpPr txBox="1"/>
          <p:nvPr>
            <p:ph type="ctrTitle"/>
          </p:nvPr>
        </p:nvSpPr>
        <p:spPr>
          <a:xfrm>
            <a:off x="429768" y="438912"/>
            <a:ext cx="11494008" cy="46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0"/>
              <a:buFont typeface="Arial"/>
              <a:buNone/>
              <a:defRPr sz="1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" type="subTitle"/>
          </p:nvPr>
        </p:nvSpPr>
        <p:spPr>
          <a:xfrm>
            <a:off x="429768" y="5093208"/>
            <a:ext cx="5669280" cy="1161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2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2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D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4"/>
          <p:cNvSpPr txBox="1"/>
          <p:nvPr>
            <p:ph type="title"/>
          </p:nvPr>
        </p:nvSpPr>
        <p:spPr>
          <a:xfrm>
            <a:off x="429768" y="1810512"/>
            <a:ext cx="7772400" cy="4562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  <a:defRPr sz="8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4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Photo">
  <p:cSld name="Agenda Photo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3"/>
          <p:cNvSpPr txBox="1"/>
          <p:nvPr>
            <p:ph type="title"/>
          </p:nvPr>
        </p:nvSpPr>
        <p:spPr>
          <a:xfrm>
            <a:off x="7644384" y="1012952"/>
            <a:ext cx="4023360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0" name="Google Shape;100;p53"/>
          <p:cNvPicPr preferRelativeResize="0"/>
          <p:nvPr>
            <p:ph idx="2" type="pic"/>
          </p:nvPr>
        </p:nvPicPr>
        <p:blipFill/>
        <p:spPr>
          <a:xfrm>
            <a:off x="342901" y="345109"/>
            <a:ext cx="6714969" cy="6163508"/>
          </a:xfrm>
          <a:prstGeom prst="rect">
            <a:avLst/>
          </a:prstGeom>
          <a:blipFill rotWithShape="1">
            <a:blip r:embed="rId2">
              <a:alphaModFix amt="65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01" name="Google Shape;101;p53"/>
          <p:cNvSpPr txBox="1"/>
          <p:nvPr>
            <p:ph idx="1" type="body"/>
          </p:nvPr>
        </p:nvSpPr>
        <p:spPr>
          <a:xfrm>
            <a:off x="7644384" y="2896616"/>
            <a:ext cx="4023360" cy="3364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53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3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3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2">
  <p:cSld name="Title, Content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4"/>
          <p:cNvSpPr txBox="1"/>
          <p:nvPr>
            <p:ph type="title"/>
          </p:nvPr>
        </p:nvSpPr>
        <p:spPr>
          <a:xfrm>
            <a:off x="1014984" y="2478024"/>
            <a:ext cx="4325112" cy="245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4"/>
          <p:cNvSpPr txBox="1"/>
          <p:nvPr>
            <p:ph idx="1" type="body"/>
          </p:nvPr>
        </p:nvSpPr>
        <p:spPr>
          <a:xfrm>
            <a:off x="6273800" y="2478024"/>
            <a:ext cx="4325112" cy="245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4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4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4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3">
  <p:cSld name="Title, Content 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 txBox="1"/>
          <p:nvPr>
            <p:ph type="title"/>
          </p:nvPr>
        </p:nvSpPr>
        <p:spPr>
          <a:xfrm>
            <a:off x="1014984" y="2039112"/>
            <a:ext cx="3813048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5"/>
          <p:cNvSpPr txBox="1"/>
          <p:nvPr>
            <p:ph idx="1" type="body"/>
          </p:nvPr>
        </p:nvSpPr>
        <p:spPr>
          <a:xfrm>
            <a:off x="5422392" y="2039112"/>
            <a:ext cx="5047488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55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5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5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4">
  <p:cSld name="Title, Content 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6"/>
          <p:cNvSpPr txBox="1"/>
          <p:nvPr>
            <p:ph type="title"/>
          </p:nvPr>
        </p:nvSpPr>
        <p:spPr>
          <a:xfrm>
            <a:off x="429768" y="1600200"/>
            <a:ext cx="4142232" cy="4636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6"/>
          <p:cNvSpPr txBox="1"/>
          <p:nvPr>
            <p:ph idx="1" type="body"/>
          </p:nvPr>
        </p:nvSpPr>
        <p:spPr>
          <a:xfrm>
            <a:off x="5422392" y="1600200"/>
            <a:ext cx="5788152" cy="4636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56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6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6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5">
  <p:cSld name="Title, Content 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7"/>
          <p:cNvSpPr txBox="1"/>
          <p:nvPr>
            <p:ph type="title"/>
          </p:nvPr>
        </p:nvSpPr>
        <p:spPr>
          <a:xfrm>
            <a:off x="429768" y="640080"/>
            <a:ext cx="4032504" cy="362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7"/>
          <p:cNvSpPr txBox="1"/>
          <p:nvPr>
            <p:ph idx="1" type="body"/>
          </p:nvPr>
        </p:nvSpPr>
        <p:spPr>
          <a:xfrm>
            <a:off x="5422392" y="640080"/>
            <a:ext cx="5971032" cy="5724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57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7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7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6">
  <p:cSld name="Title, Content 6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8"/>
          <p:cNvSpPr txBox="1"/>
          <p:nvPr>
            <p:ph type="title"/>
          </p:nvPr>
        </p:nvSpPr>
        <p:spPr>
          <a:xfrm>
            <a:off x="429768" y="640080"/>
            <a:ext cx="3493008" cy="362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8"/>
          <p:cNvSpPr txBox="1"/>
          <p:nvPr>
            <p:ph idx="1" type="body"/>
          </p:nvPr>
        </p:nvSpPr>
        <p:spPr>
          <a:xfrm>
            <a:off x="4425696" y="640080"/>
            <a:ext cx="7159752" cy="571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58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8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8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1">
  <p:cSld name="Title, Content Photo 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9"/>
          <p:cNvSpPr txBox="1"/>
          <p:nvPr>
            <p:ph type="title"/>
          </p:nvPr>
        </p:nvSpPr>
        <p:spPr>
          <a:xfrm>
            <a:off x="5550408" y="548640"/>
            <a:ext cx="60350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59"/>
          <p:cNvPicPr preferRelativeResize="0"/>
          <p:nvPr>
            <p:ph idx="2" type="pic"/>
          </p:nvPr>
        </p:nvPicPr>
        <p:blipFill/>
        <p:spPr>
          <a:xfrm>
            <a:off x="342900" y="342900"/>
            <a:ext cx="4501152" cy="6172200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38" name="Google Shape;138;p59"/>
          <p:cNvSpPr txBox="1"/>
          <p:nvPr>
            <p:ph idx="1" type="body"/>
          </p:nvPr>
        </p:nvSpPr>
        <p:spPr>
          <a:xfrm>
            <a:off x="5550408" y="1828800"/>
            <a:ext cx="6035040" cy="448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59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9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9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D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/>
          <p:nvPr>
            <p:ph type="title"/>
          </p:nvPr>
        </p:nvSpPr>
        <p:spPr>
          <a:xfrm>
            <a:off x="429768" y="1810512"/>
            <a:ext cx="7772400" cy="4562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  <a:defRPr sz="8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2">
  <p:cSld name="Title, Content Photo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0"/>
          <p:cNvSpPr txBox="1"/>
          <p:nvPr>
            <p:ph type="title"/>
          </p:nvPr>
        </p:nvSpPr>
        <p:spPr>
          <a:xfrm>
            <a:off x="429768" y="548640"/>
            <a:ext cx="61356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0"/>
          <p:cNvSpPr txBox="1"/>
          <p:nvPr>
            <p:ph idx="1" type="body"/>
          </p:nvPr>
        </p:nvSpPr>
        <p:spPr>
          <a:xfrm>
            <a:off x="429768" y="1828800"/>
            <a:ext cx="6135624" cy="448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60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6" name="Google Shape;146;p60"/>
          <p:cNvPicPr preferRelativeResize="0"/>
          <p:nvPr>
            <p:ph idx="2" type="pic"/>
          </p:nvPr>
        </p:nvPicPr>
        <p:blipFill/>
        <p:spPr>
          <a:xfrm>
            <a:off x="7353304" y="352327"/>
            <a:ext cx="4495799" cy="6172200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47" name="Google Shape;147;p60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0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3">
  <p:cSld name="Title, Content Photo 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1"/>
          <p:cNvSpPr txBox="1"/>
          <p:nvPr>
            <p:ph type="title"/>
          </p:nvPr>
        </p:nvSpPr>
        <p:spPr>
          <a:xfrm>
            <a:off x="4820076" y="320040"/>
            <a:ext cx="6766560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1" name="Google Shape;151;p61"/>
          <p:cNvPicPr preferRelativeResize="0"/>
          <p:nvPr>
            <p:ph idx="2" type="pic"/>
          </p:nvPr>
        </p:nvPicPr>
        <p:blipFill/>
        <p:spPr>
          <a:xfrm>
            <a:off x="339373" y="344424"/>
            <a:ext cx="3808553" cy="6172200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52" name="Google Shape;152;p61"/>
          <p:cNvSpPr txBox="1"/>
          <p:nvPr>
            <p:ph idx="1" type="body"/>
          </p:nvPr>
        </p:nvSpPr>
        <p:spPr>
          <a:xfrm>
            <a:off x="4820076" y="1380744"/>
            <a:ext cx="6766560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61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1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1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4">
  <p:cSld name="Title, Content Photo 4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2"/>
          <p:cNvSpPr txBox="1"/>
          <p:nvPr>
            <p:ph type="title"/>
          </p:nvPr>
        </p:nvSpPr>
        <p:spPr>
          <a:xfrm>
            <a:off x="429768" y="320040"/>
            <a:ext cx="6858000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2"/>
          <p:cNvSpPr txBox="1"/>
          <p:nvPr>
            <p:ph idx="1" type="body"/>
          </p:nvPr>
        </p:nvSpPr>
        <p:spPr>
          <a:xfrm>
            <a:off x="429768" y="1380744"/>
            <a:ext cx="6858000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62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0" name="Google Shape;160;p62"/>
          <p:cNvPicPr preferRelativeResize="0"/>
          <p:nvPr>
            <p:ph idx="2" type="pic"/>
          </p:nvPr>
        </p:nvPicPr>
        <p:blipFill/>
        <p:spPr>
          <a:xfrm>
            <a:off x="8046768" y="344424"/>
            <a:ext cx="3808553" cy="6172200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61" name="Google Shape;161;p62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2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5">
  <p:cSld name="Title, Content Photo 5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3"/>
          <p:cNvSpPr txBox="1"/>
          <p:nvPr>
            <p:ph type="title"/>
          </p:nvPr>
        </p:nvSpPr>
        <p:spPr>
          <a:xfrm>
            <a:off x="7196328" y="601755"/>
            <a:ext cx="438912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5" name="Google Shape;165;p63"/>
          <p:cNvPicPr preferRelativeResize="0"/>
          <p:nvPr>
            <p:ph idx="2" type="pic"/>
          </p:nvPr>
        </p:nvPicPr>
        <p:blipFill/>
        <p:spPr>
          <a:xfrm>
            <a:off x="341522" y="342902"/>
            <a:ext cx="6249778" cy="6172343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66" name="Google Shape;166;p63"/>
          <p:cNvSpPr txBox="1"/>
          <p:nvPr>
            <p:ph idx="1" type="body"/>
          </p:nvPr>
        </p:nvSpPr>
        <p:spPr>
          <a:xfrm>
            <a:off x="7196328" y="2276856"/>
            <a:ext cx="43891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63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3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3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6">
  <p:cSld name="Title, Content Photo 6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4"/>
          <p:cNvSpPr txBox="1"/>
          <p:nvPr>
            <p:ph type="title"/>
          </p:nvPr>
        </p:nvSpPr>
        <p:spPr>
          <a:xfrm>
            <a:off x="429768" y="603504"/>
            <a:ext cx="448056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4"/>
          <p:cNvSpPr txBox="1"/>
          <p:nvPr>
            <p:ph idx="1" type="body"/>
          </p:nvPr>
        </p:nvSpPr>
        <p:spPr>
          <a:xfrm>
            <a:off x="429767" y="2276856"/>
            <a:ext cx="448056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64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4" name="Google Shape;174;p64"/>
          <p:cNvPicPr preferRelativeResize="0"/>
          <p:nvPr>
            <p:ph idx="2" type="pic"/>
          </p:nvPr>
        </p:nvPicPr>
        <p:blipFill/>
        <p:spPr>
          <a:xfrm>
            <a:off x="5737594" y="342900"/>
            <a:ext cx="6111507" cy="6172338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75" name="Google Shape;175;p64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4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7">
  <p:cSld name="Title, Content Photo 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5"/>
          <p:cNvSpPr txBox="1"/>
          <p:nvPr>
            <p:ph type="title"/>
          </p:nvPr>
        </p:nvSpPr>
        <p:spPr>
          <a:xfrm>
            <a:off x="7196328" y="320040"/>
            <a:ext cx="4389120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9" name="Google Shape;179;p65"/>
          <p:cNvPicPr preferRelativeResize="0"/>
          <p:nvPr>
            <p:ph idx="2" type="pic"/>
          </p:nvPr>
        </p:nvPicPr>
        <p:blipFill/>
        <p:spPr>
          <a:xfrm>
            <a:off x="341522" y="342902"/>
            <a:ext cx="6249778" cy="6172343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80" name="Google Shape;180;p65"/>
          <p:cNvSpPr txBox="1"/>
          <p:nvPr>
            <p:ph idx="1" type="body"/>
          </p:nvPr>
        </p:nvSpPr>
        <p:spPr>
          <a:xfrm>
            <a:off x="7196328" y="1380744"/>
            <a:ext cx="4389120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65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5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5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8">
  <p:cSld name="Title, Content Photo 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6"/>
          <p:cNvSpPr txBox="1"/>
          <p:nvPr>
            <p:ph type="title"/>
          </p:nvPr>
        </p:nvSpPr>
        <p:spPr>
          <a:xfrm>
            <a:off x="429767" y="320040"/>
            <a:ext cx="4573413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66"/>
          <p:cNvSpPr txBox="1"/>
          <p:nvPr>
            <p:ph idx="1" type="body"/>
          </p:nvPr>
        </p:nvSpPr>
        <p:spPr>
          <a:xfrm>
            <a:off x="429766" y="1380744"/>
            <a:ext cx="4573413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66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8" name="Google Shape;188;p66"/>
          <p:cNvPicPr preferRelativeResize="0"/>
          <p:nvPr>
            <p:ph idx="2" type="pic"/>
          </p:nvPr>
        </p:nvPicPr>
        <p:blipFill/>
        <p:spPr>
          <a:xfrm>
            <a:off x="5737594" y="342900"/>
            <a:ext cx="6111507" cy="6172338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89" name="Google Shape;189;p66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6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9">
  <p:cSld name="Title, Content Photo 9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7"/>
          <p:cNvSpPr txBox="1"/>
          <p:nvPr>
            <p:ph type="title"/>
          </p:nvPr>
        </p:nvSpPr>
        <p:spPr>
          <a:xfrm>
            <a:off x="8321040" y="603504"/>
            <a:ext cx="3401568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3" name="Google Shape;193;p67"/>
          <p:cNvPicPr preferRelativeResize="0"/>
          <p:nvPr>
            <p:ph idx="2" type="pic"/>
          </p:nvPr>
        </p:nvPicPr>
        <p:blipFill/>
        <p:spPr>
          <a:xfrm>
            <a:off x="342900" y="342901"/>
            <a:ext cx="7391400" cy="6172200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94" name="Google Shape;194;p67"/>
          <p:cNvSpPr txBox="1"/>
          <p:nvPr>
            <p:ph idx="1" type="body"/>
          </p:nvPr>
        </p:nvSpPr>
        <p:spPr>
          <a:xfrm>
            <a:off x="8321040" y="2276856"/>
            <a:ext cx="3401568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67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7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7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10">
  <p:cSld name="Title, Content Photo 10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8"/>
          <p:cNvSpPr txBox="1"/>
          <p:nvPr>
            <p:ph type="title"/>
          </p:nvPr>
        </p:nvSpPr>
        <p:spPr>
          <a:xfrm>
            <a:off x="429768" y="603504"/>
            <a:ext cx="3401568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0" name="Google Shape;200;p68"/>
          <p:cNvPicPr preferRelativeResize="0"/>
          <p:nvPr>
            <p:ph idx="2" type="pic"/>
          </p:nvPr>
        </p:nvPicPr>
        <p:blipFill/>
        <p:spPr>
          <a:xfrm>
            <a:off x="4502843" y="342901"/>
            <a:ext cx="7346257" cy="6172200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01" name="Google Shape;201;p68"/>
          <p:cNvSpPr txBox="1"/>
          <p:nvPr>
            <p:ph idx="1" type="body"/>
          </p:nvPr>
        </p:nvSpPr>
        <p:spPr>
          <a:xfrm>
            <a:off x="429768" y="2276856"/>
            <a:ext cx="3401568" cy="404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68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8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8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11">
  <p:cSld name="Title, Content Photo 1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9"/>
          <p:cNvSpPr txBox="1"/>
          <p:nvPr>
            <p:ph type="title"/>
          </p:nvPr>
        </p:nvSpPr>
        <p:spPr>
          <a:xfrm>
            <a:off x="8311896" y="1078992"/>
            <a:ext cx="3273552" cy="19476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7" name="Google Shape;207;p69"/>
          <p:cNvPicPr preferRelativeResize="0"/>
          <p:nvPr>
            <p:ph idx="2" type="pic"/>
          </p:nvPr>
        </p:nvPicPr>
        <p:blipFill/>
        <p:spPr>
          <a:xfrm>
            <a:off x="342900" y="342901"/>
            <a:ext cx="7391400" cy="6172200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08" name="Google Shape;208;p69"/>
          <p:cNvSpPr txBox="1"/>
          <p:nvPr>
            <p:ph idx="1" type="body"/>
          </p:nvPr>
        </p:nvSpPr>
        <p:spPr>
          <a:xfrm>
            <a:off x="8311896" y="3099816"/>
            <a:ext cx="3273552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69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9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9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type="title"/>
          </p:nvPr>
        </p:nvSpPr>
        <p:spPr>
          <a:xfrm>
            <a:off x="429768" y="411480"/>
            <a:ext cx="110459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" type="body"/>
          </p:nvPr>
        </p:nvSpPr>
        <p:spPr>
          <a:xfrm>
            <a:off x="5998464" y="2423160"/>
            <a:ext cx="5486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12">
  <p:cSld name="Title, Content Photo 12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0"/>
          <p:cNvSpPr txBox="1"/>
          <p:nvPr>
            <p:ph type="title"/>
          </p:nvPr>
        </p:nvSpPr>
        <p:spPr>
          <a:xfrm>
            <a:off x="321732" y="5111854"/>
            <a:ext cx="3739279" cy="138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4" name="Google Shape;214;p70"/>
          <p:cNvPicPr preferRelativeResize="0"/>
          <p:nvPr>
            <p:ph idx="2" type="pic"/>
          </p:nvPr>
        </p:nvPicPr>
        <p:blipFill/>
        <p:spPr>
          <a:xfrm>
            <a:off x="339373" y="320043"/>
            <a:ext cx="11509730" cy="4404825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15" name="Google Shape;215;p70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70"/>
          <p:cNvSpPr txBox="1"/>
          <p:nvPr>
            <p:ph idx="1" type="body"/>
          </p:nvPr>
        </p:nvSpPr>
        <p:spPr>
          <a:xfrm>
            <a:off x="5351928" y="5111854"/>
            <a:ext cx="6400800" cy="138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70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70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13">
  <p:cSld name="Title, Content Photo 1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1"/>
          <p:cNvSpPr txBox="1"/>
          <p:nvPr>
            <p:ph type="title"/>
          </p:nvPr>
        </p:nvSpPr>
        <p:spPr>
          <a:xfrm>
            <a:off x="321733" y="4162318"/>
            <a:ext cx="2953618" cy="1892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1" name="Google Shape;221;p71"/>
          <p:cNvPicPr preferRelativeResize="0"/>
          <p:nvPr>
            <p:ph idx="2" type="pic"/>
          </p:nvPr>
        </p:nvPicPr>
        <p:blipFill/>
        <p:spPr>
          <a:xfrm>
            <a:off x="339373" y="320042"/>
            <a:ext cx="11509730" cy="3458229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22" name="Google Shape;222;p71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71"/>
          <p:cNvSpPr txBox="1"/>
          <p:nvPr>
            <p:ph idx="1" type="body"/>
          </p:nvPr>
        </p:nvSpPr>
        <p:spPr>
          <a:xfrm>
            <a:off x="3977640" y="4162318"/>
            <a:ext cx="7772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71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1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14">
  <p:cSld name="Title, Content Photo 14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2"/>
          <p:cNvSpPr txBox="1"/>
          <p:nvPr>
            <p:ph type="title"/>
          </p:nvPr>
        </p:nvSpPr>
        <p:spPr>
          <a:xfrm>
            <a:off x="321733" y="561425"/>
            <a:ext cx="2953618" cy="1892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8" name="Google Shape;228;p72"/>
          <p:cNvPicPr preferRelativeResize="0"/>
          <p:nvPr>
            <p:ph idx="2" type="pic"/>
          </p:nvPr>
        </p:nvPicPr>
        <p:blipFill/>
        <p:spPr>
          <a:xfrm>
            <a:off x="339373" y="3067414"/>
            <a:ext cx="11509730" cy="3458229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29" name="Google Shape;229;p72"/>
          <p:cNvSpPr txBox="1"/>
          <p:nvPr>
            <p:ph idx="10" type="dt"/>
          </p:nvPr>
        </p:nvSpPr>
        <p:spPr>
          <a:xfrm>
            <a:off x="137160" y="6519672"/>
            <a:ext cx="349431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72"/>
          <p:cNvSpPr txBox="1"/>
          <p:nvPr>
            <p:ph idx="1" type="body"/>
          </p:nvPr>
        </p:nvSpPr>
        <p:spPr>
          <a:xfrm>
            <a:off x="3977640" y="561425"/>
            <a:ext cx="77724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72"/>
          <p:cNvSpPr txBox="1"/>
          <p:nvPr>
            <p:ph idx="11" type="ftr"/>
          </p:nvPr>
        </p:nvSpPr>
        <p:spPr>
          <a:xfrm>
            <a:off x="8876521" y="6519672"/>
            <a:ext cx="2805405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72"/>
          <p:cNvSpPr txBox="1"/>
          <p:nvPr>
            <p:ph idx="12" type="sldNum"/>
          </p:nvPr>
        </p:nvSpPr>
        <p:spPr>
          <a:xfrm>
            <a:off x="11632162" y="6519672"/>
            <a:ext cx="429207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15">
  <p:cSld name="Title, Content Photo 1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3"/>
          <p:cNvSpPr txBox="1"/>
          <p:nvPr>
            <p:ph type="title"/>
          </p:nvPr>
        </p:nvSpPr>
        <p:spPr>
          <a:xfrm>
            <a:off x="429768" y="603504"/>
            <a:ext cx="11155680" cy="970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5" name="Google Shape;235;p73"/>
          <p:cNvPicPr preferRelativeResize="0"/>
          <p:nvPr>
            <p:ph idx="2" type="pic"/>
          </p:nvPr>
        </p:nvPicPr>
        <p:blipFill/>
        <p:spPr>
          <a:xfrm>
            <a:off x="429768" y="1828800"/>
            <a:ext cx="6176399" cy="4425696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36" name="Google Shape;236;p73"/>
          <p:cNvSpPr txBox="1"/>
          <p:nvPr>
            <p:ph idx="1" type="body"/>
          </p:nvPr>
        </p:nvSpPr>
        <p:spPr>
          <a:xfrm>
            <a:off x="7287768" y="1828800"/>
            <a:ext cx="4297680" cy="4428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73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73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73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16">
  <p:cSld name="Title, Content Photo 16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4"/>
          <p:cNvSpPr txBox="1"/>
          <p:nvPr>
            <p:ph type="title"/>
          </p:nvPr>
        </p:nvSpPr>
        <p:spPr>
          <a:xfrm>
            <a:off x="429768" y="548639"/>
            <a:ext cx="4855464" cy="1453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2" name="Google Shape;242;p74"/>
          <p:cNvPicPr preferRelativeResize="0"/>
          <p:nvPr>
            <p:ph idx="2" type="pic"/>
          </p:nvPr>
        </p:nvPicPr>
        <p:blipFill/>
        <p:spPr>
          <a:xfrm>
            <a:off x="510075" y="2293496"/>
            <a:ext cx="4775158" cy="4039043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43" name="Google Shape;243;p74"/>
          <p:cNvSpPr txBox="1"/>
          <p:nvPr>
            <p:ph idx="1" type="body"/>
          </p:nvPr>
        </p:nvSpPr>
        <p:spPr>
          <a:xfrm>
            <a:off x="6096000" y="549275"/>
            <a:ext cx="5585925" cy="5783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74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4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4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Photo 17">
  <p:cSld name="Title, Content Photo 17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5"/>
          <p:cNvSpPr txBox="1"/>
          <p:nvPr>
            <p:ph type="title"/>
          </p:nvPr>
        </p:nvSpPr>
        <p:spPr>
          <a:xfrm>
            <a:off x="429768" y="550218"/>
            <a:ext cx="3827439" cy="1453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9" name="Google Shape;249;p75"/>
          <p:cNvPicPr preferRelativeResize="0"/>
          <p:nvPr>
            <p:ph idx="2" type="pic"/>
          </p:nvPr>
        </p:nvPicPr>
        <p:blipFill/>
        <p:spPr>
          <a:xfrm>
            <a:off x="510075" y="2293494"/>
            <a:ext cx="3666744" cy="4039044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50" name="Google Shape;250;p75"/>
          <p:cNvSpPr txBox="1"/>
          <p:nvPr>
            <p:ph idx="1" type="body"/>
          </p:nvPr>
        </p:nvSpPr>
        <p:spPr>
          <a:xfrm>
            <a:off x="5120787" y="549275"/>
            <a:ext cx="6561138" cy="578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75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75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75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6"/>
          <p:cNvSpPr txBox="1"/>
          <p:nvPr>
            <p:ph type="title"/>
          </p:nvPr>
        </p:nvSpPr>
        <p:spPr>
          <a:xfrm>
            <a:off x="493776" y="4992624"/>
            <a:ext cx="11201400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4D48"/>
              </a:buClr>
              <a:buSzPts val="2400"/>
              <a:buFont typeface="Arial"/>
              <a:buNone/>
              <a:defRPr sz="2400">
                <a:solidFill>
                  <a:srgbClr val="2F4D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76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76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76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76"/>
          <p:cNvSpPr txBox="1"/>
          <p:nvPr>
            <p:ph idx="1" type="body"/>
          </p:nvPr>
        </p:nvSpPr>
        <p:spPr>
          <a:xfrm>
            <a:off x="493776" y="786384"/>
            <a:ext cx="1120140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F4D48"/>
              </a:buClr>
              <a:buSzPts val="27800"/>
              <a:buNone/>
              <a:defRPr sz="27800">
                <a:solidFill>
                  <a:srgbClr val="2F4D48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 Number 2">
    <p:bg>
      <p:bgPr>
        <a:solidFill>
          <a:schemeClr val="l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7"/>
          <p:cNvSpPr txBox="1"/>
          <p:nvPr>
            <p:ph type="title"/>
          </p:nvPr>
        </p:nvSpPr>
        <p:spPr>
          <a:xfrm>
            <a:off x="493776" y="4992624"/>
            <a:ext cx="11201400" cy="122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7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7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77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77"/>
          <p:cNvSpPr txBox="1"/>
          <p:nvPr>
            <p:ph idx="1" type="body"/>
          </p:nvPr>
        </p:nvSpPr>
        <p:spPr>
          <a:xfrm>
            <a:off x="493776" y="786384"/>
            <a:ext cx="1120140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800"/>
              <a:buNone/>
              <a:defRPr sz="27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3">
  <p:cSld name="Big Number 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8"/>
          <p:cNvSpPr txBox="1"/>
          <p:nvPr>
            <p:ph type="title"/>
          </p:nvPr>
        </p:nvSpPr>
        <p:spPr>
          <a:xfrm>
            <a:off x="429768" y="4809744"/>
            <a:ext cx="5897880" cy="1353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4D48"/>
              </a:buClr>
              <a:buSzPts val="2800"/>
              <a:buFont typeface="Arial"/>
              <a:buNone/>
              <a:defRPr sz="2800">
                <a:solidFill>
                  <a:srgbClr val="2F4D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78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78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78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78"/>
          <p:cNvSpPr txBox="1"/>
          <p:nvPr>
            <p:ph idx="1" type="body"/>
          </p:nvPr>
        </p:nvSpPr>
        <p:spPr>
          <a:xfrm>
            <a:off x="429768" y="603504"/>
            <a:ext cx="11201400" cy="4206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D48"/>
              </a:buClr>
              <a:buSzPts val="27800"/>
              <a:buNone/>
              <a:defRPr sz="27800">
                <a:solidFill>
                  <a:srgbClr val="2F4D48"/>
                </a:solidFill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9"/>
          <p:cNvSpPr txBox="1"/>
          <p:nvPr>
            <p:ph type="title"/>
          </p:nvPr>
        </p:nvSpPr>
        <p:spPr>
          <a:xfrm>
            <a:off x="612648" y="-1133856"/>
            <a:ext cx="1065276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9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79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79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79"/>
          <p:cNvSpPr txBox="1"/>
          <p:nvPr>
            <p:ph idx="1" type="body"/>
          </p:nvPr>
        </p:nvSpPr>
        <p:spPr>
          <a:xfrm>
            <a:off x="612648" y="630936"/>
            <a:ext cx="8266176" cy="5605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1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2">
  <p:cSld name="Statement 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0"/>
          <p:cNvSpPr txBox="1"/>
          <p:nvPr>
            <p:ph type="title"/>
          </p:nvPr>
        </p:nvSpPr>
        <p:spPr>
          <a:xfrm>
            <a:off x="612648" y="-1133856"/>
            <a:ext cx="1065276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80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80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80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80"/>
          <p:cNvSpPr txBox="1"/>
          <p:nvPr>
            <p:ph idx="1" type="body"/>
          </p:nvPr>
        </p:nvSpPr>
        <p:spPr>
          <a:xfrm>
            <a:off x="612648" y="1929384"/>
            <a:ext cx="8266176" cy="4142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3">
  <p:cSld name="Statement 3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1"/>
          <p:cNvSpPr txBox="1"/>
          <p:nvPr>
            <p:ph type="title"/>
          </p:nvPr>
        </p:nvSpPr>
        <p:spPr>
          <a:xfrm>
            <a:off x="612648" y="-1133856"/>
            <a:ext cx="1065276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81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81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81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81"/>
          <p:cNvSpPr txBox="1"/>
          <p:nvPr>
            <p:ph idx="1" type="body"/>
          </p:nvPr>
        </p:nvSpPr>
        <p:spPr>
          <a:xfrm>
            <a:off x="612648" y="548640"/>
            <a:ext cx="8266176" cy="5605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2"/>
          <p:cNvSpPr txBox="1"/>
          <p:nvPr>
            <p:ph type="title"/>
          </p:nvPr>
        </p:nvSpPr>
        <p:spPr>
          <a:xfrm>
            <a:off x="1636776" y="5276088"/>
            <a:ext cx="9061704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6776E"/>
              </a:buClr>
              <a:buSzPts val="2200"/>
              <a:buFont typeface="Arial"/>
              <a:buNone/>
              <a:defRPr b="1" sz="2200">
                <a:solidFill>
                  <a:srgbClr val="46776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82"/>
          <p:cNvSpPr txBox="1"/>
          <p:nvPr>
            <p:ph idx="1" type="body"/>
          </p:nvPr>
        </p:nvSpPr>
        <p:spPr>
          <a:xfrm>
            <a:off x="1499616" y="1828800"/>
            <a:ext cx="9198864" cy="2871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82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82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82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3"/>
          <p:cNvSpPr/>
          <p:nvPr/>
        </p:nvSpPr>
        <p:spPr>
          <a:xfrm>
            <a:off x="806386" y="760151"/>
            <a:ext cx="10579222" cy="5337698"/>
          </a:xfrm>
          <a:prstGeom prst="roundRect">
            <a:avLst>
              <a:gd fmla="val 60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ED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3"/>
          <p:cNvSpPr txBox="1"/>
          <p:nvPr>
            <p:ph type="title"/>
          </p:nvPr>
        </p:nvSpPr>
        <p:spPr>
          <a:xfrm>
            <a:off x="1801368" y="5120640"/>
            <a:ext cx="8549640" cy="621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83"/>
          <p:cNvSpPr txBox="1"/>
          <p:nvPr>
            <p:ph idx="1" type="body"/>
          </p:nvPr>
        </p:nvSpPr>
        <p:spPr>
          <a:xfrm>
            <a:off x="1655064" y="2093976"/>
            <a:ext cx="8695944" cy="2130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83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83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83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Quote 3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4"/>
          <p:cNvSpPr txBox="1"/>
          <p:nvPr>
            <p:ph type="title"/>
          </p:nvPr>
        </p:nvSpPr>
        <p:spPr>
          <a:xfrm>
            <a:off x="598556" y="4965192"/>
            <a:ext cx="9450699" cy="1289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84"/>
          <p:cNvSpPr txBox="1"/>
          <p:nvPr>
            <p:ph idx="1" type="body"/>
          </p:nvPr>
        </p:nvSpPr>
        <p:spPr>
          <a:xfrm>
            <a:off x="429768" y="438912"/>
            <a:ext cx="9619488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84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84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84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4">
  <p:cSld name="Quote 4">
    <p:bg>
      <p:bgPr>
        <a:solidFill>
          <a:schemeClr val="lt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5"/>
          <p:cNvSpPr txBox="1"/>
          <p:nvPr>
            <p:ph type="title"/>
          </p:nvPr>
        </p:nvSpPr>
        <p:spPr>
          <a:xfrm>
            <a:off x="598556" y="4965192"/>
            <a:ext cx="9148947" cy="1289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85"/>
          <p:cNvSpPr txBox="1"/>
          <p:nvPr>
            <p:ph idx="1" type="body"/>
          </p:nvPr>
        </p:nvSpPr>
        <p:spPr>
          <a:xfrm>
            <a:off x="429768" y="1179576"/>
            <a:ext cx="9317736" cy="3785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85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85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85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6"/>
          <p:cNvSpPr txBox="1"/>
          <p:nvPr>
            <p:ph type="title"/>
          </p:nvPr>
        </p:nvSpPr>
        <p:spPr>
          <a:xfrm>
            <a:off x="429767" y="294248"/>
            <a:ext cx="11164825" cy="95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86"/>
          <p:cNvSpPr txBox="1"/>
          <p:nvPr>
            <p:ph idx="1" type="body"/>
          </p:nvPr>
        </p:nvSpPr>
        <p:spPr>
          <a:xfrm>
            <a:off x="430213" y="2020825"/>
            <a:ext cx="521176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86"/>
          <p:cNvSpPr txBox="1"/>
          <p:nvPr>
            <p:ph idx="2" type="body"/>
          </p:nvPr>
        </p:nvSpPr>
        <p:spPr>
          <a:xfrm>
            <a:off x="6381750" y="2020824"/>
            <a:ext cx="52133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86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86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86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7"/>
          <p:cNvSpPr txBox="1"/>
          <p:nvPr>
            <p:ph type="title"/>
          </p:nvPr>
        </p:nvSpPr>
        <p:spPr>
          <a:xfrm>
            <a:off x="429768" y="276166"/>
            <a:ext cx="11164824" cy="976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87"/>
          <p:cNvSpPr txBox="1"/>
          <p:nvPr>
            <p:ph idx="1" type="body"/>
          </p:nvPr>
        </p:nvSpPr>
        <p:spPr>
          <a:xfrm>
            <a:off x="429767" y="1380744"/>
            <a:ext cx="5212080" cy="559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5" name="Google Shape;325;p87"/>
          <p:cNvSpPr txBox="1"/>
          <p:nvPr>
            <p:ph idx="2" type="body"/>
          </p:nvPr>
        </p:nvSpPr>
        <p:spPr>
          <a:xfrm>
            <a:off x="430213" y="2020888"/>
            <a:ext cx="521176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87"/>
          <p:cNvSpPr txBox="1"/>
          <p:nvPr>
            <p:ph idx="3" type="body"/>
          </p:nvPr>
        </p:nvSpPr>
        <p:spPr>
          <a:xfrm>
            <a:off x="6382512" y="1380744"/>
            <a:ext cx="5212080" cy="559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7" name="Google Shape;327;p87"/>
          <p:cNvSpPr txBox="1"/>
          <p:nvPr>
            <p:ph idx="4" type="body"/>
          </p:nvPr>
        </p:nvSpPr>
        <p:spPr>
          <a:xfrm>
            <a:off x="6381750" y="2020888"/>
            <a:ext cx="52133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87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87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87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8"/>
          <p:cNvSpPr txBox="1"/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88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88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88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9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89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89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 1">
  <p:cSld name="Title, Photo 1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type="ctrTitle"/>
          </p:nvPr>
        </p:nvSpPr>
        <p:spPr>
          <a:xfrm>
            <a:off x="429768" y="5276088"/>
            <a:ext cx="11347704" cy="786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sz="4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" type="subTitle"/>
          </p:nvPr>
        </p:nvSpPr>
        <p:spPr>
          <a:xfrm>
            <a:off x="429768" y="5980176"/>
            <a:ext cx="11347704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41"/>
          <p:cNvPicPr preferRelativeResize="0"/>
          <p:nvPr>
            <p:ph idx="2" type="pic"/>
          </p:nvPr>
        </p:nvPicPr>
        <p:blipFill/>
        <p:spPr>
          <a:xfrm>
            <a:off x="342901" y="343038"/>
            <a:ext cx="11506200" cy="4792766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0" name="Google Shape;50;p41"/>
          <p:cNvSpPr txBox="1"/>
          <p:nvPr>
            <p:ph idx="10" type="dt"/>
          </p:nvPr>
        </p:nvSpPr>
        <p:spPr>
          <a:xfrm>
            <a:off x="137160" y="651967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1" type="ftr"/>
          </p:nvPr>
        </p:nvSpPr>
        <p:spPr>
          <a:xfrm>
            <a:off x="8876521" y="651967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11632162" y="651967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0"/>
          <p:cNvSpPr txBox="1"/>
          <p:nvPr>
            <p:ph type="title"/>
          </p:nvPr>
        </p:nvSpPr>
        <p:spPr>
          <a:xfrm>
            <a:off x="429768" y="553615"/>
            <a:ext cx="3595634" cy="2212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90"/>
          <p:cNvSpPr txBox="1"/>
          <p:nvPr>
            <p:ph idx="1" type="body"/>
          </p:nvPr>
        </p:nvSpPr>
        <p:spPr>
          <a:xfrm>
            <a:off x="429769" y="2823029"/>
            <a:ext cx="3309608" cy="348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3" name="Google Shape;343;p90"/>
          <p:cNvSpPr txBox="1"/>
          <p:nvPr>
            <p:ph idx="2" type="body"/>
          </p:nvPr>
        </p:nvSpPr>
        <p:spPr>
          <a:xfrm>
            <a:off x="5136995" y="553616"/>
            <a:ext cx="6466741" cy="5752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90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90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90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1"/>
          <p:cNvSpPr txBox="1"/>
          <p:nvPr>
            <p:ph type="title"/>
          </p:nvPr>
        </p:nvSpPr>
        <p:spPr>
          <a:xfrm>
            <a:off x="429768" y="557784"/>
            <a:ext cx="3593592" cy="221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91"/>
          <p:cNvSpPr txBox="1"/>
          <p:nvPr>
            <p:ph idx="1" type="body"/>
          </p:nvPr>
        </p:nvSpPr>
        <p:spPr>
          <a:xfrm>
            <a:off x="429767" y="2826137"/>
            <a:ext cx="3310128" cy="3434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350" name="Google Shape;350;p91"/>
          <p:cNvPicPr preferRelativeResize="0"/>
          <p:nvPr>
            <p:ph idx="2" type="pic"/>
          </p:nvPr>
        </p:nvPicPr>
        <p:blipFill/>
        <p:spPr>
          <a:xfrm>
            <a:off x="4502843" y="342901"/>
            <a:ext cx="7346258" cy="6172198"/>
          </a:xfrm>
          <a:prstGeom prst="rect">
            <a:avLst/>
          </a:prstGeom>
          <a:blipFill rotWithShape="1">
            <a:blip r:embed="rId2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351" name="Google Shape;351;p91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91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91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">
  <p:cSld name="Conclusion">
    <p:bg>
      <p:bgPr>
        <a:solidFill>
          <a:schemeClr val="lt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2"/>
          <p:cNvSpPr txBox="1"/>
          <p:nvPr>
            <p:ph type="title"/>
          </p:nvPr>
        </p:nvSpPr>
        <p:spPr>
          <a:xfrm>
            <a:off x="429768" y="429768"/>
            <a:ext cx="10890374" cy="162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92"/>
          <p:cNvSpPr txBox="1"/>
          <p:nvPr>
            <p:ph idx="1" type="body"/>
          </p:nvPr>
        </p:nvSpPr>
        <p:spPr>
          <a:xfrm>
            <a:off x="429768" y="3264408"/>
            <a:ext cx="10890374" cy="283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92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92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92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 2">
  <p:cSld name="Conclusion 2">
    <p:bg>
      <p:bgPr>
        <a:solidFill>
          <a:schemeClr val="l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3"/>
          <p:cNvSpPr txBox="1"/>
          <p:nvPr>
            <p:ph type="title"/>
          </p:nvPr>
        </p:nvSpPr>
        <p:spPr>
          <a:xfrm>
            <a:off x="429768" y="1627318"/>
            <a:ext cx="7370064" cy="1842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93"/>
          <p:cNvSpPr txBox="1"/>
          <p:nvPr>
            <p:ph idx="1" type="body"/>
          </p:nvPr>
        </p:nvSpPr>
        <p:spPr>
          <a:xfrm>
            <a:off x="429768" y="3622673"/>
            <a:ext cx="7370064" cy="2231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93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93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93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 2">
  <p:cSld name="Title, Photo 2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 txBox="1"/>
          <p:nvPr>
            <p:ph type="ctrTitle"/>
          </p:nvPr>
        </p:nvSpPr>
        <p:spPr>
          <a:xfrm>
            <a:off x="429768" y="411480"/>
            <a:ext cx="4590288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" type="subTitle"/>
          </p:nvPr>
        </p:nvSpPr>
        <p:spPr>
          <a:xfrm>
            <a:off x="429768" y="4873752"/>
            <a:ext cx="4206240" cy="1380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47"/>
          <p:cNvPicPr preferRelativeResize="0"/>
          <p:nvPr>
            <p:ph idx="2" type="pic"/>
          </p:nvPr>
        </p:nvPicPr>
        <p:blipFill/>
        <p:spPr>
          <a:xfrm>
            <a:off x="5591348" y="343038"/>
            <a:ext cx="6257031" cy="61722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7" name="Google Shape;57;p47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 3">
  <p:cSld name="Title, Photo 3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8"/>
          <p:cNvSpPr txBox="1"/>
          <p:nvPr>
            <p:ph type="ctrTitle"/>
          </p:nvPr>
        </p:nvSpPr>
        <p:spPr>
          <a:xfrm>
            <a:off x="429768" y="411480"/>
            <a:ext cx="5397718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Arial"/>
              <a:buNone/>
              <a:defRPr sz="6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" type="subTitle"/>
          </p:nvPr>
        </p:nvSpPr>
        <p:spPr>
          <a:xfrm>
            <a:off x="429768" y="4873752"/>
            <a:ext cx="4517136" cy="1380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48"/>
          <p:cNvPicPr preferRelativeResize="0"/>
          <p:nvPr>
            <p:ph idx="2" type="pic"/>
          </p:nvPr>
        </p:nvPicPr>
        <p:blipFill/>
        <p:spPr>
          <a:xfrm>
            <a:off x="6720113" y="342900"/>
            <a:ext cx="5131133" cy="61722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 4">
  <p:cSld name="Title, Photo 4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 txBox="1"/>
          <p:nvPr>
            <p:ph type="ctrTitle"/>
          </p:nvPr>
        </p:nvSpPr>
        <p:spPr>
          <a:xfrm>
            <a:off x="7269480" y="411480"/>
            <a:ext cx="4361688" cy="3968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" type="subTitle"/>
          </p:nvPr>
        </p:nvSpPr>
        <p:spPr>
          <a:xfrm>
            <a:off x="7269480" y="4873752"/>
            <a:ext cx="4206240" cy="1380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0" name="Google Shape;70;p49"/>
          <p:cNvPicPr preferRelativeResize="0"/>
          <p:nvPr>
            <p:ph idx="2" type="pic"/>
          </p:nvPr>
        </p:nvPicPr>
        <p:blipFill/>
        <p:spPr>
          <a:xfrm>
            <a:off x="347472" y="343038"/>
            <a:ext cx="6257031" cy="61722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1" name="Google Shape;71;p49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type="title">
  <p:cSld name="TITLE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ctrTitle"/>
          </p:nvPr>
        </p:nvSpPr>
        <p:spPr>
          <a:xfrm>
            <a:off x="429768" y="438912"/>
            <a:ext cx="9317736" cy="4453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Font typeface="Arial"/>
              <a:buNone/>
              <a:defRPr sz="9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subTitle"/>
          </p:nvPr>
        </p:nvSpPr>
        <p:spPr>
          <a:xfrm>
            <a:off x="429768" y="4965192"/>
            <a:ext cx="5431536" cy="1289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8.xml"/><Relationship Id="rId45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48" Type="http://schemas.openxmlformats.org/officeDocument/2006/relationships/slideLayout" Target="../slideLayouts/slideLayout50.xml"/><Relationship Id="rId47" Type="http://schemas.openxmlformats.org/officeDocument/2006/relationships/slideLayout" Target="../slideLayouts/slideLayout49.xml"/><Relationship Id="rId49" Type="http://schemas.openxmlformats.org/officeDocument/2006/relationships/slideLayout" Target="../slideLayouts/slideLayout5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41.xml"/><Relationship Id="rId38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1.xml"/><Relationship Id="rId51" Type="http://schemas.openxmlformats.org/officeDocument/2006/relationships/slideLayout" Target="../slideLayouts/slideLayout53.xml"/><Relationship Id="rId50" Type="http://schemas.openxmlformats.org/officeDocument/2006/relationships/slideLayout" Target="../slideLayouts/slideLayout52.xml"/><Relationship Id="rId52" Type="http://schemas.openxmlformats.org/officeDocument/2006/relationships/theme" Target="../theme/theme1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9"/>
          <p:cNvSpPr txBox="1"/>
          <p:nvPr>
            <p:ph idx="10" type="dt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9"/>
          <p:cNvSpPr txBox="1"/>
          <p:nvPr>
            <p:ph idx="11" type="ftr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9"/>
          <p:cNvSpPr txBox="1"/>
          <p:nvPr>
            <p:ph idx="12" type="sldNum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://127.0.0.1:5000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13.jpg"/><Relationship Id="rId8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hyperlink" Target="https://github.com/davidmertenjones/ist-303-team-kanto-project" TargetMode="External"/><Relationship Id="rId5" Type="http://schemas.openxmlformats.org/officeDocument/2006/relationships/hyperlink" Target="https://github.com/users/davidmertenjones/projects/1" TargetMode="External"/><Relationship Id="rId6" Type="http://schemas.openxmlformats.org/officeDocument/2006/relationships/hyperlink" Target="https://github.com/davidmertenjones/ist-303-team-kanto-project/issu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hyperlink" Target="https://www.digitalocean.com/community/tutorials/how-and-when-to-use-sqlite" TargetMode="External"/><Relationship Id="rId5" Type="http://schemas.openxmlformats.org/officeDocument/2006/relationships/hyperlink" Target="https://ccl.on.worldcat.org/oclc/1014021663" TargetMode="External"/><Relationship Id="rId6" Type="http://schemas.openxmlformats.org/officeDocument/2006/relationships/hyperlink" Target="https://data.cms.gov/provider-data/dataset/xubh-q36u#data-table" TargetMode="External"/><Relationship Id="rId7" Type="http://schemas.openxmlformats.org/officeDocument/2006/relationships/hyperlink" Target="https://github.com/davidmertenjones/ist-303-team-kanto-projec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data.cms.gov/provider-data/dataset/xubh-q36u#data-table" TargetMode="External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"/>
          <p:cNvSpPr txBox="1"/>
          <p:nvPr>
            <p:ph type="ctrTitle"/>
          </p:nvPr>
        </p:nvSpPr>
        <p:spPr>
          <a:xfrm>
            <a:off x="429768" y="5276088"/>
            <a:ext cx="11347704" cy="786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/>
              <a:t>Hospital Facilities Catalog</a:t>
            </a:r>
            <a:endParaRPr/>
          </a:p>
        </p:txBody>
      </p:sp>
      <p:sp>
        <p:nvSpPr>
          <p:cNvPr id="371" name="Google Shape;371;p1"/>
          <p:cNvSpPr txBox="1"/>
          <p:nvPr>
            <p:ph idx="1" type="subTitle"/>
          </p:nvPr>
        </p:nvSpPr>
        <p:spPr>
          <a:xfrm>
            <a:off x="429768" y="5980176"/>
            <a:ext cx="11347704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Team Kanto: Eva Mui, David Merten-Jones, Aashish Sunar, Jennifer Long, Aishwarya Pandian</a:t>
            </a:r>
            <a:endParaRPr/>
          </a:p>
        </p:txBody>
      </p:sp>
      <p:pic>
        <p:nvPicPr>
          <p:cNvPr descr="A building with a blue sign&#10;&#10;AI-generated content may be incorrect." id="372" name="Google Shape;37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107" r="15107" t="0"/>
          <a:stretch/>
        </p:blipFill>
        <p:spPr>
          <a:xfrm>
            <a:off x="342901" y="343038"/>
            <a:ext cx="11506200" cy="4792766"/>
          </a:xfrm>
          <a:prstGeom prst="rect">
            <a:avLst/>
          </a:prstGeom>
          <a:blipFill rotWithShape="1">
            <a:blip r:embed="rId4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36" name="Google Shape;436;g39caa6b7203_1_1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39caa6b7203_1_15"/>
          <p:cNvSpPr txBox="1"/>
          <p:nvPr>
            <p:ph idx="1" type="body"/>
          </p:nvPr>
        </p:nvSpPr>
        <p:spPr>
          <a:xfrm>
            <a:off x="420624" y="1682579"/>
            <a:ext cx="110550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Data cleaning and preprocessing was done in pandas.​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Fortunately, data was already mostly clean, but we did have to engineer new features for care categories, by one-hot encoding categories from the Hospital Type field.​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From here, we created a relational database in SQLite3 using SQLAlchemy. ​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Our hospital database is static at this point, but we do hope to implement a feature in a further iteration.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that would give providers the ability to update their facilities' information.​</a:t>
            </a:r>
            <a:endParaRPr sz="2000">
              <a:solidFill>
                <a:srgbClr val="000000"/>
              </a:solidFill>
            </a:endParaRPr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8" name="Google Shape;438;g39caa6b7203_1_15"/>
          <p:cNvSpPr txBox="1"/>
          <p:nvPr>
            <p:ph type="title"/>
          </p:nvPr>
        </p:nvSpPr>
        <p:spPr>
          <a:xfrm>
            <a:off x="429768" y="411480"/>
            <a:ext cx="110460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Preparation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44" name="Google Shape;444;g39caa6b7203_6_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39caa6b7203_6_7"/>
          <p:cNvSpPr txBox="1"/>
          <p:nvPr>
            <p:ph type="title"/>
          </p:nvPr>
        </p:nvSpPr>
        <p:spPr>
          <a:xfrm>
            <a:off x="151000" y="116150"/>
            <a:ext cx="11463300" cy="6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</a:pPr>
            <a:r>
              <a:rPr lang="en-US"/>
              <a:t>Acceptance Criteria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50" name="Google Shape;450;g39caa6b7203_6_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39caa6b7203_6_0"/>
          <p:cNvSpPr txBox="1"/>
          <p:nvPr>
            <p:ph type="title"/>
          </p:nvPr>
        </p:nvSpPr>
        <p:spPr>
          <a:xfrm>
            <a:off x="429768" y="411480"/>
            <a:ext cx="110460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Acceptance Criteria</a:t>
            </a:r>
            <a:endParaRPr/>
          </a:p>
        </p:txBody>
      </p:sp>
      <p:sp>
        <p:nvSpPr>
          <p:cNvPr id="452" name="Google Shape;452;g39caa6b7203_6_0"/>
          <p:cNvSpPr txBox="1"/>
          <p:nvPr>
            <p:ph idx="1" type="body"/>
          </p:nvPr>
        </p:nvSpPr>
        <p:spPr>
          <a:xfrm>
            <a:off x="0" y="1486825"/>
            <a:ext cx="121920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7132"/>
                </a:solidFill>
              </a:rPr>
              <a:t>User Story 1 : Search Hospital Facilities by Name, City, or ZIP code</a:t>
            </a:r>
            <a:endParaRPr b="1" sz="1600">
              <a:solidFill>
                <a:srgbClr val="E97132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As a patient, I want to search hospital facilities by name, city, or ZIP code in Los Angeles so I can quickly find the medical facility I need.</a:t>
            </a:r>
            <a:endParaRPr sz="1600"/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E97132"/>
                </a:solidFill>
              </a:rPr>
              <a:t>Acceptance Criteria:  </a:t>
            </a:r>
            <a:endParaRPr i="1" sz="1600">
              <a:solidFill>
                <a:srgbClr val="E97132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•</a:t>
            </a:r>
            <a:r>
              <a:rPr lang="en-US" sz="1600"/>
              <a:t>The search bar allows users to browse hospitals by name, ZIP, and location. </a:t>
            </a:r>
            <a:endParaRPr sz="1600"/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•The results page should display generic placeholder information such as hospital name, address, and city. </a:t>
            </a:r>
            <a:endParaRPr sz="1600"/>
          </a:p>
          <a:p>
            <a:pPr indent="0" lvl="0" marL="5080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5080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97132"/>
                </a:solidFill>
              </a:rPr>
              <a:t>User Story 2 : Browse Facilities by Specialties </a:t>
            </a:r>
            <a:r>
              <a:rPr b="1" i="1" lang="en-US" sz="1600">
                <a:solidFill>
                  <a:srgbClr val="E97132"/>
                </a:solidFill>
              </a:rPr>
              <a:t> </a:t>
            </a:r>
            <a:endParaRPr b="1" i="1" sz="1600">
              <a:solidFill>
                <a:srgbClr val="E97132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As a patient, I want to browse healthcare facilities by the medical specialties they offer so that I can quickly find the type of care I need. </a:t>
            </a:r>
            <a:endParaRPr sz="1600"/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E97132"/>
                </a:solidFill>
              </a:rPr>
              <a:t>Acceptance Criteria:  </a:t>
            </a:r>
            <a:endParaRPr i="1" sz="1600">
              <a:solidFill>
                <a:srgbClr val="E97132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•</a:t>
            </a:r>
            <a:r>
              <a:rPr lang="en-US" sz="1600"/>
              <a:t>The main page provides another search bar that allows users to browse hospitals by medical speciality. </a:t>
            </a:r>
            <a:endParaRPr sz="1600"/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•The results page should display available information for specialties such as Urgent Care, Veterans’ Care, Child/Pediatrics, Maternity Care, and Psychiatry. </a:t>
            </a:r>
            <a:endParaRPr sz="1600"/>
          </a:p>
          <a:p>
            <a:pPr indent="0" lvl="0" marL="0" rtl="0" algn="l">
              <a:lnSpc>
                <a:spcPct val="9818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•In the current iteration, these specialty categories have not yet been linked to the database, so the results page displays generic placeholder information rather than live data from the system</a:t>
            </a:r>
            <a:r>
              <a:rPr lang="en-US" sz="600"/>
              <a:t>. </a:t>
            </a:r>
            <a:endParaRPr sz="600"/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57" name="Google Shape;457;p2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6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Acceptance Criteria </a:t>
            </a:r>
            <a:endParaRPr/>
          </a:p>
        </p:txBody>
      </p:sp>
      <p:sp>
        <p:nvSpPr>
          <p:cNvPr id="459" name="Google Shape;459;p26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97132"/>
                </a:solidFill>
              </a:rPr>
              <a:t>User Story 3 - Login/Create Account</a:t>
            </a:r>
            <a:endParaRPr b="1">
              <a:solidFill>
                <a:srgbClr val="E971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 patient, I want to log in to my account so that I can securely search, store and access my medical information when needed.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E97132"/>
                </a:solidFill>
              </a:rPr>
              <a:t>Acceptance Criteria:</a:t>
            </a:r>
            <a:endParaRPr b="1" i="1">
              <a:solidFill>
                <a:srgbClr val="E971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main page provides a login button that allows administrators to enter a valid username and password.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valid credentials are entered (Username: admin, Password: admin123), the administrator is redirected to the “Admin Dashboard”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invalid credentials are entered, the system displays an error message indicating incorrect login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main dashboard currently displays placeholders for “Admin Panel” and “Home” links, which are visible but not yet functional in this iteration.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administrator can log out successfully, ending the current session and get redirected to the main page.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65" name="Google Shape;465;p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9"/>
          <p:cNvSpPr txBox="1"/>
          <p:nvPr>
            <p:ph type="title"/>
          </p:nvPr>
        </p:nvSpPr>
        <p:spPr>
          <a:xfrm>
            <a:off x="122500" y="110591"/>
            <a:ext cx="12004500" cy="6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</a:pPr>
            <a:r>
              <a:rPr lang="en-US"/>
              <a:t>Demo Application</a:t>
            </a:r>
            <a:endParaRPr/>
          </a:p>
        </p:txBody>
      </p:sp>
      <p:sp>
        <p:nvSpPr>
          <p:cNvPr id="467" name="Google Shape;467;p9"/>
          <p:cNvSpPr txBox="1"/>
          <p:nvPr/>
        </p:nvSpPr>
        <p:spPr>
          <a:xfrm>
            <a:off x="3732575" y="5526900"/>
            <a:ext cx="523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http://127.0.0.1:5000/</a:t>
            </a:r>
            <a:r>
              <a:rPr lang="en-US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73" name="Google Shape;473;g39caa6b7203_0_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39caa6b7203_0_0"/>
          <p:cNvSpPr txBox="1"/>
          <p:nvPr>
            <p:ph type="title"/>
          </p:nvPr>
        </p:nvSpPr>
        <p:spPr>
          <a:xfrm>
            <a:off x="58075" y="69700"/>
            <a:ext cx="12045600" cy="67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</a:pPr>
            <a:r>
              <a:rPr lang="en-US"/>
              <a:t>Test Strategies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79" name="Google Shape;479;p2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8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Test Strategies</a:t>
            </a:r>
            <a:endParaRPr/>
          </a:p>
        </p:txBody>
      </p:sp>
      <p:sp>
        <p:nvSpPr>
          <p:cNvPr id="481" name="Google Shape;481;p28"/>
          <p:cNvSpPr txBox="1"/>
          <p:nvPr>
            <p:ph idx="1" type="body"/>
          </p:nvPr>
        </p:nvSpPr>
        <p:spPr>
          <a:xfrm>
            <a:off x="425250" y="1686199"/>
            <a:ext cx="110550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Hospital Search Functionality​</a:t>
            </a:r>
            <a:endParaRPr sz="2000"/>
          </a:p>
          <a:p>
            <a:pPr indent="-320675" lvl="0" marL="774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❏"/>
            </a:pPr>
            <a:r>
              <a:rPr lang="en-US" sz="2000"/>
              <a:t>Positive and negative tests for hospitals search by name, city, or ZIP fields​</a:t>
            </a:r>
            <a:endParaRPr sz="2000"/>
          </a:p>
          <a:p>
            <a:pPr indent="-320675" lvl="0" marL="774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0"/>
              <a:buFont typeface="Arial"/>
              <a:buChar char="❏"/>
            </a:pPr>
            <a:r>
              <a:rPr lang="en-US" sz="2000">
                <a:solidFill>
                  <a:schemeClr val="dk2"/>
                </a:solidFill>
              </a:rPr>
              <a:t>Testing partial search</a:t>
            </a:r>
            <a:endParaRPr sz="2000">
              <a:solidFill>
                <a:schemeClr val="dk2"/>
              </a:solidFill>
            </a:endParaRPr>
          </a:p>
          <a:p>
            <a:pPr indent="-320675" lvl="0" marL="774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❏"/>
            </a:pPr>
            <a:r>
              <a:rPr lang="en-US" sz="2000"/>
              <a:t>Ensuring hospital pages display detailed information form correctly</a:t>
            </a:r>
            <a:endParaRPr sz="20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User Account System​</a:t>
            </a:r>
            <a:endParaRPr sz="2000"/>
          </a:p>
          <a:p>
            <a:pPr indent="-320675" lvl="0" marL="774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❏"/>
            </a:pPr>
            <a:r>
              <a:rPr lang="en-US" sz="2000"/>
              <a:t>New users can create accounts​</a:t>
            </a:r>
            <a:endParaRPr sz="2000"/>
          </a:p>
          <a:p>
            <a:pPr indent="-320675" lvl="0" marL="774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❏"/>
            </a:pPr>
            <a:r>
              <a:rPr lang="en-US" sz="2000"/>
              <a:t>Positive and negative tests for login credentials and appropriate redirection</a:t>
            </a:r>
            <a:endParaRPr sz="2000"/>
          </a:p>
          <a:p>
            <a:pPr indent="-320675" lvl="0" marL="774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❏"/>
            </a:pPr>
            <a:r>
              <a:rPr lang="en-US" sz="2000"/>
              <a:t>Prevent duplicate users​</a:t>
            </a:r>
            <a:endParaRPr sz="20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Restricted User Access​</a:t>
            </a:r>
            <a:endParaRPr sz="2000"/>
          </a:p>
          <a:p>
            <a:pPr indent="-320675" lvl="0" marL="774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❏"/>
            </a:pPr>
            <a:r>
              <a:rPr lang="en-US" sz="2000"/>
              <a:t>Protected pages like provider and admin dashboards should be inaccessible without login​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87" name="Google Shape;487;p1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1"/>
          <p:cNvSpPr txBox="1"/>
          <p:nvPr>
            <p:ph type="title"/>
          </p:nvPr>
        </p:nvSpPr>
        <p:spPr>
          <a:xfrm>
            <a:off x="0" y="69700"/>
            <a:ext cx="12192000" cy="67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</a:pPr>
            <a:r>
              <a:rPr lang="en-US"/>
              <a:t>Project Plan &amp; Methodology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93" name="Google Shape;493;p1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12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Milestone 1</a:t>
            </a:r>
            <a:endParaRPr/>
          </a:p>
        </p:txBody>
      </p:sp>
      <p:sp>
        <p:nvSpPr>
          <p:cNvPr id="495" name="Google Shape;495;p12"/>
          <p:cNvSpPr/>
          <p:nvPr/>
        </p:nvSpPr>
        <p:spPr>
          <a:xfrm>
            <a:off x="180224" y="1671638"/>
            <a:ext cx="7735330" cy="4901428"/>
          </a:xfrm>
          <a:prstGeom prst="rect">
            <a:avLst/>
          </a:prstGeom>
          <a:solidFill>
            <a:schemeClr val="accent1">
              <a:alpha val="62745"/>
            </a:schemeClr>
          </a:solidFill>
          <a:ln cap="flat" cmpd="sng" w="12700">
            <a:solidFill>
              <a:srgbClr val="4530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Iteration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2"/>
          <p:cNvSpPr/>
          <p:nvPr/>
        </p:nvSpPr>
        <p:spPr>
          <a:xfrm>
            <a:off x="8022731" y="1671638"/>
            <a:ext cx="3748581" cy="4901428"/>
          </a:xfrm>
          <a:prstGeom prst="rect">
            <a:avLst/>
          </a:prstGeom>
          <a:solidFill>
            <a:schemeClr val="accent1">
              <a:alpha val="62745"/>
            </a:schemeClr>
          </a:solidFill>
          <a:ln cap="flat" cmpd="sng" w="12700">
            <a:solidFill>
              <a:srgbClr val="4530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Iteration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12"/>
          <p:cNvGrpSpPr/>
          <p:nvPr/>
        </p:nvGrpSpPr>
        <p:grpSpPr>
          <a:xfrm>
            <a:off x="483675" y="2026576"/>
            <a:ext cx="10929375" cy="3978009"/>
            <a:chOff x="62987" y="354938"/>
            <a:chExt cx="10929375" cy="3978009"/>
          </a:xfrm>
        </p:grpSpPr>
        <p:sp>
          <p:nvSpPr>
            <p:cNvPr id="498" name="Google Shape;498;p12"/>
            <p:cNvSpPr/>
            <p:nvPr/>
          </p:nvSpPr>
          <p:spPr>
            <a:xfrm>
              <a:off x="699175" y="354938"/>
              <a:ext cx="1990125" cy="1990125"/>
            </a:xfrm>
            <a:prstGeom prst="ellipse">
              <a:avLst/>
            </a:prstGeom>
            <a:solidFill>
              <a:srgbClr val="E0D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1123300" y="779063"/>
              <a:ext cx="1141874" cy="11418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62987" y="2964938"/>
              <a:ext cx="3262500" cy="1368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 txBox="1"/>
            <p:nvPr/>
          </p:nvSpPr>
          <p:spPr>
            <a:xfrm>
              <a:off x="62987" y="2964938"/>
              <a:ext cx="3262500" cy="1368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 A PATIENT, I WANT TO SEARCH HOSPITAL FACILITIES BY NAME, CITY, OR ZIP CODE IN LOS ANGELES SO I CAN QUICKLY FIND THE MEDICAL FACILITY I NEED.</a:t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4532612" y="354938"/>
              <a:ext cx="1990125" cy="1990125"/>
            </a:xfrm>
            <a:prstGeom prst="ellipse">
              <a:avLst/>
            </a:prstGeom>
            <a:solidFill>
              <a:srgbClr val="E0D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4956737" y="779063"/>
              <a:ext cx="1141874" cy="11418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3896425" y="2964938"/>
              <a:ext cx="3262500" cy="1368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 txBox="1"/>
            <p:nvPr/>
          </p:nvSpPr>
          <p:spPr>
            <a:xfrm>
              <a:off x="3896425" y="2964938"/>
              <a:ext cx="3262500" cy="1368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 A PATIENT, I WANT TO BROWSE HOSPITALS BY FACILITY TYPE (E.G., URGENT CARE, MATERNITY CARE, PEDIATRIC SERVICES, VETERAN CARE, AND PSYCHIATRIC SERVICES) SO I CAN QUICKLY FIND THE HEALTHCARE SERVICES I NEED.</a:t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8366050" y="354938"/>
              <a:ext cx="1990125" cy="1990125"/>
            </a:xfrm>
            <a:prstGeom prst="ellipse">
              <a:avLst/>
            </a:prstGeom>
            <a:solidFill>
              <a:srgbClr val="E0D4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8790175" y="779063"/>
              <a:ext cx="1141874" cy="114187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2"/>
            <p:cNvSpPr/>
            <p:nvPr/>
          </p:nvSpPr>
          <p:spPr>
            <a:xfrm>
              <a:off x="7729862" y="2964938"/>
              <a:ext cx="3262500" cy="1368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 txBox="1"/>
            <p:nvPr/>
          </p:nvSpPr>
          <p:spPr>
            <a:xfrm>
              <a:off x="7729862" y="2964938"/>
              <a:ext cx="3262500" cy="1368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 A PATIENT, I WANT TO VIEW DETAILED PROVIDER INFORMATION INCLUDING NAME, ADDRESS, PHONE NUMBER, RATINGS, AND AVAILABLE SERVICE TYPES (E.G., URGENT CARE, MATERNITY, PEDIATRICS, VETERAN CARE, PSYCHIATRIC SERVICES) SO I CAN MAKE INFORMED DECISIONS ABOUT MY CARE.</a:t>
              </a:r>
              <a:endParaRPr/>
            </a:p>
          </p:txBody>
        </p:sp>
      </p:grpSp>
      <p:pic>
        <p:nvPicPr>
          <p:cNvPr id="510" name="Google Shape;51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7208" y="3550124"/>
            <a:ext cx="930914" cy="930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08336" y="3550124"/>
            <a:ext cx="930914" cy="930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circle with a megaphone and black text&#10;&#10;AI-generated content may be incorrect." id="512" name="Google Shape;512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36269" y="3550112"/>
            <a:ext cx="930914" cy="930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17" name="Google Shape;517;p1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4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Key Tasks</a:t>
            </a:r>
            <a:endParaRPr/>
          </a:p>
        </p:txBody>
      </p:sp>
      <p:grpSp>
        <p:nvGrpSpPr>
          <p:cNvPr id="519" name="Google Shape;519;p14"/>
          <p:cNvGrpSpPr/>
          <p:nvPr/>
        </p:nvGrpSpPr>
        <p:grpSpPr>
          <a:xfrm>
            <a:off x="417251" y="3095442"/>
            <a:ext cx="5306786" cy="3184071"/>
            <a:chOff x="0" y="456220"/>
            <a:chExt cx="5306786" cy="3184071"/>
          </a:xfrm>
        </p:grpSpPr>
        <p:sp>
          <p:nvSpPr>
            <p:cNvPr id="520" name="Google Shape;520;p14"/>
            <p:cNvSpPr/>
            <p:nvPr/>
          </p:nvSpPr>
          <p:spPr>
            <a:xfrm>
              <a:off x="0" y="456220"/>
              <a:ext cx="5306786" cy="318407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 txBox="1"/>
            <p:nvPr/>
          </p:nvSpPr>
          <p:spPr>
            <a:xfrm>
              <a:off x="93258" y="549478"/>
              <a:ext cx="5120270" cy="2997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1" i="0" lang="en-US" sz="32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Iteration 1 (2 weeks)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Identify publicly source facility &amp; services datasets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Setup sqlite3 database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 schema and ingest CSV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a 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Skeleton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web application with a landing page and basic login functionality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14"/>
          <p:cNvSpPr txBox="1"/>
          <p:nvPr/>
        </p:nvSpPr>
        <p:spPr>
          <a:xfrm>
            <a:off x="5822831" y="1502109"/>
            <a:ext cx="5953766" cy="504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Corbel"/>
              <a:buNone/>
            </a:pPr>
            <a:r>
              <a:rPr b="1" i="0" lang="en-US" sz="3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Iteration 2 (4 weeks)</a:t>
            </a:r>
            <a:endParaRPr b="1" i="0" sz="22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Create a landing page to allow user to search hospital facilities and browse hospital by facility type</a:t>
            </a:r>
            <a:endParaRPr/>
          </a:p>
          <a:p>
            <a:pPr indent="-18288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Add functionality to search hospital facilities by name, city, and ZIP</a:t>
            </a:r>
            <a:endParaRPr/>
          </a:p>
          <a:p>
            <a:pPr indent="-18288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Add functionality to browse hospital by facility type</a:t>
            </a:r>
            <a:endParaRPr/>
          </a:p>
          <a:p>
            <a:pPr indent="-18288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Show relevant hospital search results and detailed facility information selected by the user</a:t>
            </a:r>
            <a:endParaRPr/>
          </a:p>
          <a:p>
            <a:pPr indent="-18288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Each feature includes the following tasks:</a:t>
            </a:r>
            <a:endParaRPr/>
          </a:p>
          <a:p>
            <a:pPr indent="-18288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UI/UX Design</a:t>
            </a:r>
            <a:endParaRPr/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Define Acceptance Criteria</a:t>
            </a:r>
            <a:endParaRPr/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Application Development</a:t>
            </a:r>
            <a:endParaRPr/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Test Development</a:t>
            </a:r>
            <a:endParaRPr/>
          </a:p>
          <a:p>
            <a:pPr indent="-81279" lvl="0" marL="228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4"/>
          <p:cNvSpPr txBox="1"/>
          <p:nvPr/>
        </p:nvSpPr>
        <p:spPr>
          <a:xfrm>
            <a:off x="2416126" y="1502632"/>
            <a:ext cx="2931258" cy="135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377" name="Google Shape;377;p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"/>
          <p:cNvSpPr txBox="1"/>
          <p:nvPr>
            <p:ph type="title"/>
          </p:nvPr>
        </p:nvSpPr>
        <p:spPr>
          <a:xfrm>
            <a:off x="429768" y="411480"/>
            <a:ext cx="110459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7600"/>
              <a:t>Agenda</a:t>
            </a:r>
            <a:endParaRPr sz="7600"/>
          </a:p>
        </p:txBody>
      </p:sp>
      <p:graphicFrame>
        <p:nvGraphicFramePr>
          <p:cNvPr id="379" name="Google Shape;379;p3"/>
          <p:cNvGraphicFramePr/>
          <p:nvPr/>
        </p:nvGraphicFramePr>
        <p:xfrm>
          <a:off x="1526364" y="231076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{26980060-C566-4AA3-9FDC-2452DB14CBFA}</a:tableStyleId>
              </a:tblPr>
              <a:tblGrid>
                <a:gridCol w="3263400"/>
                <a:gridCol w="5336050"/>
              </a:tblGrid>
              <a:tr h="65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</a:rPr>
                        <a:t>01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dk1"/>
                          </a:solidFill>
                        </a:rPr>
                        <a:t>Project Background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</a:rPr>
                        <a:t>02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dk1"/>
                          </a:solidFill>
                        </a:rPr>
                        <a:t>User Stories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</a:rPr>
                        <a:t>03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dk1"/>
                          </a:solidFill>
                        </a:rPr>
                        <a:t>Demo – Application  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</a:rPr>
                        <a:t>04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dk1"/>
                          </a:solidFill>
                        </a:rPr>
                        <a:t>Test Strategies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</a:rPr>
                        <a:t>05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dk1"/>
                          </a:solidFill>
                        </a:rPr>
                        <a:t>Project Plan and Methodology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accent1"/>
                          </a:solidFill>
                        </a:rPr>
                        <a:t>06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dk1"/>
                          </a:solidFill>
                        </a:rPr>
                        <a:t>Remaining Work</a:t>
                      </a:r>
                      <a:endParaRPr/>
                    </a:p>
                  </a:txBody>
                  <a:tcPr marT="118875" marB="118875" marR="118875" marL="118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28" name="Google Shape;528;p1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15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Milestone 1 Statistics</a:t>
            </a:r>
            <a:endParaRPr/>
          </a:p>
        </p:txBody>
      </p:sp>
      <p:sp>
        <p:nvSpPr>
          <p:cNvPr id="530" name="Google Shape;530;p15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 of 3 user stories completed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 15 of 19 total tasks completed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 23 issues closed, 4 remains open</a:t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35" name="Google Shape;535;p1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16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Project Status &amp; Timeline</a:t>
            </a:r>
            <a:endParaRPr/>
          </a:p>
        </p:txBody>
      </p:sp>
      <p:pic>
        <p:nvPicPr>
          <p:cNvPr descr="A graph with a line and a line&#10;&#10;AI-generated content may be incorrect." id="537" name="Google Shape;537;p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768" y="1433384"/>
            <a:ext cx="11045952" cy="528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42" name="Google Shape;542;p1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7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Team Roles</a:t>
            </a:r>
            <a:endParaRPr/>
          </a:p>
        </p:txBody>
      </p:sp>
      <p:sp>
        <p:nvSpPr>
          <p:cNvPr id="544" name="Google Shape;544;p17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Eva Mui – Scrum Master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Aishwarya Pandian – Product Owner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David Merten-Jones – Backend Developer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Aashish Sunar – Frontend Developer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Jennifer Long - Designer and Test Engineer</a:t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49" name="Google Shape;549;p1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8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Team Collaboration</a:t>
            </a:r>
            <a:endParaRPr/>
          </a:p>
        </p:txBody>
      </p:sp>
      <p:sp>
        <p:nvSpPr>
          <p:cNvPr id="551" name="Google Shape;551;p18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Meetings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Status meetings: Tuesdays &amp; Saturdays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Working coordination meeting: Saturdays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Ad-hoc in-person syncs before Thursday class (as needed)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Chat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Microsoft Teams for daily collaboration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Mobile chat group for quick coordination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Documentation &amp; File Sharing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Shared Google Drive for project documents, plans, and deliverables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56" name="Google Shape;556;p1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9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Team Performance</a:t>
            </a:r>
            <a:endParaRPr/>
          </a:p>
        </p:txBody>
      </p:sp>
      <p:sp>
        <p:nvSpPr>
          <p:cNvPr id="558" name="Google Shape;558;p19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 Milestone: 1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 Iteration: 2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 Time: 6 weeks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 User Stories: 3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latin typeface="Corbel"/>
                <a:ea typeface="Corbel"/>
                <a:cs typeface="Corbel"/>
                <a:sym typeface="Corbel"/>
              </a:rPr>
              <a:t> Velocity: 89.5%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63" name="Google Shape;563;p2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0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Project Resources</a:t>
            </a:r>
            <a:endParaRPr/>
          </a:p>
        </p:txBody>
      </p:sp>
      <p:sp>
        <p:nvSpPr>
          <p:cNvPr id="565" name="Google Shape;565;p20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Link to GitHub Repository and README: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https://github.com/davidmertenjones/ist-303-team-kanto-project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Link to Project Dashboard: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https://github.com/users/davidmertenjones/projects/1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Link to issues: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https://github.com/davidmertenjones/ist-303-team-kanto-project/issues</a:t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70" name="Google Shape;570;p2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1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GitHub Repository</a:t>
            </a:r>
            <a:endParaRPr/>
          </a:p>
        </p:txBody>
      </p:sp>
      <p:pic>
        <p:nvPicPr>
          <p:cNvPr descr="A screenshot of a computer&#10;&#10;AI-generated content may be incorrect." id="572" name="Google Shape;572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768" y="1322173"/>
            <a:ext cx="11531573" cy="547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77" name="Google Shape;577;p2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2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Project Dashboard</a:t>
            </a:r>
            <a:endParaRPr/>
          </a:p>
        </p:txBody>
      </p:sp>
      <p:pic>
        <p:nvPicPr>
          <p:cNvPr descr="A screenshot of a computer&#10;&#10;AI-generated content may be incorrect." id="579" name="Google Shape;579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768" y="1346886"/>
            <a:ext cx="11531573" cy="551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84" name="Google Shape;584;p2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3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Project Issues</a:t>
            </a:r>
            <a:endParaRPr/>
          </a:p>
        </p:txBody>
      </p:sp>
      <p:pic>
        <p:nvPicPr>
          <p:cNvPr descr="A screenshot of a computer&#10;&#10;AI-generated content may be incorrect." id="586" name="Google Shape;586;p2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768" y="1359244"/>
            <a:ext cx="11482146" cy="53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92" name="Google Shape;592;p2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4"/>
          <p:cNvSpPr txBox="1"/>
          <p:nvPr>
            <p:ph type="title"/>
          </p:nvPr>
        </p:nvSpPr>
        <p:spPr>
          <a:xfrm>
            <a:off x="0" y="46475"/>
            <a:ext cx="12192000" cy="6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</a:pPr>
            <a:r>
              <a:rPr lang="en-US"/>
              <a:t>Remaining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385" name="Google Shape;385;p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"/>
          <p:cNvSpPr txBox="1"/>
          <p:nvPr>
            <p:ph type="title"/>
          </p:nvPr>
        </p:nvSpPr>
        <p:spPr>
          <a:xfrm>
            <a:off x="23250" y="-58075"/>
            <a:ext cx="12145500" cy="67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</a:pPr>
            <a:r>
              <a:rPr lang="en-US"/>
              <a:t>Project Background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599" name="Google Shape;599;p2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5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Milestone 2</a:t>
            </a:r>
            <a:endParaRPr/>
          </a:p>
        </p:txBody>
      </p:sp>
      <p:sp>
        <p:nvSpPr>
          <p:cNvPr id="601" name="Google Shape;601;p25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/>
              <a:t>User Story 4: </a:t>
            </a:r>
            <a:r>
              <a:rPr lang="en-US"/>
              <a:t>As an IT administrator or application support team member, I want the ability to create and manage user accounts and assign role-specific access to services, configurations, settings, and tools so that users have the appropriate permissions.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/>
              <a:t>User Story 5: </a:t>
            </a:r>
            <a:r>
              <a:rPr lang="en-US"/>
              <a:t>As a healthcare provider, I want to view the types of services available at my facility (e.g., urgent care, maternity, pediatrics, veteran care, psychiatric services) so I can recommend appropriate options to patients.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/>
              <a:t>User Story 6: </a:t>
            </a:r>
            <a:r>
              <a:rPr lang="en-US"/>
              <a:t>As a hospital or clinic administrator, I want to add, update, or remove the services offered by my facility so that the information remains accurate and up to date for users.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/>
              <a:t>User Story 7: </a:t>
            </a:r>
            <a:r>
              <a:rPr lang="en-US"/>
              <a:t>As a patient, I want to view and submit ratings and feedback for services I’ve received so I can share my experience with other patients and provide input to the hospital for improvement.</a:t>
            </a:r>
            <a:br>
              <a:rPr lang="en-US"/>
            </a:b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607" name="Google Shape;607;p3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2"/>
          <p:cNvSpPr txBox="1"/>
          <p:nvPr>
            <p:ph type="title"/>
          </p:nvPr>
        </p:nvSpPr>
        <p:spPr>
          <a:xfrm>
            <a:off x="0" y="0"/>
            <a:ext cx="12192000" cy="6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613" name="Google Shape;613;p3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3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15" name="Google Shape;615;p33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>
                <a:solidFill>
                  <a:srgbClr val="000C2A"/>
                </a:solidFill>
              </a:rPr>
              <a:t>How and When to Use Sqlite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https://www.digitalocean.com/community/tutorials/how-and-when-to-use-sqlite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Pilone, D., and Miles, R. Head First Software Development. O’Reilly. 2008. 978-0-</a:t>
            </a:r>
            <a:br>
              <a:rPr lang="en-US"/>
            </a:br>
            <a:r>
              <a:rPr lang="en-US"/>
              <a:t>596-52735-8. (Available at https://ccl.on.worldcat.org/oclc/213482767) 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Lubanovic, B. Introducing Python. O’Reilly. 2015. 978-1-449-35936-2. (Available at </a:t>
            </a:r>
            <a:br>
              <a:rPr lang="en-US"/>
            </a:br>
            <a:r>
              <a:rPr lang="en-US"/>
              <a:t>https://ccl.on.worldcat.org/oclc/1127579360) 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Okken, B. Python Testing with pytest. The Pragmatic Programmers. 2017. 978-1-</a:t>
            </a:r>
            <a:br>
              <a:rPr lang="en-US"/>
            </a:br>
            <a:r>
              <a:rPr lang="en-US"/>
              <a:t>68050-240-4. (Available at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https://ccl.on.worldcat.org/oclc/1014021663</a:t>
            </a:r>
            <a:r>
              <a:rPr lang="en-US"/>
              <a:t>) 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CMS </a:t>
            </a:r>
            <a:r>
              <a:rPr lang="en-US">
                <a:solidFill>
                  <a:srgbClr val="323A45"/>
                </a:solidFill>
              </a:rPr>
              <a:t>Hospital General Information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https://data.cms.gov/provider-data/dataset/xubh-q36u#data-table</a:t>
            </a:r>
            <a:r>
              <a:rPr lang="en-US"/>
              <a:t> 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Team Kanto Github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https://github.com/davidmertenjones/ist-303-team-kanto-project</a:t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4"/>
          <p:cNvSpPr txBox="1"/>
          <p:nvPr>
            <p:ph type="title"/>
          </p:nvPr>
        </p:nvSpPr>
        <p:spPr>
          <a:xfrm>
            <a:off x="429768" y="1810512"/>
            <a:ext cx="7772400" cy="4562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</a:pPr>
            <a:r>
              <a:rPr lang="en-US"/>
              <a:t>Section header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627" name="Google Shape;627;p3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5"/>
          <p:cNvSpPr txBox="1"/>
          <p:nvPr>
            <p:ph type="title"/>
          </p:nvPr>
        </p:nvSpPr>
        <p:spPr>
          <a:xfrm>
            <a:off x="429768" y="1810512"/>
            <a:ext cx="7772400" cy="4562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Arial"/>
              <a:buNone/>
            </a:pPr>
            <a:r>
              <a:rPr lang="en-US"/>
              <a:t>Section header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4" name="Google Shape;634;p36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639" name="Google Shape;639;p3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7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REPLACE TEXT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8"/>
          <p:cNvSpPr txBox="1"/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Timeline</a:t>
            </a:r>
            <a:endParaRPr/>
          </a:p>
        </p:txBody>
      </p:sp>
      <p:grpSp>
        <p:nvGrpSpPr>
          <p:cNvPr id="647" name="Google Shape;647;p38"/>
          <p:cNvGrpSpPr/>
          <p:nvPr/>
        </p:nvGrpSpPr>
        <p:grpSpPr>
          <a:xfrm>
            <a:off x="429768" y="1870862"/>
            <a:ext cx="10652760" cy="3920947"/>
            <a:chOff x="0" y="490118"/>
            <a:chExt cx="10652760" cy="3920947"/>
          </a:xfrm>
        </p:grpSpPr>
        <p:cxnSp>
          <p:nvCxnSpPr>
            <p:cNvPr id="648" name="Google Shape;648;p38"/>
            <p:cNvCxnSpPr/>
            <p:nvPr/>
          </p:nvCxnSpPr>
          <p:spPr>
            <a:xfrm>
              <a:off x="0" y="2450592"/>
              <a:ext cx="10652760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649" name="Google Shape;649;p38"/>
            <p:cNvSpPr/>
            <p:nvPr/>
          </p:nvSpPr>
          <p:spPr>
            <a:xfrm rot="8100000">
              <a:off x="79144" y="564765"/>
              <a:ext cx="360428" cy="360428"/>
            </a:xfrm>
            <a:prstGeom prst="teardrop">
              <a:avLst>
                <a:gd fmla="val 115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57413" y="643035"/>
              <a:ext cx="203889" cy="203889"/>
            </a:xfrm>
            <a:prstGeom prst="ellipse">
              <a:avLst/>
            </a:prstGeom>
            <a:solidFill>
              <a:srgbClr val="EBE1D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14220" y="999841"/>
              <a:ext cx="2953253" cy="145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 txBox="1"/>
            <p:nvPr/>
          </p:nvSpPr>
          <p:spPr>
            <a:xfrm>
              <a:off x="514220" y="999841"/>
              <a:ext cx="2953253" cy="145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875" lIns="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a description of the significance of this event</a:t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14220" y="490118"/>
              <a:ext cx="2953253" cy="509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 txBox="1"/>
            <p:nvPr/>
          </p:nvSpPr>
          <p:spPr>
            <a:xfrm>
              <a:off x="514220" y="490118"/>
              <a:ext cx="2953253" cy="509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an event</a:t>
              </a:r>
              <a:endParaRPr/>
            </a:p>
          </p:txBody>
        </p:sp>
        <p:cxnSp>
          <p:nvCxnSpPr>
            <p:cNvPr id="655" name="Google Shape;655;p38"/>
            <p:cNvCxnSpPr/>
            <p:nvPr/>
          </p:nvCxnSpPr>
          <p:spPr>
            <a:xfrm>
              <a:off x="259358" y="897896"/>
              <a:ext cx="0" cy="15526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6" name="Google Shape;656;p38"/>
            <p:cNvSpPr/>
            <p:nvPr/>
          </p:nvSpPr>
          <p:spPr>
            <a:xfrm>
              <a:off x="212390" y="2404716"/>
              <a:ext cx="91750" cy="9175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 rot="-2700000">
              <a:off x="1850551" y="3975989"/>
              <a:ext cx="360428" cy="360428"/>
            </a:xfrm>
            <a:prstGeom prst="teardrop">
              <a:avLst>
                <a:gd fmla="val 115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1928821" y="4054259"/>
              <a:ext cx="203889" cy="203889"/>
            </a:xfrm>
            <a:prstGeom prst="ellipse">
              <a:avLst/>
            </a:prstGeom>
            <a:solidFill>
              <a:srgbClr val="EBE1D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2285627" y="3626876"/>
              <a:ext cx="2953253" cy="784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 txBox="1"/>
            <p:nvPr/>
          </p:nvSpPr>
          <p:spPr>
            <a:xfrm>
              <a:off x="2285627" y="3626876"/>
              <a:ext cx="2953253" cy="784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0" spcFirstLastPara="1" rIns="0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a description of the significance of this event</a:t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285627" y="3136757"/>
              <a:ext cx="2953253" cy="490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 txBox="1"/>
            <p:nvPr/>
          </p:nvSpPr>
          <p:spPr>
            <a:xfrm>
              <a:off x="2285627" y="3136757"/>
              <a:ext cx="2953253" cy="490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an event</a:t>
              </a:r>
              <a:endParaRPr/>
            </a:p>
          </p:txBody>
        </p:sp>
        <p:cxnSp>
          <p:nvCxnSpPr>
            <p:cNvPr id="663" name="Google Shape;663;p38"/>
            <p:cNvCxnSpPr/>
            <p:nvPr/>
          </p:nvCxnSpPr>
          <p:spPr>
            <a:xfrm>
              <a:off x="2030765" y="2450592"/>
              <a:ext cx="0" cy="1529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4" name="Google Shape;664;p38"/>
            <p:cNvSpPr/>
            <p:nvPr/>
          </p:nvSpPr>
          <p:spPr>
            <a:xfrm>
              <a:off x="1983797" y="2404716"/>
              <a:ext cx="91750" cy="9175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 rot="8100000">
              <a:off x="3621958" y="564765"/>
              <a:ext cx="360428" cy="360428"/>
            </a:xfrm>
            <a:prstGeom prst="teardrop">
              <a:avLst>
                <a:gd fmla="val 115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3700228" y="643035"/>
              <a:ext cx="203889" cy="203889"/>
            </a:xfrm>
            <a:prstGeom prst="ellipse">
              <a:avLst/>
            </a:prstGeom>
            <a:solidFill>
              <a:srgbClr val="EBE1D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057034" y="999841"/>
              <a:ext cx="2953253" cy="145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 txBox="1"/>
            <p:nvPr/>
          </p:nvSpPr>
          <p:spPr>
            <a:xfrm>
              <a:off x="4057034" y="999841"/>
              <a:ext cx="2953253" cy="145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875" lIns="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a description of the significance of this event</a:t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057034" y="490118"/>
              <a:ext cx="2953253" cy="509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 txBox="1"/>
            <p:nvPr/>
          </p:nvSpPr>
          <p:spPr>
            <a:xfrm>
              <a:off x="4057034" y="490118"/>
              <a:ext cx="2953253" cy="509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an event</a:t>
              </a:r>
              <a:endParaRPr/>
            </a:p>
          </p:txBody>
        </p:sp>
        <p:cxnSp>
          <p:nvCxnSpPr>
            <p:cNvPr id="671" name="Google Shape;671;p38"/>
            <p:cNvCxnSpPr/>
            <p:nvPr/>
          </p:nvCxnSpPr>
          <p:spPr>
            <a:xfrm>
              <a:off x="3802172" y="897896"/>
              <a:ext cx="0" cy="15526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72" name="Google Shape;672;p38"/>
            <p:cNvSpPr/>
            <p:nvPr/>
          </p:nvSpPr>
          <p:spPr>
            <a:xfrm>
              <a:off x="3755205" y="2404716"/>
              <a:ext cx="91750" cy="9175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 rot="-2700000">
              <a:off x="5393365" y="3975989"/>
              <a:ext cx="360428" cy="360428"/>
            </a:xfrm>
            <a:prstGeom prst="teardrop">
              <a:avLst>
                <a:gd fmla="val 115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5471635" y="4054259"/>
              <a:ext cx="203889" cy="203889"/>
            </a:xfrm>
            <a:prstGeom prst="ellipse">
              <a:avLst/>
            </a:prstGeom>
            <a:solidFill>
              <a:srgbClr val="EBE1D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5828441" y="3626876"/>
              <a:ext cx="2953253" cy="784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 txBox="1"/>
            <p:nvPr/>
          </p:nvSpPr>
          <p:spPr>
            <a:xfrm>
              <a:off x="5828441" y="3626876"/>
              <a:ext cx="2953253" cy="784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0" spcFirstLastPara="1" rIns="0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a description of the significance of this event</a:t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5828441" y="3136757"/>
              <a:ext cx="2953253" cy="490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 txBox="1"/>
            <p:nvPr/>
          </p:nvSpPr>
          <p:spPr>
            <a:xfrm>
              <a:off x="5828441" y="3136757"/>
              <a:ext cx="2953253" cy="490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an event</a:t>
              </a:r>
              <a:endParaRPr/>
            </a:p>
          </p:txBody>
        </p:sp>
        <p:cxnSp>
          <p:nvCxnSpPr>
            <p:cNvPr id="679" name="Google Shape;679;p38"/>
            <p:cNvCxnSpPr/>
            <p:nvPr/>
          </p:nvCxnSpPr>
          <p:spPr>
            <a:xfrm>
              <a:off x="5573580" y="2450592"/>
              <a:ext cx="0" cy="1529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80" name="Google Shape;680;p38"/>
            <p:cNvSpPr/>
            <p:nvPr/>
          </p:nvSpPr>
          <p:spPr>
            <a:xfrm>
              <a:off x="5526612" y="2404716"/>
              <a:ext cx="91750" cy="9175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 rot="8100000">
              <a:off x="7164773" y="564765"/>
              <a:ext cx="360428" cy="360428"/>
            </a:xfrm>
            <a:prstGeom prst="teardrop">
              <a:avLst>
                <a:gd fmla="val 115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7243042" y="643035"/>
              <a:ext cx="203889" cy="203889"/>
            </a:xfrm>
            <a:prstGeom prst="ellipse">
              <a:avLst/>
            </a:prstGeom>
            <a:solidFill>
              <a:srgbClr val="EBE1D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7599848" y="999841"/>
              <a:ext cx="2953253" cy="145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 txBox="1"/>
            <p:nvPr/>
          </p:nvSpPr>
          <p:spPr>
            <a:xfrm>
              <a:off x="7599848" y="999841"/>
              <a:ext cx="2953253" cy="1450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875" lIns="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 a description of the significance of this event</a:t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7599848" y="490118"/>
              <a:ext cx="2953253" cy="509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 txBox="1"/>
            <p:nvPr/>
          </p:nvSpPr>
          <p:spPr>
            <a:xfrm>
              <a:off x="7599848" y="490118"/>
              <a:ext cx="2953253" cy="509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270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an event</a:t>
              </a:r>
              <a:endParaRPr/>
            </a:p>
          </p:txBody>
        </p:sp>
        <p:cxnSp>
          <p:nvCxnSpPr>
            <p:cNvPr id="687" name="Google Shape;687;p38"/>
            <p:cNvCxnSpPr/>
            <p:nvPr/>
          </p:nvCxnSpPr>
          <p:spPr>
            <a:xfrm>
              <a:off x="7344987" y="897896"/>
              <a:ext cx="0" cy="15526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88" name="Google Shape;688;p38"/>
            <p:cNvSpPr/>
            <p:nvPr/>
          </p:nvSpPr>
          <p:spPr>
            <a:xfrm>
              <a:off x="7298019" y="2404716"/>
              <a:ext cx="91750" cy="9175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391" name="Google Shape;391;p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</p:pic>
      <p:sp>
        <p:nvSpPr>
          <p:cNvPr id="392" name="Google Shape;392;p5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393" name="Google Shape;393;p5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A centralized web application for discovering healthcare services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Standardizes how hospitals publish medical service information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Helps patients find care options quickly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Enables providers to make informed referrals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Allows administrators to manage and update facility service listings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/>
              <a:t>Improves transparency and access to healthcare services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399" name="Google Shape;399;p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6700"/>
              <a:t>User Story 1</a:t>
            </a:r>
            <a:endParaRPr sz="6700"/>
          </a:p>
        </p:txBody>
      </p:sp>
      <p:sp>
        <p:nvSpPr>
          <p:cNvPr id="401" name="Google Shape;401;p6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As a patient, I want to search hospital facilities by name, city, or ZIP code in Los Angeles so I can quickly find the medical facility I need.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06" name="Google Shape;406;p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"/>
          <p:cNvSpPr txBox="1"/>
          <p:nvPr>
            <p:ph type="title"/>
          </p:nvPr>
        </p:nvSpPr>
        <p:spPr>
          <a:xfrm>
            <a:off x="429768" y="411480"/>
            <a:ext cx="11045952" cy="8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6800"/>
              <a:t>User Story 2</a:t>
            </a:r>
            <a:endParaRPr sz="6800"/>
          </a:p>
        </p:txBody>
      </p:sp>
      <p:sp>
        <p:nvSpPr>
          <p:cNvPr id="408" name="Google Shape;408;p7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As a patient, I want to browse hospitals by facility type (e.g., urgent care, maternity care, pediatric services, veteran care, and psychiatric services) so I can quickly find the healthcare services I need.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13" name="Google Shape;413;p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8"/>
          <p:cNvSpPr txBox="1"/>
          <p:nvPr>
            <p:ph type="title"/>
          </p:nvPr>
        </p:nvSpPr>
        <p:spPr>
          <a:xfrm>
            <a:off x="429768" y="411480"/>
            <a:ext cx="110460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lang="en-US" sz="6400"/>
              <a:t>User Story 3</a:t>
            </a:r>
            <a:endParaRPr sz="6400"/>
          </a:p>
        </p:txBody>
      </p:sp>
      <p:sp>
        <p:nvSpPr>
          <p:cNvPr id="415" name="Google Shape;415;p8"/>
          <p:cNvSpPr txBox="1"/>
          <p:nvPr>
            <p:ph idx="1" type="body"/>
          </p:nvPr>
        </p:nvSpPr>
        <p:spPr>
          <a:xfrm>
            <a:off x="420624" y="1672389"/>
            <a:ext cx="11055096" cy="468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As a patient, I want to view detailed provider information including name, address, phone number, ratings, and available service types (e.g., urgent care, maternity, pediatrics, veteran care, psychiatric services) so I can make informed decisions about my care.</a:t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21" name="Google Shape;421;g39caa6b7203_1_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39caa6b7203_1_0"/>
          <p:cNvSpPr txBox="1"/>
          <p:nvPr>
            <p:ph type="title"/>
          </p:nvPr>
        </p:nvSpPr>
        <p:spPr>
          <a:xfrm>
            <a:off x="0" y="0"/>
            <a:ext cx="12192000" cy="63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Search &amp; </a:t>
            </a:r>
            <a:endParaRPr/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uilding with a blue sign&#10;&#10;AI-generated content may be incorrect." id="427" name="Google Shape;427;g39caa6b7203_1_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1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39caa6b7203_1_6"/>
          <p:cNvSpPr txBox="1"/>
          <p:nvPr>
            <p:ph idx="1" type="body"/>
          </p:nvPr>
        </p:nvSpPr>
        <p:spPr>
          <a:xfrm>
            <a:off x="429775" y="1300800"/>
            <a:ext cx="11235300" cy="5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•Only hospitals that have been registered with Medicare.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•The list includes contact information – addresses (city, zip), phone numbers,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•List also includes hospital type,(urgent care, psychiatry, veteran’s care) and overall hospital  review/ratings.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000000"/>
                </a:solidFill>
                <a:highlight>
                  <a:srgbClr val="F5F5F5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https://data.cms.gov/provider-data/dataset/xubh-q36u#data-table</a:t>
            </a:r>
            <a:r>
              <a:rPr lang="en-US" sz="700">
                <a:solidFill>
                  <a:srgbClr val="000000"/>
                </a:solidFill>
                <a:highlight>
                  <a:srgbClr val="F5F5F5"/>
                </a:highlight>
              </a:rPr>
              <a:t> ​</a:t>
            </a:r>
            <a:endParaRPr sz="2000">
              <a:solidFill>
                <a:srgbClr val="000000"/>
              </a:solidFill>
            </a:endParaRPr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9" name="Google Shape;429;g39caa6b7203_1_6"/>
          <p:cNvSpPr txBox="1"/>
          <p:nvPr>
            <p:ph type="title"/>
          </p:nvPr>
        </p:nvSpPr>
        <p:spPr>
          <a:xfrm>
            <a:off x="429775" y="411477"/>
            <a:ext cx="10877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Data Search</a:t>
            </a:r>
            <a:endParaRPr/>
          </a:p>
        </p:txBody>
      </p:sp>
      <p:pic>
        <p:nvPicPr>
          <p:cNvPr id="430" name="Google Shape;430;g39caa6b7203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5000" y="2624275"/>
            <a:ext cx="7405302" cy="415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g39caa6b7203_1_6"/>
          <p:cNvCxnSpPr/>
          <p:nvPr/>
        </p:nvCxnSpPr>
        <p:spPr>
          <a:xfrm>
            <a:off x="3451925" y="3332975"/>
            <a:ext cx="6841200" cy="1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ne">
  <a:themeElements>
    <a:clrScheme name="Dune">
      <a:dk1>
        <a:srgbClr val="131313"/>
      </a:dk1>
      <a:lt1>
        <a:srgbClr val="FFFFFF"/>
      </a:lt1>
      <a:dk2>
        <a:srgbClr val="203430"/>
      </a:dk2>
      <a:lt2>
        <a:srgbClr val="F0EDE6"/>
      </a:lt2>
      <a:accent1>
        <a:srgbClr val="A57361"/>
      </a:accent1>
      <a:accent2>
        <a:srgbClr val="CD9979"/>
      </a:accent2>
      <a:accent3>
        <a:srgbClr val="4E6C67"/>
      </a:accent3>
      <a:accent4>
        <a:srgbClr val="BA958C"/>
      </a:accent4>
      <a:accent5>
        <a:srgbClr val="A08C60"/>
      </a:accent5>
      <a:accent6>
        <a:srgbClr val="956969"/>
      </a:accent6>
      <a:hlink>
        <a:srgbClr val="B0685E"/>
      </a:hlink>
      <a:folHlink>
        <a:srgbClr val="5E82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ne">
  <a:themeElements>
    <a:clrScheme name="Dune">
      <a:dk1>
        <a:srgbClr val="131313"/>
      </a:dk1>
      <a:lt1>
        <a:srgbClr val="FFFFFF"/>
      </a:lt1>
      <a:dk2>
        <a:srgbClr val="203430"/>
      </a:dk2>
      <a:lt2>
        <a:srgbClr val="F0EDE6"/>
      </a:lt2>
      <a:accent1>
        <a:srgbClr val="A57361"/>
      </a:accent1>
      <a:accent2>
        <a:srgbClr val="CD9979"/>
      </a:accent2>
      <a:accent3>
        <a:srgbClr val="4E6C67"/>
      </a:accent3>
      <a:accent4>
        <a:srgbClr val="BA958C"/>
      </a:accent4>
      <a:accent5>
        <a:srgbClr val="A08C60"/>
      </a:accent5>
      <a:accent6>
        <a:srgbClr val="956969"/>
      </a:accent6>
      <a:hlink>
        <a:srgbClr val="B0685E"/>
      </a:hlink>
      <a:folHlink>
        <a:srgbClr val="5E82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2025-10-23T09:44:16Z</dcterms:created>
  <dc:creator>Eva Mui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6a3520-2f75-449a-9647-37aa285e138c_Enabled">
    <vt:lpwstr>true</vt:lpwstr>
  </property>
  <property fmtid="{D5CDD505-2E9C-101B-9397-08002B2CF9AE}" pid="3" name="MSIP_Label_186a3520-2f75-449a-9647-37aa285e138c_SetDate">
    <vt:lpwstr>2025-10-23T09:53:46Z</vt:lpwstr>
  </property>
  <property fmtid="{D5CDD505-2E9C-101B-9397-08002B2CF9AE}" pid="4" name="MSIP_Label_186a3520-2f75-449a-9647-37aa285e138c_Method">
    <vt:lpwstr>Standard</vt:lpwstr>
  </property>
  <property fmtid="{D5CDD505-2E9C-101B-9397-08002B2CF9AE}" pid="5" name="MSIP_Label_186a3520-2f75-449a-9647-37aa285e138c_Name">
    <vt:lpwstr>defa4170-0d19-0005-0004-bc88714345d2</vt:lpwstr>
  </property>
  <property fmtid="{D5CDD505-2E9C-101B-9397-08002B2CF9AE}" pid="6" name="MSIP_Label_186a3520-2f75-449a-9647-37aa285e138c_SiteId">
    <vt:lpwstr>19afb2c8-5efd-4718-a107-530ed963d11e</vt:lpwstr>
  </property>
  <property fmtid="{D5CDD505-2E9C-101B-9397-08002B2CF9AE}" pid="7" name="MSIP_Label_186a3520-2f75-449a-9647-37aa285e138c_ActionId">
    <vt:lpwstr>e535fb22-dab6-4207-b6be-608fdca15828</vt:lpwstr>
  </property>
  <property fmtid="{D5CDD505-2E9C-101B-9397-08002B2CF9AE}" pid="8" name="MSIP_Label_186a3520-2f75-449a-9647-37aa285e138c_ContentBits">
    <vt:lpwstr>0</vt:lpwstr>
  </property>
  <property fmtid="{D5CDD505-2E9C-101B-9397-08002B2CF9AE}" pid="9" name="MSIP_Label_186a3520-2f75-449a-9647-37aa285e138c_Tag">
    <vt:lpwstr>50, 3, 0, 1</vt:lpwstr>
  </property>
</Properties>
</file>