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49" r:id="rId2"/>
    <p:sldId id="448" r:id="rId3"/>
    <p:sldId id="460" r:id="rId4"/>
    <p:sldId id="461" r:id="rId5"/>
    <p:sldId id="389" r:id="rId6"/>
    <p:sldId id="386" r:id="rId7"/>
    <p:sldId id="456" r:id="rId8"/>
    <p:sldId id="383" r:id="rId9"/>
    <p:sldId id="447" r:id="rId10"/>
    <p:sldId id="385" r:id="rId11"/>
    <p:sldId id="387" r:id="rId12"/>
    <p:sldId id="418" r:id="rId13"/>
    <p:sldId id="450" r:id="rId14"/>
    <p:sldId id="451" r:id="rId15"/>
    <p:sldId id="454" r:id="rId16"/>
    <p:sldId id="452" r:id="rId17"/>
    <p:sldId id="453" r:id="rId18"/>
    <p:sldId id="458" r:id="rId19"/>
    <p:sldId id="459" r:id="rId20"/>
    <p:sldId id="368" r:id="rId21"/>
    <p:sldId id="412" r:id="rId22"/>
    <p:sldId id="390" r:id="rId23"/>
    <p:sldId id="391" r:id="rId24"/>
    <p:sldId id="396" r:id="rId25"/>
    <p:sldId id="446" r:id="rId26"/>
    <p:sldId id="402" r:id="rId27"/>
    <p:sldId id="457" r:id="rId28"/>
    <p:sldId id="443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33" autoAdjust="0"/>
  </p:normalViewPr>
  <p:slideViewPr>
    <p:cSldViewPr snapToGrid="0" snapToObjects="1">
      <p:cViewPr>
        <p:scale>
          <a:sx n="103" d="100"/>
          <a:sy n="103" d="100"/>
        </p:scale>
        <p:origin x="-63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B3C1-32C7-CB48-99F0-9D85BD00FA99}" type="datetimeFigureOut">
              <a:rPr lang="en-US" smtClean="0"/>
              <a:t>11/21/13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634BB-0068-DC4A-A060-C03221CCA5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6168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E901-2159-0C4C-A407-3D0DFEF02EDD}" type="datetimeFigureOut">
              <a:rPr lang="en-US" smtClean="0"/>
              <a:t>11/21/13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6A60-9C4E-D543-B9F5-FC5EBB0DC9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802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Weaver: Problems of Simplicity, Problems of Disorganized Complexity,</a:t>
            </a:r>
            <a:r>
              <a:rPr lang="en-US" baseline="0" dirty="0" smtClean="0"/>
              <a:t> Problems of Organized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9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50C60-9589-5642-BDF9-78AD6F944D1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18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0F071A-51C8-A240-AC9C-F8C30A29D6B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41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41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11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9ED650-DA35-AF44-B49C-007F6ACF2EB6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6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20000"/>
              </a:spcBef>
              <a:buFontTx/>
              <a:buNone/>
            </a:pPr>
            <a:r>
              <a:rPr lang="en-US" sz="1200" i="1" dirty="0" smtClean="0">
                <a:latin typeface="Times New Roman" charset="0"/>
                <a:cs typeface="Arial" charset="0"/>
              </a:rPr>
              <a:t>Bowties</a:t>
            </a:r>
            <a:r>
              <a:rPr lang="en-US" sz="1200" i="1" baseline="0" dirty="0" smtClean="0">
                <a:latin typeface="Times New Roman" charset="0"/>
                <a:cs typeface="Arial" charset="0"/>
              </a:rPr>
              <a:t> for flows w/in layers, and </a:t>
            </a:r>
            <a:r>
              <a:rPr lang="en-US" sz="1200" i="1" dirty="0" smtClean="0">
                <a:latin typeface="Times New Roman" charset="0"/>
                <a:cs typeface="Arial" charset="0"/>
              </a:rPr>
              <a:t>Hourglasses</a:t>
            </a:r>
            <a:r>
              <a:rPr lang="en-US" sz="1200" dirty="0" smtClean="0">
                <a:latin typeface="Times New Roman" charset="0"/>
                <a:cs typeface="Arial" charset="0"/>
              </a:rPr>
              <a:t> for layering of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06A60-9C4E-D543-B9F5-FC5EBB0DC9A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8E67B-7483-D94F-BBD2-ED131FB6938D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8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C600F-2302-AC41-9CC5-9F6FCD9214EE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76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017B-9B6E-F748-ADB7-984186F515DF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6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8980B-F030-9D40-A971-C8AD0FFF0A19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82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D8D7-496C-BB41-8DBF-9B021EE98471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6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D409F-7927-6341-86AD-066BE5476EA5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7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A3459-1AAA-AF47-863F-28B42763BAA8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35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998E7-B90E-5D40-8FA9-63E41CDDE9C2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A58E-3C2C-EB4A-9F5B-CD79359F3B35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0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B03B-1016-6A44-9177-AF244760EEC3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27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215B-1AB4-8F4F-B20B-4C4AEB7A38A4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2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9D500-5456-184C-9A41-7B9CF9617517}" type="datetime1">
              <a:rPr lang="en-US" smtClean="0"/>
              <a:t>11/21/13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837FD-8F87-7743-AB44-21CAE7E625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3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mm@brocade.com" TargetMode="External"/><Relationship Id="rId4" Type="http://schemas.openxmlformats.org/officeDocument/2006/relationships/hyperlink" Target="mailto:dmm@uoregon.edu" TargetMode="External"/><Relationship Id="rId5" Type="http://schemas.openxmlformats.org/officeDocument/2006/relationships/hyperlink" Target="mailto:dmm@1-4-5.net" TargetMode="External"/><Relationship Id="rId6" Type="http://schemas.openxmlformats.org/officeDocument/2006/relationships/image" Target="../media/image1.jpg"/><Relationship Id="rId7" Type="http://schemas.openxmlformats.org/officeDocument/2006/relationships/image" Target="../media/image2.jpg"/><Relationship Id="rId8" Type="http://schemas.openxmlformats.org/officeDocument/2006/relationships/image" Target="../media/image3.jpg"/><Relationship Id="rId9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iab.org/activities/workshops/ita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fooledbyrandomness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der.bu.edu/~tgardner/be567_readings/Cell%20signalling/Feedforward/Mangan.S_JMB_03.pdf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1.jpg"/><Relationship Id="rId6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ab.org/wp-content/IAB-uploads/2011/03/hourglass-london-ietf.pdf" TargetMode="External"/><Relationship Id="rId4" Type="http://schemas.openxmlformats.org/officeDocument/2006/relationships/hyperlink" Target="http://conferences.sigcomm.org/sigcomm/2011/papers/sigcomm/p206.pdf" TargetMode="External"/><Relationship Id="rId5" Type="http://schemas.openxmlformats.org/officeDocument/2006/relationships/image" Target="../media/image18.png"/><Relationship Id="rId6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ds.caltech.edu/~doyle/wiki/images/0/05/ScienceOnlinePDF.pdf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318" y="59765"/>
            <a:ext cx="8893365" cy="1778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On the Complexity of Designed Systems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(and its effect on technology deployment)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05400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1400" dirty="0" smtClean="0"/>
              <a:t>David Meyer</a:t>
            </a:r>
          </a:p>
          <a:p>
            <a:r>
              <a:rPr lang="en-US" sz="1400" dirty="0" smtClean="0"/>
              <a:t>CTO and Chief Scientist, Brocade </a:t>
            </a:r>
          </a:p>
          <a:p>
            <a:r>
              <a:rPr lang="en-US" sz="1400" dirty="0" smtClean="0"/>
              <a:t>Director, Advanced Technology Center, University of Oregon</a:t>
            </a:r>
          </a:p>
          <a:p>
            <a:r>
              <a:rPr lang="en-US" sz="1400" dirty="0"/>
              <a:t>Internet Technology Adoption and Transition Workshop </a:t>
            </a:r>
            <a:endParaRPr lang="en-US" sz="1400" dirty="0" smtClean="0"/>
          </a:p>
          <a:p>
            <a:r>
              <a:rPr lang="en-US" sz="1400" dirty="0" smtClean="0"/>
              <a:t>December 04 - 05, 2013</a:t>
            </a:r>
          </a:p>
          <a:p>
            <a:r>
              <a:rPr lang="en-US" sz="1400" dirty="0"/>
              <a:t>Cambridge, </a:t>
            </a:r>
            <a:r>
              <a:rPr lang="en-US" sz="1400" dirty="0" smtClean="0"/>
              <a:t>UK</a:t>
            </a:r>
          </a:p>
          <a:p>
            <a:r>
              <a:rPr lang="en-US" sz="1400" dirty="0" smtClean="0">
                <a:hlinkClick r:id="rId2"/>
              </a:rPr>
              <a:t>http://www.iab.org/activities/workshops/itat</a:t>
            </a:r>
            <a:endParaRPr lang="en-US" sz="1400" dirty="0" smtClean="0"/>
          </a:p>
          <a:p>
            <a:r>
              <a:rPr lang="en-US" sz="1400" dirty="0" smtClean="0">
                <a:hlinkClick r:id="rId3"/>
              </a:rPr>
              <a:t>dmm@{brocade.com</a:t>
            </a:r>
            <a:r>
              <a:rPr lang="en-US" sz="1400" dirty="0" smtClean="0"/>
              <a:t>,</a:t>
            </a:r>
            <a:r>
              <a:rPr lang="en-US" sz="1400" dirty="0" smtClean="0">
                <a:hlinkClick r:id="rId4"/>
              </a:rPr>
              <a:t>uoregon.edu</a:t>
            </a:r>
            <a:r>
              <a:rPr lang="en-US" sz="1400" dirty="0" smtClean="0"/>
              <a:t>,</a:t>
            </a:r>
            <a:r>
              <a:rPr lang="en-US" sz="1400" dirty="0" smtClean="0">
                <a:hlinkClick r:id="rId5"/>
              </a:rPr>
              <a:t>1-4-5.net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rgbClr val="3366FF"/>
                </a:solidFill>
              </a:rPr>
              <a:t>…}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http://www.1-4-5.net/~dmm/talks/itat2013.pdf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2527920"/>
            <a:ext cx="8229600" cy="1953823"/>
            <a:chOff x="457200" y="2527920"/>
            <a:chExt cx="7561738" cy="1439862"/>
          </a:xfrm>
        </p:grpSpPr>
        <p:pic>
          <p:nvPicPr>
            <p:cNvPr id="9" name="Picture 8" descr="drosophlia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542239"/>
              <a:ext cx="1950720" cy="1411224"/>
            </a:xfrm>
            <a:prstGeom prst="rect">
              <a:avLst/>
            </a:prstGeom>
          </p:spPr>
        </p:pic>
        <p:pic>
          <p:nvPicPr>
            <p:cNvPr id="10" name="Picture 9" descr="chickadee.jp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5035" y="2527920"/>
              <a:ext cx="1727834" cy="1439862"/>
            </a:xfrm>
            <a:prstGeom prst="rect">
              <a:avLst/>
            </a:prstGeom>
          </p:spPr>
        </p:pic>
        <p:pic>
          <p:nvPicPr>
            <p:cNvPr id="11" name="Picture 10" descr="bat.jp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12869" y="2527920"/>
              <a:ext cx="2223181" cy="1439862"/>
            </a:xfrm>
            <a:prstGeom prst="rect">
              <a:avLst/>
            </a:prstGeom>
          </p:spPr>
        </p:pic>
        <p:pic>
          <p:nvPicPr>
            <p:cNvPr id="12" name="Picture 11" descr="a380.jp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6050" y="2527920"/>
              <a:ext cx="1882888" cy="1439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083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916" y="990600"/>
            <a:ext cx="1491656" cy="609600"/>
          </a:xfrm>
        </p:spPr>
        <p:txBody>
          <a:bodyPr/>
          <a:lstStyle/>
          <a:p>
            <a:pPr algn="l"/>
            <a:r>
              <a:rPr lang="en-US" sz="3200" u="sng" dirty="0">
                <a:solidFill>
                  <a:srgbClr val="008000"/>
                </a:solidFill>
              </a:rPr>
              <a:t>Robust</a:t>
            </a:r>
          </a:p>
        </p:txBody>
      </p:sp>
      <p:sp>
        <p:nvSpPr>
          <p:cNvPr id="12412931" name="Rectangle 3"/>
          <p:cNvSpPr>
            <a:spLocks noChangeArrowheads="1"/>
          </p:cNvSpPr>
          <p:nvPr/>
        </p:nvSpPr>
        <p:spPr bwMode="auto">
          <a:xfrm>
            <a:off x="6156715" y="990600"/>
            <a:ext cx="193597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lang="en-US" sz="3200" u="sng" dirty="0">
                <a:solidFill>
                  <a:srgbClr val="FF0000"/>
                </a:solidFill>
                <a:cs typeface="Arial" charset="0"/>
              </a:rPr>
              <a:t>Yet Fragile</a:t>
            </a:r>
          </a:p>
        </p:txBody>
      </p:sp>
      <p:sp>
        <p:nvSpPr>
          <p:cNvPr id="12412932" name="Text Box 4"/>
          <p:cNvSpPr txBox="1">
            <a:spLocks noChangeArrowheads="1"/>
          </p:cNvSpPr>
          <p:nvPr/>
        </p:nvSpPr>
        <p:spPr bwMode="auto">
          <a:xfrm>
            <a:off x="1719497" y="76704"/>
            <a:ext cx="65593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4000" dirty="0" smtClean="0"/>
              <a:t>So RYF </a:t>
            </a:r>
            <a:r>
              <a:rPr lang="en-US" sz="4000" dirty="0" smtClean="0"/>
              <a:t>Behavior is Everywhere</a:t>
            </a:r>
            <a:endParaRPr lang="en-US" sz="4000" dirty="0"/>
          </a:p>
        </p:txBody>
      </p:sp>
      <p:sp>
        <p:nvSpPr>
          <p:cNvPr id="12412933" name="Text Box 5"/>
          <p:cNvSpPr txBox="1">
            <a:spLocks noChangeArrowheads="1"/>
          </p:cNvSpPr>
          <p:nvPr/>
        </p:nvSpPr>
        <p:spPr bwMode="auto">
          <a:xfrm>
            <a:off x="76200" y="1722506"/>
            <a:ext cx="4903907" cy="27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J"/>
            </a:pPr>
            <a:r>
              <a:rPr lang="en-US" sz="2800" dirty="0"/>
              <a:t>Efficient, flexible metabolism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J"/>
            </a:pPr>
            <a:r>
              <a:rPr lang="en-US" sz="2800" dirty="0"/>
              <a:t>Complex development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J"/>
            </a:pPr>
            <a:r>
              <a:rPr lang="en-US" sz="2800" dirty="0"/>
              <a:t>Immune systems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J"/>
            </a:pPr>
            <a:r>
              <a:rPr lang="en-US" sz="2800" dirty="0"/>
              <a:t>Regeneration &amp; renewal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4"/>
            </a:pPr>
            <a:r>
              <a:rPr lang="en-US" sz="2800" dirty="0"/>
              <a:t>Complex </a:t>
            </a:r>
            <a:r>
              <a:rPr lang="en-US" sz="2800" dirty="0" smtClean="0"/>
              <a:t>societies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4"/>
            </a:pPr>
            <a:r>
              <a:rPr lang="en-US" sz="2800" dirty="0" smtClean="0"/>
              <a:t>Advanced Technologies</a:t>
            </a:r>
            <a:endParaRPr lang="en-US" sz="2800" dirty="0"/>
          </a:p>
        </p:txBody>
      </p:sp>
      <p:sp>
        <p:nvSpPr>
          <p:cNvPr id="12412934" name="Text Box 6"/>
          <p:cNvSpPr txBox="1">
            <a:spLocks noChangeArrowheads="1"/>
          </p:cNvSpPr>
          <p:nvPr/>
        </p:nvSpPr>
        <p:spPr bwMode="auto">
          <a:xfrm>
            <a:off x="5029200" y="1705083"/>
            <a:ext cx="4191000" cy="274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L"/>
            </a:pPr>
            <a:r>
              <a:rPr lang="en-US" sz="2800" dirty="0"/>
              <a:t>Obesity and diabetes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L"/>
            </a:pPr>
            <a:r>
              <a:rPr lang="en-US" sz="2800" dirty="0"/>
              <a:t>Rich microbe ecosystem 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L"/>
            </a:pPr>
            <a:r>
              <a:rPr lang="en-US" sz="2800" dirty="0"/>
              <a:t>Inflammation, Auto</a:t>
            </a:r>
            <a:r>
              <a:rPr lang="en-US" sz="2800" dirty="0" smtClean="0"/>
              <a:t>-Im.</a:t>
            </a:r>
            <a:endParaRPr lang="en-US" sz="2800" dirty="0"/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L"/>
            </a:pPr>
            <a:r>
              <a:rPr lang="en-US" sz="2800" dirty="0"/>
              <a:t>Cancer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N"/>
            </a:pPr>
            <a:r>
              <a:rPr lang="en-US" sz="2800" dirty="0"/>
              <a:t>Epidemics, war, …</a:t>
            </a:r>
          </a:p>
          <a:p>
            <a:pPr>
              <a:lnSpc>
                <a:spcPct val="90000"/>
              </a:lnSpc>
              <a:spcBef>
                <a:spcPct val="15000"/>
              </a:spcBef>
              <a:buFont typeface="Wingdings" charset="0"/>
              <a:buChar char="M"/>
            </a:pPr>
            <a:r>
              <a:rPr lang="en-US" sz="2800" dirty="0"/>
              <a:t>Catastrophic failures</a:t>
            </a:r>
          </a:p>
        </p:txBody>
      </p:sp>
      <p:sp>
        <p:nvSpPr>
          <p:cNvPr id="124129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4724400"/>
            <a:ext cx="8763000" cy="2133600"/>
          </a:xfrm>
          <a:noFill/>
          <a:ln/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“Evolved” </a:t>
            </a:r>
            <a:r>
              <a:rPr lang="en-US" sz="2000" dirty="0"/>
              <a:t>mechanisms for robustness </a:t>
            </a:r>
            <a:r>
              <a:rPr lang="en-US" sz="2000" i="1" dirty="0"/>
              <a:t>allow for, </a:t>
            </a:r>
            <a:r>
              <a:rPr lang="en-US" sz="2000" dirty="0"/>
              <a:t>even </a:t>
            </a:r>
            <a:r>
              <a:rPr lang="en-US" sz="2000" i="1" dirty="0"/>
              <a:t>facilitate,</a:t>
            </a:r>
            <a:r>
              <a:rPr lang="en-US" sz="2000" dirty="0"/>
              <a:t> novel, severe fragilities </a:t>
            </a:r>
            <a:r>
              <a:rPr lang="en-US" sz="2000" dirty="0" smtClean="0"/>
              <a:t>elsewhere</a:t>
            </a:r>
          </a:p>
          <a:p>
            <a:endParaRPr lang="en-US" sz="2000" dirty="0"/>
          </a:p>
          <a:p>
            <a:r>
              <a:rPr lang="en-US" sz="2000" dirty="0" smtClean="0"/>
              <a:t>Often </a:t>
            </a:r>
            <a:r>
              <a:rPr lang="en-US" sz="2000" dirty="0"/>
              <a:t>involving hijacking/exploiting the same </a:t>
            </a:r>
            <a:r>
              <a:rPr lang="en-US" sz="2000" dirty="0" smtClean="0"/>
              <a:t>mechanism</a:t>
            </a:r>
          </a:p>
          <a:p>
            <a:pPr lvl="1"/>
            <a:r>
              <a:rPr lang="en-US" sz="1600" dirty="0" smtClean="0"/>
              <a:t>We’ve certainly seen this in the Internet space (consider DDOS of various varieties)</a:t>
            </a:r>
          </a:p>
          <a:p>
            <a:pPr lvl="1"/>
            <a:endParaRPr lang="en-US" sz="1600" dirty="0"/>
          </a:p>
          <a:p>
            <a:r>
              <a:rPr lang="en-US" sz="2000" dirty="0" smtClean="0"/>
              <a:t>These are </a:t>
            </a:r>
            <a:r>
              <a:rPr lang="en-US" sz="2000" dirty="0"/>
              <a:t>hard constraints (</a:t>
            </a:r>
            <a:r>
              <a:rPr lang="en-US" sz="2000" dirty="0" smtClean="0"/>
              <a:t>i.e., RYF behavior is conserved)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7117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12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12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129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12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129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12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129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12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129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129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12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412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2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2935" grpId="0" build="p" advAuto="100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77" y="161749"/>
            <a:ext cx="8714031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Fragility and Scaling are </a:t>
            </a:r>
            <a:r>
              <a:rPr lang="en-US" sz="4000" dirty="0"/>
              <a:t>R</a:t>
            </a:r>
            <a:r>
              <a:rPr lang="en-US" sz="4000" dirty="0" smtClean="0"/>
              <a:t>elated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7709"/>
            <a:ext cx="8229600" cy="5108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bit of a formal description of fragility</a:t>
            </a:r>
          </a:p>
          <a:p>
            <a:pPr lvl="1"/>
            <a:r>
              <a:rPr lang="en-US" sz="1600" dirty="0" smtClean="0"/>
              <a:t>Let</a:t>
            </a:r>
            <a:r>
              <a:rPr lang="en-US" sz="1600" i="1" dirty="0" smtClean="0"/>
              <a:t> z</a:t>
            </a:r>
            <a:r>
              <a:rPr lang="en-US" sz="1600" dirty="0" smtClean="0"/>
              <a:t> be some stress level, </a:t>
            </a:r>
            <a:r>
              <a:rPr lang="en-US" sz="1600" i="1" dirty="0" smtClean="0"/>
              <a:t>p</a:t>
            </a:r>
            <a:r>
              <a:rPr lang="en-US" sz="1600" dirty="0" smtClean="0"/>
              <a:t> some property, and </a:t>
            </a:r>
          </a:p>
          <a:p>
            <a:pPr lvl="1"/>
            <a:r>
              <a:rPr lang="en-US" sz="1600" dirty="0" smtClean="0"/>
              <a:t>Let</a:t>
            </a:r>
            <a:r>
              <a:rPr lang="en-US" sz="1600" i="1" dirty="0" smtClean="0"/>
              <a:t> H(p,z)</a:t>
            </a:r>
            <a:r>
              <a:rPr lang="en-US" sz="1600" dirty="0" smtClean="0"/>
              <a:t> be the (negative valued)  harm function</a:t>
            </a:r>
          </a:p>
          <a:p>
            <a:pPr lvl="1"/>
            <a:r>
              <a:rPr lang="en-US" sz="1600" dirty="0" smtClean="0"/>
              <a:t>Then for the fragile the following must hold</a:t>
            </a:r>
            <a:endParaRPr lang="en-US" sz="1600" i="1" dirty="0" smtClean="0"/>
          </a:p>
          <a:p>
            <a:pPr lvl="2"/>
            <a:r>
              <a:rPr lang="en-US" sz="1900" b="1" i="1" dirty="0" smtClean="0"/>
              <a:t>H(p,nz) &lt; nH(p,z)  for 0 &lt; nz &lt; K</a:t>
            </a:r>
            <a:endParaRPr lang="en-US" sz="1900" b="1" i="1" baseline="30000" dirty="0" smtClean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1800" dirty="0" smtClean="0"/>
              <a:t>For example, </a:t>
            </a:r>
            <a:r>
              <a:rPr lang="en-US" sz="1800" dirty="0"/>
              <a:t>a coffee cup on a table suffers </a:t>
            </a:r>
            <a:r>
              <a:rPr lang="en-US" sz="1800" dirty="0" smtClean="0"/>
              <a:t>non-linearly more from </a:t>
            </a:r>
            <a:r>
              <a:rPr lang="en-US" sz="1800" dirty="0"/>
              <a:t>large deviations </a:t>
            </a:r>
            <a:r>
              <a:rPr lang="en-US" sz="1800" dirty="0" smtClean="0"/>
              <a:t>(</a:t>
            </a:r>
            <a:r>
              <a:rPr lang="en-US" sz="1800" i="1" dirty="0" smtClean="0"/>
              <a:t>H(p, nz)</a:t>
            </a:r>
            <a:r>
              <a:rPr lang="en-US" sz="1800" dirty="0" smtClean="0"/>
              <a:t>) than </a:t>
            </a:r>
            <a:r>
              <a:rPr lang="en-US" sz="1800" dirty="0"/>
              <a:t>from the cumulative effect of </a:t>
            </a:r>
            <a:r>
              <a:rPr lang="en-US" sz="1800" dirty="0" smtClean="0"/>
              <a:t>smaller events (</a:t>
            </a:r>
            <a:r>
              <a:rPr lang="en-US" sz="1800" i="1" dirty="0" smtClean="0"/>
              <a:t>nH(p,z)</a:t>
            </a:r>
            <a:r>
              <a:rPr lang="en-US" sz="1800" dirty="0" smtClean="0"/>
              <a:t>) </a:t>
            </a:r>
          </a:p>
          <a:p>
            <a:pPr lvl="1"/>
            <a:r>
              <a:rPr lang="en-US" sz="1400" dirty="0" smtClean="0">
                <a:sym typeface="Wingdings"/>
              </a:rPr>
              <a:t>So t</a:t>
            </a:r>
            <a:r>
              <a:rPr lang="en-US" sz="1400" dirty="0" smtClean="0"/>
              <a:t>he cup is damaged far more by </a:t>
            </a:r>
            <a:r>
              <a:rPr lang="en-US" sz="1400" i="1" dirty="0" smtClean="0"/>
              <a:t>tail events</a:t>
            </a:r>
            <a:r>
              <a:rPr lang="en-US" sz="1400" dirty="0" smtClean="0"/>
              <a:t> </a:t>
            </a:r>
            <a:r>
              <a:rPr lang="en-US" sz="1400" dirty="0"/>
              <a:t>than </a:t>
            </a:r>
            <a:r>
              <a:rPr lang="en-US" sz="1400" dirty="0" smtClean="0"/>
              <a:t>those within a few σ of the mean</a:t>
            </a:r>
          </a:p>
          <a:p>
            <a:pPr lvl="1"/>
            <a:r>
              <a:rPr lang="en-US" sz="1400" dirty="0" smtClean="0"/>
              <a:t>Too theoretical?  Perhaps, but consider: ARP storms, micro-loops, congestion  collapse,  AS 7007, …</a:t>
            </a:r>
          </a:p>
          <a:p>
            <a:pPr lvl="1"/>
            <a:r>
              <a:rPr lang="en-US" sz="1400" dirty="0" smtClean="0"/>
              <a:t>BTW, nature requires this property</a:t>
            </a:r>
          </a:p>
          <a:p>
            <a:pPr lvl="2"/>
            <a:r>
              <a:rPr lang="en-US" sz="1300" dirty="0" smtClean="0"/>
              <a:t>Consider: jumping off </a:t>
            </a:r>
            <a:r>
              <a:rPr lang="en-US" sz="1300" dirty="0"/>
              <a:t>something 1 foot high 30 times </a:t>
            </a:r>
            <a:r>
              <a:rPr lang="en-US" sz="1300" dirty="0" smtClean="0"/>
              <a:t>vs. </a:t>
            </a:r>
            <a:r>
              <a:rPr lang="en-US" sz="1300" dirty="0"/>
              <a:t>jumping off something 30 feet high once</a:t>
            </a:r>
          </a:p>
          <a:p>
            <a:pPr marL="0" indent="0">
              <a:buNone/>
            </a:pPr>
            <a:endParaRPr lang="en-US" sz="1400" dirty="0">
              <a:sym typeface="Wingdings"/>
            </a:endParaRPr>
          </a:p>
          <a:p>
            <a:r>
              <a:rPr lang="en-US" sz="1800" dirty="0" smtClean="0">
                <a:sym typeface="Wingdings"/>
              </a:rPr>
              <a:t>When we say something scales like </a:t>
            </a:r>
            <a:r>
              <a:rPr lang="en-US" sz="1800" i="1" dirty="0" smtClean="0">
                <a:sym typeface="Wingdings"/>
              </a:rPr>
              <a:t>O</a:t>
            </a:r>
            <a:r>
              <a:rPr lang="en-US" sz="1800" dirty="0" smtClean="0">
                <a:sym typeface="Wingdings"/>
              </a:rPr>
              <a:t>(n</a:t>
            </a:r>
            <a:r>
              <a:rPr lang="en-US" sz="1800" baseline="30000" dirty="0" smtClean="0">
                <a:sym typeface="Wingdings"/>
              </a:rPr>
              <a:t>2</a:t>
            </a:r>
            <a:r>
              <a:rPr lang="en-US" sz="1800" dirty="0" smtClean="0">
                <a:sym typeface="Wingdings"/>
              </a:rPr>
              <a:t>), what we mean is the damage to the network has constant acceleration (2) for </a:t>
            </a:r>
            <a:r>
              <a:rPr lang="en-US" sz="1800" i="1" dirty="0" smtClean="0">
                <a:sym typeface="Wingdings"/>
              </a:rPr>
              <a:t>weird</a:t>
            </a:r>
            <a:r>
              <a:rPr lang="en-US" sz="1800" dirty="0" smtClean="0">
                <a:sym typeface="Wingdings"/>
              </a:rPr>
              <a:t> enough n (e.g.,  outside say, </a:t>
            </a:r>
            <a:r>
              <a:rPr lang="en-US" sz="1800" dirty="0">
                <a:sym typeface="Wingdings"/>
              </a:rPr>
              <a:t>5</a:t>
            </a:r>
            <a:r>
              <a:rPr lang="en-US" sz="1800" dirty="0" smtClean="0">
                <a:sym typeface="Wingdings"/>
              </a:rPr>
              <a:t> σ)</a:t>
            </a:r>
          </a:p>
          <a:p>
            <a:pPr lvl="1"/>
            <a:r>
              <a:rPr lang="en-US" sz="1600" dirty="0" smtClean="0">
                <a:sym typeface="Wingdings"/>
              </a:rPr>
              <a:t>Again,  ARP storms, congestion collapse, AS 7007, DDOS, …  non-linear damage</a:t>
            </a:r>
          </a:p>
          <a:p>
            <a:endParaRPr lang="en-US" sz="2000" dirty="0" smtClean="0">
              <a:sym typeface="Wingdings"/>
            </a:endParaRPr>
          </a:p>
          <a:p>
            <a:pPr marL="457200" lvl="1" indent="0">
              <a:buNone/>
            </a:pPr>
            <a:endParaRPr lang="en-US" sz="1600" dirty="0" smtClean="0">
              <a:sym typeface="Wingding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94517"/>
            <a:ext cx="41344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Idea courtesy Nassim Taleb</a:t>
            </a:r>
            <a:r>
              <a:rPr lang="en-US" sz="1050" dirty="0"/>
              <a:t>, see </a:t>
            </a:r>
            <a:r>
              <a:rPr lang="en-US" sz="1050" dirty="0" smtClean="0">
                <a:hlinkClick r:id="rId2"/>
              </a:rPr>
              <a:t>http://www.fooledbyrandomness.com/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6430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35" y="274638"/>
            <a:ext cx="8555007" cy="666157"/>
          </a:xfrm>
        </p:spPr>
        <p:txBody>
          <a:bodyPr>
            <a:noAutofit/>
          </a:bodyPr>
          <a:lstStyle/>
          <a:p>
            <a:r>
              <a:rPr lang="en-US" sz="3200" dirty="0" smtClean="0"/>
              <a:t>Summary: Understanding </a:t>
            </a:r>
            <a:r>
              <a:rPr lang="en-US" sz="3200" dirty="0" smtClean="0"/>
              <a:t>RYF is </a:t>
            </a:r>
            <a:r>
              <a:rPr lang="en-US" sz="3200" b="1" i="1" dirty="0" smtClean="0"/>
              <a:t>The</a:t>
            </a:r>
            <a:r>
              <a:rPr lang="en-US" sz="3200" dirty="0" smtClean="0"/>
              <a:t> Challenge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635" y="1351133"/>
            <a:ext cx="8555007" cy="5405288"/>
          </a:xfrm>
        </p:spPr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It turns out that managing</a:t>
            </a:r>
            <a:r>
              <a:rPr lang="en-US" sz="3400" dirty="0"/>
              <a:t>/understanding RYF behavior is </a:t>
            </a:r>
            <a:r>
              <a:rPr lang="en-US" sz="3400" b="1" i="1" dirty="0"/>
              <a:t>the most essential challenge </a:t>
            </a:r>
            <a:r>
              <a:rPr lang="en-US" sz="3400" dirty="0"/>
              <a:t>in technology, society, politics, ecosystems, medicine, </a:t>
            </a:r>
            <a:r>
              <a:rPr lang="en-US" sz="3400" dirty="0" smtClean="0"/>
              <a:t>etc. This means…</a:t>
            </a:r>
          </a:p>
          <a:p>
            <a:pPr lvl="1"/>
            <a:r>
              <a:rPr lang="en-US" sz="2600" dirty="0" smtClean="0"/>
              <a:t>Understanding </a:t>
            </a:r>
            <a:r>
              <a:rPr lang="en-US" sz="2600" i="1" dirty="0" smtClean="0"/>
              <a:t>Universal Architectural Principles</a:t>
            </a:r>
          </a:p>
          <a:p>
            <a:pPr lvl="1"/>
            <a:r>
              <a:rPr lang="en-US" sz="2600" dirty="0" smtClean="0"/>
              <a:t>Managing </a:t>
            </a:r>
            <a:r>
              <a:rPr lang="en-US" sz="2600" dirty="0"/>
              <a:t>spiraling complexity/fragility</a:t>
            </a:r>
          </a:p>
          <a:p>
            <a:pPr lvl="1"/>
            <a:r>
              <a:rPr lang="en-US" sz="2600" dirty="0"/>
              <a:t>Not predicting what is likely or </a:t>
            </a:r>
            <a:r>
              <a:rPr lang="en-US" sz="2600" dirty="0" smtClean="0"/>
              <a:t>typical </a:t>
            </a:r>
          </a:p>
          <a:p>
            <a:pPr lvl="2"/>
            <a:r>
              <a:rPr lang="en-US" sz="2200" dirty="0" smtClean="0"/>
              <a:t>But rather </a:t>
            </a:r>
            <a:r>
              <a:rPr lang="en-US" sz="2200" dirty="0"/>
              <a:t>understanding what is catastrophic</a:t>
            </a:r>
            <a:r>
              <a:rPr lang="en-US" sz="2200" b="1" i="1" dirty="0"/>
              <a:t>  </a:t>
            </a:r>
            <a:r>
              <a:rPr lang="en-US" sz="2200" dirty="0" smtClean="0"/>
              <a:t>(fat tailed)</a:t>
            </a:r>
          </a:p>
          <a:p>
            <a:pPr lvl="1"/>
            <a:r>
              <a:rPr lang="en-US" sz="2600" b="1" i="1" dirty="0" smtClean="0">
                <a:sym typeface="Wingdings"/>
              </a:rPr>
              <a:t> </a:t>
            </a:r>
            <a:r>
              <a:rPr lang="en-US" sz="2600" b="1" i="1" dirty="0" smtClean="0"/>
              <a:t>understanding </a:t>
            </a:r>
            <a:r>
              <a:rPr lang="en-US" sz="2600" b="1" i="1" dirty="0"/>
              <a:t>the hidden nature of </a:t>
            </a:r>
            <a:r>
              <a:rPr lang="en-US" sz="2600" b="1" i="1" dirty="0" smtClean="0"/>
              <a:t>complexity</a:t>
            </a:r>
          </a:p>
          <a:p>
            <a:pPr marL="457200" lvl="1" indent="0">
              <a:buNone/>
            </a:pPr>
            <a:endParaRPr lang="en-US" sz="2600" b="1" i="1" dirty="0"/>
          </a:p>
          <a:p>
            <a:pPr marL="457200" lvl="1" indent="0">
              <a:buNone/>
            </a:pPr>
            <a:endParaRPr lang="en-US" sz="2300" b="1" i="1" dirty="0"/>
          </a:p>
          <a:p>
            <a:pPr>
              <a:lnSpc>
                <a:spcPct val="90000"/>
              </a:lnSpc>
            </a:pPr>
            <a:r>
              <a:rPr lang="en-US" sz="3000" dirty="0" smtClean="0"/>
              <a:t>BTW, it </a:t>
            </a:r>
            <a:r>
              <a:rPr lang="en-US" sz="3000" dirty="0"/>
              <a:t>is much easier to create the robust features than </a:t>
            </a:r>
            <a:r>
              <a:rPr lang="en-US" sz="3000" dirty="0" smtClean="0"/>
              <a:t>it is to </a:t>
            </a:r>
            <a:r>
              <a:rPr lang="en-US" sz="3000" dirty="0"/>
              <a:t>prevent the </a:t>
            </a:r>
            <a:r>
              <a:rPr lang="en-US" sz="3000" dirty="0" smtClean="0"/>
              <a:t>fragilities</a:t>
            </a:r>
            <a:endParaRPr lang="en-US" sz="3000" dirty="0"/>
          </a:p>
          <a:p>
            <a:pPr lvl="1">
              <a:lnSpc>
                <a:spcPct val="90000"/>
              </a:lnSpc>
            </a:pPr>
            <a:r>
              <a:rPr lang="en-US" sz="2900" dirty="0" smtClean="0"/>
              <a:t>In addition, there </a:t>
            </a:r>
            <a:r>
              <a:rPr lang="en-US" sz="2900" dirty="0"/>
              <a:t>are poorly understood </a:t>
            </a:r>
            <a:r>
              <a:rPr lang="ja-JP" altLang="en-US" sz="2900" dirty="0">
                <a:latin typeface="Arial"/>
              </a:rPr>
              <a:t>“</a:t>
            </a:r>
            <a:r>
              <a:rPr lang="en-US" sz="2900" dirty="0"/>
              <a:t>conservation laws</a:t>
            </a:r>
            <a:r>
              <a:rPr lang="ja-JP" altLang="en-US" sz="2900" dirty="0">
                <a:latin typeface="Arial"/>
              </a:rPr>
              <a:t>”</a:t>
            </a:r>
            <a:r>
              <a:rPr lang="en-US" sz="2900" dirty="0"/>
              <a:t> at </a:t>
            </a:r>
            <a:r>
              <a:rPr lang="en-US" sz="2900" dirty="0" smtClean="0"/>
              <a:t>work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Let’s quickly look a a few </a:t>
            </a:r>
            <a:r>
              <a:rPr lang="en-US" i="1" dirty="0" smtClean="0">
                <a:sym typeface="Wingdings"/>
              </a:rPr>
              <a:t>Universal Architectural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5176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84" y="31877"/>
            <a:ext cx="8800662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So First and Remarkably, These Principles are Universal Across Technology and Biology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284" y="1736725"/>
            <a:ext cx="8572062" cy="4619625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Biology and Advanced Technology differ widely at the molecular and device levels</a:t>
            </a:r>
          </a:p>
          <a:p>
            <a:endParaRPr lang="en-US" dirty="0" smtClean="0"/>
          </a:p>
          <a:p>
            <a:r>
              <a:rPr lang="en-US" dirty="0" smtClean="0"/>
              <a:t>However, they show remarkable convergence at higher layers of organization…why?</a:t>
            </a:r>
          </a:p>
          <a:p>
            <a:pPr lvl="1"/>
            <a:r>
              <a:rPr lang="en-US" i="1" dirty="0" smtClean="0"/>
              <a:t>Convergent Evolution</a:t>
            </a:r>
          </a:p>
          <a:p>
            <a:pPr lvl="2"/>
            <a:r>
              <a:rPr lang="en-US" dirty="0" smtClean="0"/>
              <a:t>Fruit fly, bird, bat, 747 </a:t>
            </a:r>
            <a:r>
              <a:rPr lang="en-US" dirty="0" smtClean="0">
                <a:sym typeface="Wingdings"/>
              </a:rPr>
              <a:t> Wings + control might be a good idea if you want to fly</a:t>
            </a:r>
          </a:p>
          <a:p>
            <a:pPr lvl="2"/>
            <a:r>
              <a:rPr lang="en-US" dirty="0" smtClean="0">
                <a:sym typeface="Wingdings"/>
              </a:rPr>
              <a:t>“Network Motifs” in </a:t>
            </a:r>
            <a:r>
              <a:rPr lang="en-US" dirty="0" smtClean="0"/>
              <a:t>Escherichia </a:t>
            </a:r>
            <a:r>
              <a:rPr lang="en-US" dirty="0" smtClean="0">
                <a:sym typeface="Wingdings"/>
              </a:rPr>
              <a:t>coli  and </a:t>
            </a:r>
            <a:r>
              <a:rPr lang="en-US" dirty="0"/>
              <a:t>Saccharomyces </a:t>
            </a:r>
            <a:r>
              <a:rPr lang="en-US" dirty="0" smtClean="0"/>
              <a:t>cerevisiae</a:t>
            </a:r>
          </a:p>
          <a:p>
            <a:pPr lvl="2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hese same universal </a:t>
            </a:r>
            <a:r>
              <a:rPr lang="en-US" dirty="0"/>
              <a:t>architectural building blocks </a:t>
            </a:r>
            <a:r>
              <a:rPr lang="en-US" dirty="0" smtClean="0"/>
              <a:t>occur over and over again in </a:t>
            </a:r>
            <a:r>
              <a:rPr lang="en-US" dirty="0"/>
              <a:t>systems that scale and are evolvable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 couple of examples</a:t>
            </a:r>
          </a:p>
          <a:p>
            <a:pPr lvl="1"/>
            <a:r>
              <a:rPr lang="en-US" dirty="0" smtClean="0"/>
              <a:t>Micro:  Biological Transcription Networks vs. Engineered Circuits</a:t>
            </a:r>
          </a:p>
          <a:p>
            <a:pPr lvl="1"/>
            <a:r>
              <a:rPr lang="en-US" dirty="0" smtClean="0"/>
              <a:t>Macro: Bowties/Hourglasses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50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ene_Regulatory_Networ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16971"/>
            <a:ext cx="8229600" cy="47393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38"/>
            <a:ext cx="8229600" cy="1608072"/>
          </a:xfrm>
        </p:spPr>
        <p:txBody>
          <a:bodyPr>
            <a:normAutofit/>
          </a:bodyPr>
          <a:lstStyle/>
          <a:p>
            <a:r>
              <a:rPr lang="en-US" dirty="0" smtClean="0"/>
              <a:t>Biological Transcription Networks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400" dirty="0" smtClean="0"/>
              <a:t>(a 30 second tour through Biology’s “Central Dogma”)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36821" y="1945632"/>
            <a:ext cx="584812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Signals</a:t>
            </a:r>
          </a:p>
          <a:p>
            <a:r>
              <a:rPr lang="en-US" sz="3600" b="1" dirty="0" smtClean="0"/>
              <a:t>Transcription factors</a:t>
            </a:r>
          </a:p>
          <a:p>
            <a:r>
              <a:rPr lang="en-US" sz="3600" b="1" dirty="0" smtClean="0"/>
              <a:t>RNA</a:t>
            </a:r>
          </a:p>
          <a:p>
            <a:r>
              <a:rPr lang="en-US" sz="3600" b="1" dirty="0" smtClean="0"/>
              <a:t>DNA</a:t>
            </a:r>
          </a:p>
          <a:p>
            <a:r>
              <a:rPr lang="en-US" sz="3600" b="1" dirty="0" smtClean="0"/>
              <a:t>Promoters</a:t>
            </a:r>
          </a:p>
          <a:p>
            <a:r>
              <a:rPr lang="en-US" sz="3600" b="1" dirty="0" smtClean="0"/>
              <a:t>Genes</a:t>
            </a:r>
          </a:p>
          <a:p>
            <a:r>
              <a:rPr lang="en-US" sz="3600" b="1" dirty="0" smtClean="0"/>
              <a:t>Proteins</a:t>
            </a:r>
          </a:p>
          <a:p>
            <a:r>
              <a:rPr lang="en-US" sz="3600" b="1" dirty="0" smtClean="0"/>
              <a:t>Network Motifs</a:t>
            </a:r>
          </a:p>
        </p:txBody>
      </p:sp>
    </p:spTree>
    <p:extLst>
      <p:ext uri="{BB962C8B-B14F-4D97-AF65-F5344CB8AC3E}">
        <p14:creationId xmlns:p14="http://schemas.microsoft.com/office/powerpoint/2010/main" val="46725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50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Network Motifs</a:t>
            </a:r>
            <a:br>
              <a:rPr lang="en-US" dirty="0" smtClean="0"/>
            </a:br>
            <a:r>
              <a:rPr lang="en-US" dirty="0" smtClean="0"/>
              <a:t>There are 13 three node motifs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network_moti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17" y="1457375"/>
            <a:ext cx="7799363" cy="52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97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57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Feed Forward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 descr="ff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077" y="2035535"/>
            <a:ext cx="4354583" cy="41257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9876" y="1417638"/>
            <a:ext cx="1572576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Technology</a:t>
            </a:r>
            <a:endParaRPr lang="en-US" sz="2400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5318906" y="1417638"/>
            <a:ext cx="1074925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Biology</a:t>
            </a:r>
            <a:endParaRPr lang="en-US" sz="2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26749" y="6356350"/>
            <a:ext cx="758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See Alon, U., et.al. “Coherent FeedForward Loops Serves as a Sign-Sensitive Delay Element in Transcription Networks”,</a:t>
            </a:r>
          </a:p>
          <a:p>
            <a:r>
              <a:rPr lang="en-US" sz="1200" b="1" dirty="0" smtClean="0">
                <a:hlinkClick r:id="rId3"/>
              </a:rPr>
              <a:t>http://ender.bu.edu/~tgardner/be567_readings/Cell signalling/Feedforward/Mangan.S_JMB_03.pdf</a:t>
            </a:r>
            <a:r>
              <a:rPr lang="en-US" sz="1200" b="1" dirty="0" smtClean="0"/>
              <a:t>  </a:t>
            </a:r>
            <a:endParaRPr lang="en-US" sz="1200" b="1" dirty="0"/>
          </a:p>
          <a:p>
            <a:r>
              <a:rPr lang="en-US" sz="1200" dirty="0" smtClean="0"/>
              <a:t> 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9876" y="2222274"/>
            <a:ext cx="28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Sign Sensitive Low Pass Filter</a:t>
            </a:r>
            <a:endParaRPr lang="en-US" u="sng" dirty="0"/>
          </a:p>
        </p:txBody>
      </p:sp>
      <p:pic>
        <p:nvPicPr>
          <p:cNvPr id="3" name="Picture 2" descr="325px-Active_Lowpass_Filter_RC.sv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8" y="2689046"/>
            <a:ext cx="1997239" cy="13827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9876" y="4335281"/>
            <a:ext cx="170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Pulse Generator</a:t>
            </a:r>
            <a:endParaRPr lang="en-US" u="sng" dirty="0"/>
          </a:p>
        </p:txBody>
      </p:sp>
      <p:pic>
        <p:nvPicPr>
          <p:cNvPr id="5" name="Picture 4" descr="ic-4049-clock-pulse-generator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46" y="4657317"/>
            <a:ext cx="1947900" cy="1354616"/>
          </a:xfrm>
          <a:prstGeom prst="rect">
            <a:avLst/>
          </a:prstGeom>
        </p:spPr>
      </p:pic>
      <p:pic>
        <p:nvPicPr>
          <p:cNvPr id="15" name="Picture 14" descr="Feed-forward_motif.GI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424" y="3023873"/>
            <a:ext cx="1181576" cy="14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42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How Does This Actually Work?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(ON step for C1FFL-AND)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 descr="c1-ff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23104" y="447256"/>
            <a:ext cx="5468454" cy="70799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16200000">
            <a:off x="-453723" y="2220913"/>
            <a:ext cx="17910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Dynamics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62165" y="4890169"/>
            <a:ext cx="140795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Biology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37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C1FFL</a:t>
            </a:r>
            <a:r>
              <a:rPr lang="en-US" dirty="0"/>
              <a:t>-</a:t>
            </a:r>
            <a:r>
              <a:rPr lang="en-US" dirty="0" smtClean="0"/>
              <a:t>AND Dynamics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42502"/>
            <a:ext cx="477204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Graphic courtesy Alon, Uri</a:t>
            </a:r>
            <a:r>
              <a:rPr lang="en-US" sz="1050" dirty="0"/>
              <a:t>, </a:t>
            </a:r>
            <a:r>
              <a:rPr lang="en-US" sz="1050" dirty="0" smtClean="0"/>
              <a:t>“Network </a:t>
            </a:r>
            <a:r>
              <a:rPr lang="en-US" sz="1050" dirty="0"/>
              <a:t>motifs: theory and </a:t>
            </a:r>
            <a:r>
              <a:rPr lang="en-US" sz="1050" dirty="0" smtClean="0"/>
              <a:t>experimental approaches”, </a:t>
            </a:r>
          </a:p>
          <a:p>
            <a:r>
              <a:rPr lang="en-US" sz="1050" dirty="0" smtClean="0"/>
              <a:t>Nature  Reviews </a:t>
            </a:r>
            <a:r>
              <a:rPr lang="en-US" sz="1050" dirty="0"/>
              <a:t>Genetics 8, 450-461 (June 2007) | doi:10.1038/</a:t>
            </a:r>
            <a:r>
              <a:rPr lang="en-US" sz="1050" dirty="0" smtClean="0"/>
              <a:t>nrg2102</a:t>
            </a:r>
            <a:endParaRPr lang="en-US" sz="1050" dirty="0"/>
          </a:p>
        </p:txBody>
      </p:sp>
      <p:pic>
        <p:nvPicPr>
          <p:cNvPr id="9" name="Picture 8" descr="ffl_dynamic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0" y="1617826"/>
            <a:ext cx="8244464" cy="448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1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4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Surprisingly, E.coli and S.</a:t>
            </a:r>
            <a:r>
              <a:rPr lang="en-US" sz="3200" dirty="0"/>
              <a:t> </a:t>
            </a:r>
            <a:r>
              <a:rPr lang="en-US" sz="3200" dirty="0" smtClean="0"/>
              <a:t>cerevisiae regulatory networks have the same 3 network motifs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5" descr="network_motif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2090"/>
            <a:ext cx="3233271" cy="486708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092785"/>
              </p:ext>
            </p:extLst>
          </p:nvPr>
        </p:nvGraphicFramePr>
        <p:xfrm>
          <a:off x="3957098" y="1692090"/>
          <a:ext cx="505590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27950"/>
                <a:gridCol w="25279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Nodes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Possible Motifs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</a:p>
                    <a:p>
                      <a:pPr algn="ctr"/>
                      <a:r>
                        <a:rPr lang="en-US" dirty="0" smtClean="0"/>
                        <a:t>4</a:t>
                      </a:r>
                    </a:p>
                    <a:p>
                      <a:pPr algn="ctr"/>
                      <a:r>
                        <a:rPr lang="en-US" dirty="0" smtClean="0"/>
                        <a:t>5</a:t>
                      </a:r>
                    </a:p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</a:p>
                    <a:p>
                      <a:pPr algn="ctr"/>
                      <a:r>
                        <a:rPr lang="en-US" dirty="0" smtClean="0"/>
                        <a:t>199</a:t>
                      </a:r>
                    </a:p>
                    <a:p>
                      <a:pPr algn="ctr"/>
                      <a:r>
                        <a:rPr lang="en-US" dirty="0" smtClean="0"/>
                        <a:t>9364</a:t>
                      </a:r>
                    </a:p>
                    <a:p>
                      <a:pPr algn="ctr"/>
                      <a:r>
                        <a:rPr lang="en-US" dirty="0" smtClean="0"/>
                        <a:t>1,530,843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 rot="16200000">
            <a:off x="-2205835" y="3987136"/>
            <a:ext cx="4867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           Gate Array                 Temporal Sequencing           Sign</a:t>
            </a:r>
            <a:r>
              <a:rPr lang="en-US" sz="1200" b="1" dirty="0">
                <a:solidFill>
                  <a:srgbClr val="FF0000"/>
                </a:solidFill>
              </a:rPr>
              <a:t>-sensitive filter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870570" y="3852439"/>
            <a:ext cx="5273430" cy="2503911"/>
            <a:chOff x="3957098" y="3564647"/>
            <a:chExt cx="5273430" cy="2503911"/>
          </a:xfrm>
        </p:grpSpPr>
        <p:pic>
          <p:nvPicPr>
            <p:cNvPr id="15" name="Picture 14" descr="e.coli.transcription.network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7098" y="4004544"/>
              <a:ext cx="2533091" cy="2064014"/>
            </a:xfrm>
            <a:prstGeom prst="rect">
              <a:avLst/>
            </a:prstGeom>
          </p:spPr>
        </p:pic>
        <p:pic>
          <p:nvPicPr>
            <p:cNvPr id="16" name="Picture 15" descr="yeast.regulatory.networ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189" y="4004544"/>
              <a:ext cx="2740339" cy="204364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4883515" y="3564647"/>
              <a:ext cx="680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/>
                <a:t>E.coli</a:t>
              </a:r>
              <a:endParaRPr lang="en-US" u="sn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92917" y="3564647"/>
              <a:ext cx="133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S. cerevisiae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186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124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6484"/>
            <a:ext cx="8398570" cy="3935405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Premise of the Talk</a:t>
            </a: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Robustness, Fragility, and </a:t>
            </a:r>
            <a:r>
              <a:rPr lang="en-US" sz="2600" dirty="0" smtClean="0"/>
              <a:t>Complexity</a:t>
            </a:r>
          </a:p>
          <a:p>
            <a:endParaRPr lang="en-US" sz="2600" dirty="0"/>
          </a:p>
          <a:p>
            <a:r>
              <a:rPr lang="en-US" sz="2600" dirty="0" smtClean="0"/>
              <a:t>Universal Architectural Principles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A Few Conclusions and Q&amp;A if we have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48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87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Universal Architectural Building Blocks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66066"/>
            <a:ext cx="8229600" cy="4661532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So we’ve seen that </a:t>
            </a:r>
            <a:r>
              <a:rPr lang="en-US" sz="3300" dirty="0"/>
              <a:t>c</a:t>
            </a:r>
            <a:r>
              <a:rPr lang="en-US" sz="3300" dirty="0" smtClean="0"/>
              <a:t>omplex </a:t>
            </a:r>
            <a:r>
              <a:rPr lang="en-US" sz="3300" dirty="0"/>
              <a:t>biological, technological, and sociological </a:t>
            </a:r>
            <a:r>
              <a:rPr lang="en-US" sz="3300" dirty="0" smtClean="0"/>
              <a:t>networks are built out of a small number of building blocks (“network motifs”) that retain their identity when combined in more complicated ways</a:t>
            </a:r>
            <a:r>
              <a:rPr lang="en-US" sz="3300" baseline="30000" dirty="0" smtClean="0"/>
              <a:t>1</a:t>
            </a:r>
            <a:endParaRPr lang="en-US" sz="3300" dirty="0" smtClean="0"/>
          </a:p>
          <a:p>
            <a:pPr lvl="1"/>
            <a:r>
              <a:rPr lang="en-US" dirty="0" smtClean="0"/>
              <a:t>And hence we hope, be understood</a:t>
            </a:r>
          </a:p>
          <a:p>
            <a:endParaRPr lang="en-US" dirty="0"/>
          </a:p>
          <a:p>
            <a:r>
              <a:rPr lang="en-US" dirty="0" smtClean="0"/>
              <a:t>Popping up a level: What we have learned is that there are </a:t>
            </a:r>
            <a:r>
              <a:rPr lang="en-US" b="1" i="1" dirty="0" smtClean="0"/>
              <a:t>universal architectural </a:t>
            </a:r>
            <a:r>
              <a:rPr lang="en-US" b="1" i="1" dirty="0"/>
              <a:t>building blocks</a:t>
            </a:r>
            <a:r>
              <a:rPr lang="en-US" dirty="0"/>
              <a:t> </a:t>
            </a:r>
            <a:r>
              <a:rPr lang="en-US" dirty="0" smtClean="0"/>
              <a:t>found in systems </a:t>
            </a:r>
            <a:r>
              <a:rPr lang="en-US" dirty="0"/>
              <a:t>that </a:t>
            </a:r>
            <a:r>
              <a:rPr lang="en-US" dirty="0" smtClean="0"/>
              <a:t>scale and are evolvable. These include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RYF complexity</a:t>
            </a:r>
          </a:p>
          <a:p>
            <a:pPr lvl="1"/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Bowtie/Hourglass architectures 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Protocol Based Architectures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Massively distributed with </a:t>
            </a:r>
            <a:r>
              <a:rPr lang="en-US" i="1" dirty="0" smtClean="0"/>
              <a:t>robust</a:t>
            </a:r>
            <a:r>
              <a:rPr lang="en-US" dirty="0" smtClean="0"/>
              <a:t> control loops</a:t>
            </a:r>
          </a:p>
          <a:p>
            <a:pPr lvl="2"/>
            <a:r>
              <a:rPr lang="en-US" dirty="0" smtClean="0"/>
              <a:t>Contrast optimal control loops and hop-by-hop control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Highly layered</a:t>
            </a:r>
          </a:p>
          <a:p>
            <a:pPr lvl="2"/>
            <a:r>
              <a:rPr lang="en-US" dirty="0" smtClean="0"/>
              <a:t>But with layer violations,  e.g., Internet, overlay virtualization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356350"/>
            <a:ext cx="752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 smtClean="0"/>
              <a:t>1</a:t>
            </a:r>
            <a:r>
              <a:rPr lang="en-US" sz="1200" dirty="0" smtClean="0"/>
              <a:t> See Milo, R., et al., “Superfamilies </a:t>
            </a:r>
            <a:r>
              <a:rPr lang="en-US" sz="1200" dirty="0"/>
              <a:t>of Evolved </a:t>
            </a:r>
            <a:r>
              <a:rPr lang="en-US" sz="1200" dirty="0" smtClean="0"/>
              <a:t>and  </a:t>
            </a:r>
            <a:r>
              <a:rPr lang="en-US" sz="1200" dirty="0"/>
              <a:t>Designed </a:t>
            </a:r>
            <a:r>
              <a:rPr lang="en-US" sz="1200" dirty="0" smtClean="0"/>
              <a:t>Networks”, Science </a:t>
            </a:r>
            <a:r>
              <a:rPr lang="en-US" sz="1200" dirty="0"/>
              <a:t>5 March 2004: 303 (5663), 1538-1542</a:t>
            </a:r>
            <a:r>
              <a:rPr lang="en-US" sz="1200" dirty="0" smtClean="0"/>
              <a:t>. [</a:t>
            </a:r>
            <a:r>
              <a:rPr lang="en-US" sz="1200" dirty="0"/>
              <a:t>DOI:10.1126/science.1089167</a:t>
            </a:r>
            <a:r>
              <a:rPr lang="en-US" sz="1200" dirty="0" smtClean="0"/>
              <a:t>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29847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578" name="Group 2"/>
          <p:cNvGrpSpPr>
            <a:grpSpLocks/>
          </p:cNvGrpSpPr>
          <p:nvPr/>
        </p:nvGrpSpPr>
        <p:grpSpPr bwMode="auto">
          <a:xfrm>
            <a:off x="76200" y="76200"/>
            <a:ext cx="9067800" cy="2743200"/>
            <a:chOff x="48" y="48"/>
            <a:chExt cx="5712" cy="1728"/>
          </a:xfrm>
        </p:grpSpPr>
        <p:grpSp>
          <p:nvGrpSpPr>
            <p:cNvPr id="664579" name="Group 3"/>
            <p:cNvGrpSpPr>
              <a:grpSpLocks/>
            </p:cNvGrpSpPr>
            <p:nvPr/>
          </p:nvGrpSpPr>
          <p:grpSpPr bwMode="auto">
            <a:xfrm>
              <a:off x="1494" y="390"/>
              <a:ext cx="960" cy="1032"/>
              <a:chOff x="768" y="912"/>
              <a:chExt cx="1824" cy="2064"/>
            </a:xfrm>
          </p:grpSpPr>
          <p:sp>
            <p:nvSpPr>
              <p:cNvPr id="664580" name="AutoShape 4"/>
              <p:cNvSpPr>
                <a:spLocks noChangeArrowheads="1"/>
              </p:cNvSpPr>
              <p:nvPr/>
            </p:nvSpPr>
            <p:spPr bwMode="auto">
              <a:xfrm rot="5400000">
                <a:off x="648" y="1032"/>
                <a:ext cx="2064" cy="1824"/>
              </a:xfrm>
              <a:prstGeom prst="triangle">
                <a:avLst>
                  <a:gd name="adj" fmla="val 50000"/>
                </a:avLst>
              </a:prstGeom>
              <a:solidFill>
                <a:srgbClr val="FF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rot="10800000" vert="eaVert" wrap="none" lIns="91430" tIns="45716" rIns="91430" bIns="45716" anchor="ctr"/>
              <a:lstStyle/>
              <a:p>
                <a:pPr algn="ctr" eaLnBrk="0" hangingPunct="0"/>
                <a:endParaRPr lang="en-US" sz="3600" dirty="0">
                  <a:solidFill>
                    <a:schemeClr val="bg1"/>
                  </a:solidFill>
                  <a:latin typeface="Times New Roman" charset="0"/>
                </a:endParaRPr>
              </a:p>
            </p:txBody>
          </p:sp>
          <p:sp>
            <p:nvSpPr>
              <p:cNvPr id="664581" name="Line 5"/>
              <p:cNvSpPr>
                <a:spLocks noChangeShapeType="1"/>
              </p:cNvSpPr>
              <p:nvPr/>
            </p:nvSpPr>
            <p:spPr bwMode="auto">
              <a:xfrm>
                <a:off x="912" y="1392"/>
                <a:ext cx="1392" cy="48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582" name="Line 6"/>
              <p:cNvSpPr>
                <a:spLocks noChangeShapeType="1"/>
              </p:cNvSpPr>
              <p:nvPr/>
            </p:nvSpPr>
            <p:spPr bwMode="auto">
              <a:xfrm>
                <a:off x="912" y="1632"/>
                <a:ext cx="1392" cy="28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583" name="Line 7"/>
              <p:cNvSpPr>
                <a:spLocks noChangeShapeType="1"/>
              </p:cNvSpPr>
              <p:nvPr/>
            </p:nvSpPr>
            <p:spPr bwMode="auto">
              <a:xfrm>
                <a:off x="912" y="1920"/>
                <a:ext cx="1392" cy="48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584" name="Line 8"/>
              <p:cNvSpPr>
                <a:spLocks noChangeShapeType="1"/>
              </p:cNvSpPr>
              <p:nvPr/>
            </p:nvSpPr>
            <p:spPr bwMode="auto">
              <a:xfrm flipV="1">
                <a:off x="912" y="2016"/>
                <a:ext cx="1392" cy="24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4585" name="Line 9"/>
              <p:cNvSpPr>
                <a:spLocks noChangeShapeType="1"/>
              </p:cNvSpPr>
              <p:nvPr/>
            </p:nvSpPr>
            <p:spPr bwMode="auto">
              <a:xfrm flipV="1">
                <a:off x="912" y="2064"/>
                <a:ext cx="1392" cy="48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64586" name="AutoShape 10"/>
            <p:cNvSpPr>
              <a:spLocks noChangeArrowheads="1"/>
            </p:cNvSpPr>
            <p:nvPr/>
          </p:nvSpPr>
          <p:spPr bwMode="auto">
            <a:xfrm>
              <a:off x="2454" y="651"/>
              <a:ext cx="528" cy="453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76200">
              <a:solidFill>
                <a:srgbClr val="3333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 eaLnBrk="0" hangingPunct="0"/>
              <a:endParaRPr lang="en-US" sz="280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64587" name="AutoShape 11"/>
            <p:cNvSpPr>
              <a:spLocks noChangeArrowheads="1"/>
            </p:cNvSpPr>
            <p:nvPr/>
          </p:nvSpPr>
          <p:spPr bwMode="auto">
            <a:xfrm rot="16200000" flipH="1">
              <a:off x="2934" y="288"/>
              <a:ext cx="1296" cy="1200"/>
            </a:xfrm>
            <a:prstGeom prst="triangle">
              <a:avLst>
                <a:gd name="adj" fmla="val 50000"/>
              </a:avLst>
            </a:prstGeom>
            <a:solidFill>
              <a:srgbClr val="CC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 lIns="91430" tIns="45716" rIns="91430" bIns="45716" anchor="ctr"/>
            <a:lstStyle/>
            <a:p>
              <a:pPr algn="ctr" eaLnBrk="0" hangingPunct="0"/>
              <a:endParaRPr lang="en-US" sz="360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664588" name="Line 12"/>
            <p:cNvSpPr>
              <a:spLocks noChangeShapeType="1"/>
            </p:cNvSpPr>
            <p:nvPr/>
          </p:nvSpPr>
          <p:spPr bwMode="auto">
            <a:xfrm rot="20343341" flipH="1">
              <a:off x="3023" y="508"/>
              <a:ext cx="1195" cy="20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89" name="Line 13"/>
            <p:cNvSpPr>
              <a:spLocks noChangeShapeType="1"/>
            </p:cNvSpPr>
            <p:nvPr/>
          </p:nvSpPr>
          <p:spPr bwMode="auto">
            <a:xfrm rot="20343341" flipH="1">
              <a:off x="3068" y="610"/>
              <a:ext cx="1055" cy="10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0" name="Line 14"/>
            <p:cNvSpPr>
              <a:spLocks noChangeShapeType="1"/>
            </p:cNvSpPr>
            <p:nvPr/>
          </p:nvSpPr>
          <p:spPr bwMode="auto">
            <a:xfrm rot="20343341" flipH="1">
              <a:off x="3066" y="710"/>
              <a:ext cx="1030" cy="1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1" name="Line 15"/>
            <p:cNvSpPr>
              <a:spLocks noChangeShapeType="1"/>
            </p:cNvSpPr>
            <p:nvPr/>
          </p:nvSpPr>
          <p:spPr bwMode="auto">
            <a:xfrm rot="-1256659" flipH="1" flipV="1">
              <a:off x="3111" y="721"/>
              <a:ext cx="961" cy="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2" name="Line 16"/>
            <p:cNvSpPr>
              <a:spLocks noChangeShapeType="1"/>
            </p:cNvSpPr>
            <p:nvPr/>
          </p:nvSpPr>
          <p:spPr bwMode="auto">
            <a:xfrm rot="-1256659" flipH="1" flipV="1">
              <a:off x="3166" y="759"/>
              <a:ext cx="920" cy="19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3" name="Line 17"/>
            <p:cNvSpPr>
              <a:spLocks noChangeShapeType="1"/>
            </p:cNvSpPr>
            <p:nvPr/>
          </p:nvSpPr>
          <p:spPr bwMode="auto">
            <a:xfrm rot="1216396" flipH="1">
              <a:off x="3247" y="831"/>
              <a:ext cx="834" cy="19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4" name="Line 18"/>
            <p:cNvSpPr>
              <a:spLocks noChangeShapeType="1"/>
            </p:cNvSpPr>
            <p:nvPr/>
          </p:nvSpPr>
          <p:spPr bwMode="auto">
            <a:xfrm rot="1216396" flipH="1">
              <a:off x="3184" y="930"/>
              <a:ext cx="923" cy="9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5" name="Line 19"/>
            <p:cNvSpPr>
              <a:spLocks noChangeShapeType="1"/>
            </p:cNvSpPr>
            <p:nvPr/>
          </p:nvSpPr>
          <p:spPr bwMode="auto">
            <a:xfrm rot="1216396" flipH="1">
              <a:off x="3130" y="1031"/>
              <a:ext cx="1055" cy="1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6" name="Line 20"/>
            <p:cNvSpPr>
              <a:spLocks noChangeShapeType="1"/>
            </p:cNvSpPr>
            <p:nvPr/>
          </p:nvSpPr>
          <p:spPr bwMode="auto">
            <a:xfrm rot="1216396" flipH="1" flipV="1">
              <a:off x="3079" y="1057"/>
              <a:ext cx="1099" cy="7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7" name="Line 21"/>
            <p:cNvSpPr>
              <a:spLocks noChangeShapeType="1"/>
            </p:cNvSpPr>
            <p:nvPr/>
          </p:nvSpPr>
          <p:spPr bwMode="auto">
            <a:xfrm rot="1811576" flipH="1">
              <a:off x="3045" y="1113"/>
              <a:ext cx="1179" cy="91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598" name="AutoShape 22"/>
            <p:cNvSpPr>
              <a:spLocks noChangeArrowheads="1"/>
            </p:cNvSpPr>
            <p:nvPr/>
          </p:nvSpPr>
          <p:spPr bwMode="auto">
            <a:xfrm>
              <a:off x="48" y="96"/>
              <a:ext cx="1440" cy="16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A5002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 eaLnBrk="0" hangingPunct="0"/>
              <a:r>
                <a:rPr lang="en-US" sz="2800" dirty="0">
                  <a:latin typeface="Times New Roman" charset="0"/>
                </a:rPr>
                <a:t>fan-in </a:t>
              </a:r>
            </a:p>
            <a:p>
              <a:pPr algn="ctr" eaLnBrk="0" hangingPunct="0"/>
              <a:r>
                <a:rPr lang="en-US" sz="2800" dirty="0">
                  <a:latin typeface="Times New Roman" charset="0"/>
                </a:rPr>
                <a:t>of </a:t>
              </a:r>
              <a:r>
                <a:rPr lang="en-US" sz="2800" dirty="0" smtClean="0">
                  <a:latin typeface="Times New Roman" charset="0"/>
                </a:rPr>
                <a:t>diverse </a:t>
              </a:r>
              <a:endParaRPr lang="en-US" sz="2800" dirty="0">
                <a:latin typeface="Times New Roman" charset="0"/>
              </a:endParaRPr>
            </a:p>
            <a:p>
              <a:pPr algn="ctr" eaLnBrk="0" hangingPunct="0"/>
              <a:r>
                <a:rPr lang="en-US" sz="2800" dirty="0" smtClean="0">
                  <a:latin typeface="Times New Roman" charset="0"/>
                </a:rPr>
                <a:t>inputs</a:t>
              </a:r>
              <a:endParaRPr lang="en-US" sz="2800" dirty="0">
                <a:latin typeface="Times New Roman" charset="0"/>
              </a:endParaRPr>
            </a:p>
          </p:txBody>
        </p:sp>
        <p:sp>
          <p:nvSpPr>
            <p:cNvPr id="664599" name="AutoShape 23"/>
            <p:cNvSpPr>
              <a:spLocks noChangeArrowheads="1"/>
            </p:cNvSpPr>
            <p:nvPr/>
          </p:nvSpPr>
          <p:spPr bwMode="auto">
            <a:xfrm>
              <a:off x="4224" y="48"/>
              <a:ext cx="1536" cy="1728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 eaLnBrk="0" hangingPunct="0"/>
              <a:r>
                <a:rPr lang="en-US" sz="2800" dirty="0">
                  <a:latin typeface="Times New Roman" charset="0"/>
                </a:rPr>
                <a:t>fan-out </a:t>
              </a:r>
            </a:p>
            <a:p>
              <a:pPr algn="ctr" eaLnBrk="0" hangingPunct="0"/>
              <a:r>
                <a:rPr lang="en-US" sz="2800" dirty="0">
                  <a:latin typeface="Times New Roman" charset="0"/>
                </a:rPr>
                <a:t>of diverse </a:t>
              </a:r>
            </a:p>
            <a:p>
              <a:pPr algn="ctr" eaLnBrk="0" hangingPunct="0"/>
              <a:r>
                <a:rPr lang="en-US" sz="2800" dirty="0">
                  <a:latin typeface="Times New Roman" charset="0"/>
                </a:rPr>
                <a:t>outputs</a:t>
              </a:r>
              <a:endParaRPr lang="en-US" sz="3200" b="1" dirty="0">
                <a:latin typeface="Times New Roman" charset="0"/>
              </a:endParaRPr>
            </a:p>
          </p:txBody>
        </p:sp>
      </p:grpSp>
      <p:grpSp>
        <p:nvGrpSpPr>
          <p:cNvPr id="664602" name="Group 26"/>
          <p:cNvGrpSpPr>
            <a:grpSpLocks/>
          </p:cNvGrpSpPr>
          <p:nvPr/>
        </p:nvGrpSpPr>
        <p:grpSpPr bwMode="auto">
          <a:xfrm>
            <a:off x="152400" y="2971800"/>
            <a:ext cx="3733800" cy="3429000"/>
            <a:chOff x="96" y="1872"/>
            <a:chExt cx="2352" cy="2160"/>
          </a:xfrm>
        </p:grpSpPr>
        <p:sp>
          <p:nvSpPr>
            <p:cNvPr id="664603" name="AutoShape 27"/>
            <p:cNvSpPr>
              <a:spLocks noChangeArrowheads="1"/>
            </p:cNvSpPr>
            <p:nvPr/>
          </p:nvSpPr>
          <p:spPr bwMode="auto">
            <a:xfrm>
              <a:off x="96" y="1872"/>
              <a:ext cx="2352" cy="912"/>
            </a:xfrm>
            <a:custGeom>
              <a:avLst/>
              <a:gdLst>
                <a:gd name="G0" fmla="+- 9612 0 0"/>
                <a:gd name="G1" fmla="+- 21600 0 9612"/>
                <a:gd name="G2" fmla="*/ 9612 1 2"/>
                <a:gd name="G3" fmla="+- 21600 0 G2"/>
                <a:gd name="G4" fmla="+/ 9612 21600 2"/>
                <a:gd name="G5" fmla="+/ G1 0 2"/>
                <a:gd name="G6" fmla="*/ 21600 21600 9612"/>
                <a:gd name="G7" fmla="*/ G6 1 2"/>
                <a:gd name="G8" fmla="+- 21600 0 G7"/>
                <a:gd name="G9" fmla="*/ 21600 1 2"/>
                <a:gd name="G10" fmla="+- 9612 0 G9"/>
                <a:gd name="G11" fmla="?: G10 G8 0"/>
                <a:gd name="G12" fmla="?: G10 G7 21600"/>
                <a:gd name="T0" fmla="*/ 16794 w 21600"/>
                <a:gd name="T1" fmla="*/ 10800 h 21600"/>
                <a:gd name="T2" fmla="*/ 10800 w 21600"/>
                <a:gd name="T3" fmla="*/ 21600 h 21600"/>
                <a:gd name="T4" fmla="*/ 4806 w 21600"/>
                <a:gd name="T5" fmla="*/ 10800 h 21600"/>
                <a:gd name="T6" fmla="*/ 10800 w 21600"/>
                <a:gd name="T7" fmla="*/ 0 h 21600"/>
                <a:gd name="T8" fmla="*/ 6606 w 21600"/>
                <a:gd name="T9" fmla="*/ 6606 h 21600"/>
                <a:gd name="T10" fmla="*/ 14994 w 21600"/>
                <a:gd name="T11" fmla="*/ 149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612" y="21600"/>
                  </a:lnTo>
                  <a:lnTo>
                    <a:pt x="1198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/>
            <a:lstStyle/>
            <a:p>
              <a:pPr algn="ctr" eaLnBrk="0" hangingPunct="0"/>
              <a:r>
                <a:rPr lang="en-US" sz="3200" dirty="0">
                  <a:latin typeface="Times New Roman" charset="0"/>
                </a:rPr>
                <a:t>Diverse</a:t>
              </a:r>
            </a:p>
            <a:p>
              <a:pPr algn="ctr" eaLnBrk="0" hangingPunct="0"/>
              <a:r>
                <a:rPr lang="en-US" sz="3200" dirty="0">
                  <a:latin typeface="Times New Roman" charset="0"/>
                </a:rPr>
                <a:t>function</a:t>
              </a:r>
            </a:p>
            <a:p>
              <a:pPr algn="ctr" eaLnBrk="0" hangingPunct="0"/>
              <a:endParaRPr lang="en-US" sz="3200" dirty="0">
                <a:latin typeface="Times New Roman" charset="0"/>
              </a:endParaRPr>
            </a:p>
          </p:txBody>
        </p:sp>
        <p:sp>
          <p:nvSpPr>
            <p:cNvPr id="664604" name="AutoShape 28"/>
            <p:cNvSpPr>
              <a:spLocks noChangeArrowheads="1"/>
            </p:cNvSpPr>
            <p:nvPr/>
          </p:nvSpPr>
          <p:spPr bwMode="auto">
            <a:xfrm flipV="1">
              <a:off x="96" y="3168"/>
              <a:ext cx="2352" cy="864"/>
            </a:xfrm>
            <a:custGeom>
              <a:avLst/>
              <a:gdLst>
                <a:gd name="G0" fmla="+- 9612 0 0"/>
                <a:gd name="G1" fmla="+- 21600 0 9612"/>
                <a:gd name="G2" fmla="*/ 9612 1 2"/>
                <a:gd name="G3" fmla="+- 21600 0 G2"/>
                <a:gd name="G4" fmla="+/ 9612 21600 2"/>
                <a:gd name="G5" fmla="+/ G1 0 2"/>
                <a:gd name="G6" fmla="*/ 21600 21600 9612"/>
                <a:gd name="G7" fmla="*/ G6 1 2"/>
                <a:gd name="G8" fmla="+- 21600 0 G7"/>
                <a:gd name="G9" fmla="*/ 21600 1 2"/>
                <a:gd name="G10" fmla="+- 9612 0 G9"/>
                <a:gd name="G11" fmla="?: G10 G8 0"/>
                <a:gd name="G12" fmla="?: G10 G7 21600"/>
                <a:gd name="T0" fmla="*/ 16794 w 21600"/>
                <a:gd name="T1" fmla="*/ 10800 h 21600"/>
                <a:gd name="T2" fmla="*/ 10800 w 21600"/>
                <a:gd name="T3" fmla="*/ 21600 h 21600"/>
                <a:gd name="T4" fmla="*/ 4806 w 21600"/>
                <a:gd name="T5" fmla="*/ 10800 h 21600"/>
                <a:gd name="T6" fmla="*/ 10800 w 21600"/>
                <a:gd name="T7" fmla="*/ 0 h 21600"/>
                <a:gd name="T8" fmla="*/ 6606 w 21600"/>
                <a:gd name="T9" fmla="*/ 6606 h 21600"/>
                <a:gd name="T10" fmla="*/ 14994 w 21600"/>
                <a:gd name="T11" fmla="*/ 1499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9612" y="21600"/>
                  </a:lnTo>
                  <a:lnTo>
                    <a:pt x="1198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9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ot="10800000" wrap="none" lIns="91430" tIns="45716" rIns="91430" bIns="45716" anchor="ctr"/>
            <a:lstStyle/>
            <a:p>
              <a:pPr algn="ctr" eaLnBrk="0" hangingPunct="0"/>
              <a:endParaRPr lang="en-US" sz="3200" dirty="0">
                <a:latin typeface="Times New Roman" charset="0"/>
              </a:endParaRPr>
            </a:p>
          </p:txBody>
        </p:sp>
        <p:sp>
          <p:nvSpPr>
            <p:cNvPr id="664605" name="Text Box 29"/>
            <p:cNvSpPr txBox="1">
              <a:spLocks noChangeArrowheads="1"/>
            </p:cNvSpPr>
            <p:nvPr/>
          </p:nvSpPr>
          <p:spPr bwMode="auto">
            <a:xfrm>
              <a:off x="662" y="3360"/>
              <a:ext cx="135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pPr algn="ctr" eaLnBrk="0" hangingPunct="0"/>
              <a:r>
                <a:rPr lang="en-US" sz="3200" dirty="0">
                  <a:latin typeface="Times New Roman" charset="0"/>
                </a:rPr>
                <a:t>Diverse</a:t>
              </a:r>
            </a:p>
            <a:p>
              <a:pPr algn="ctr" eaLnBrk="0" hangingPunct="0"/>
              <a:r>
                <a:rPr lang="en-US" sz="3200" dirty="0">
                  <a:latin typeface="Times New Roman" charset="0"/>
                </a:rPr>
                <a:t>components</a:t>
              </a:r>
            </a:p>
          </p:txBody>
        </p:sp>
        <p:sp>
          <p:nvSpPr>
            <p:cNvPr id="664606" name="Rectangle 30"/>
            <p:cNvSpPr>
              <a:spLocks noChangeArrowheads="1"/>
            </p:cNvSpPr>
            <p:nvPr/>
          </p:nvSpPr>
          <p:spPr bwMode="auto">
            <a:xfrm>
              <a:off x="720" y="2660"/>
              <a:ext cx="1134" cy="604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430" tIns="45716" rIns="91430" bIns="45716" anchor="ctr">
              <a:spAutoFit/>
            </a:bodyPr>
            <a:lstStyle/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Helvetica" charset="0"/>
                </a:rPr>
                <a:t>Universal</a:t>
              </a:r>
            </a:p>
            <a:p>
              <a:pPr algn="ctr" eaLnBrk="0" hangingPunct="0"/>
              <a:r>
                <a:rPr lang="en-US" sz="2800" b="1" dirty="0">
                  <a:solidFill>
                    <a:schemeClr val="bg1"/>
                  </a:solidFill>
                  <a:latin typeface="Helvetica" charset="0"/>
                </a:rPr>
                <a:t>Control</a:t>
              </a:r>
            </a:p>
          </p:txBody>
        </p:sp>
      </p:grpSp>
      <p:sp>
        <p:nvSpPr>
          <p:cNvPr id="664607" name="Rectangle 31"/>
          <p:cNvSpPr>
            <a:spLocks noChangeArrowheads="1"/>
          </p:cNvSpPr>
          <p:nvPr/>
        </p:nvSpPr>
        <p:spPr bwMode="auto">
          <a:xfrm>
            <a:off x="3200399" y="3720001"/>
            <a:ext cx="5943599" cy="100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 anchor="ctr"/>
          <a:lstStyle/>
          <a:p>
            <a:pPr algn="ctr"/>
            <a:r>
              <a:rPr lang="en-US" sz="3200" i="1" dirty="0" smtClean="0">
                <a:solidFill>
                  <a:srgbClr val="000000"/>
                </a:solidFill>
                <a:latin typeface="Times New Roman" charset="0"/>
                <a:cs typeface="Arial" charset="0"/>
              </a:rPr>
              <a:t>Universal Architectural Principles</a:t>
            </a:r>
            <a:endParaRPr lang="en-US" sz="3200" i="1" dirty="0">
              <a:solidFill>
                <a:srgbClr val="000000"/>
              </a:solidFill>
              <a:latin typeface="Times New Roman" charset="0"/>
              <a:cs typeface="Arial" charset="0"/>
            </a:endParaRPr>
          </a:p>
        </p:txBody>
      </p:sp>
      <p:sp>
        <p:nvSpPr>
          <p:cNvPr id="664608" name="Rectangle 32"/>
          <p:cNvSpPr>
            <a:spLocks noChangeArrowheads="1"/>
          </p:cNvSpPr>
          <p:nvPr/>
        </p:nvSpPr>
        <p:spPr bwMode="auto">
          <a:xfrm>
            <a:off x="3429000" y="4610274"/>
            <a:ext cx="5715000" cy="1142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Times New Roman" charset="0"/>
                <a:cs typeface="Arial" charset="0"/>
              </a:rPr>
              <a:t>Hourglasses</a:t>
            </a:r>
            <a:r>
              <a:rPr lang="en-US" sz="2800" dirty="0">
                <a:latin typeface="Times New Roman" charset="0"/>
                <a:cs typeface="Arial" charset="0"/>
              </a:rPr>
              <a:t> for layering of control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 i="1" dirty="0">
                <a:latin typeface="Times New Roman" charset="0"/>
                <a:cs typeface="Arial" charset="0"/>
              </a:rPr>
              <a:t>Bowties</a:t>
            </a:r>
            <a:r>
              <a:rPr lang="en-US" sz="2800" dirty="0">
                <a:latin typeface="Times New Roman" charset="0"/>
                <a:cs typeface="Arial" charset="0"/>
              </a:rPr>
              <a:t> for flows within layers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32970" y="-4390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49209" y="478138"/>
            <a:ext cx="84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Bowtie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16200000">
            <a:off x="152400" y="45408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Hourglass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6550223"/>
            <a:ext cx="177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Slide courtesy John Doyle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386908" y="1840873"/>
            <a:ext cx="184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Universal Carriers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5684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4" y="70812"/>
            <a:ext cx="8661314" cy="1481277"/>
          </a:xfrm>
        </p:spPr>
        <p:txBody>
          <a:bodyPr>
            <a:normAutofit fontScale="90000"/>
          </a:bodyPr>
          <a:lstStyle/>
          <a:p>
            <a:r>
              <a:rPr lang="en-US" sz="4200" dirty="0" smtClean="0"/>
              <a:t>Bowties 101</a:t>
            </a:r>
            <a:r>
              <a:rPr lang="en-US" sz="5300" dirty="0"/>
              <a:t/>
            </a:r>
            <a:br>
              <a:rPr lang="en-US" sz="5300" dirty="0"/>
            </a:br>
            <a:r>
              <a:rPr lang="en-US" sz="2700" dirty="0" smtClean="0"/>
              <a:t> </a:t>
            </a:r>
            <a:r>
              <a:rPr lang="en-US" sz="2700" i="1" dirty="0" smtClean="0"/>
              <a:t>Constraints that Deconstrain</a:t>
            </a:r>
            <a:br>
              <a:rPr lang="en-US" sz="2700" i="1" dirty="0" smtClean="0"/>
            </a:br>
            <a:r>
              <a:rPr lang="en-US" sz="2700" i="1" dirty="0" smtClean="0"/>
              <a:t>Schematic of a “Layer”</a:t>
            </a:r>
            <a:endParaRPr lang="en-US" sz="2700" i="1" dirty="0"/>
          </a:p>
        </p:txBody>
      </p:sp>
      <p:pic>
        <p:nvPicPr>
          <p:cNvPr id="4" name="Picture 3" descr="800px-General_bowtie_architectur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23955" y="-117746"/>
            <a:ext cx="3018133" cy="68638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16840" y="4673848"/>
            <a:ext cx="3432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For example,  the reactions and metabolites of core</a:t>
            </a:r>
          </a:p>
          <a:p>
            <a:r>
              <a:rPr lang="en-US" sz="1200" dirty="0" smtClean="0"/>
              <a:t>metabolism, e.g., </a:t>
            </a:r>
            <a:r>
              <a:rPr lang="en-US" sz="1200" i="1" dirty="0" smtClean="0"/>
              <a:t>ATP metabolism</a:t>
            </a:r>
            <a:r>
              <a:rPr lang="en-US" sz="1200" dirty="0" smtClean="0"/>
              <a:t>, Krebs/Citric Acid</a:t>
            </a:r>
          </a:p>
          <a:p>
            <a:r>
              <a:rPr lang="en-US" sz="1200" dirty="0" smtClean="0"/>
              <a:t>Cycle, … form a “metabolic knot”. That is, ATP is a </a:t>
            </a:r>
          </a:p>
          <a:p>
            <a:r>
              <a:rPr lang="en-US" sz="1200" b="1" i="1" dirty="0" smtClean="0"/>
              <a:t>Universal Carrier </a:t>
            </a:r>
            <a:r>
              <a:rPr lang="en-US" sz="1200" dirty="0" smtClean="0"/>
              <a:t>for cellular energy.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604084"/>
            <a:ext cx="48869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See Kirschner </a:t>
            </a:r>
            <a:r>
              <a:rPr lang="en-US" sz="900" dirty="0" smtClean="0"/>
              <a:t>M., and Gerhart J.,  “Evolvability”,  </a:t>
            </a:r>
            <a:r>
              <a:rPr lang="en-US" sz="900" dirty="0"/>
              <a:t>Proc Natl Acad </a:t>
            </a:r>
            <a:r>
              <a:rPr lang="en-US" sz="900" dirty="0" smtClean="0"/>
              <a:t>Sci USA , 95</a:t>
            </a:r>
            <a:r>
              <a:rPr lang="en-US" sz="900" dirty="0"/>
              <a:t>:8420–</a:t>
            </a:r>
            <a:r>
              <a:rPr lang="en-US" sz="900" dirty="0" smtClean="0"/>
              <a:t>8427, 1998.</a:t>
            </a:r>
            <a:endParaRPr lang="en-US" sz="900" dirty="0"/>
          </a:p>
          <a:p>
            <a:r>
              <a:rPr lang="en-US" sz="900" dirty="0" smtClean="0"/>
              <a:t>  </a:t>
            </a:r>
            <a:endParaRPr lang="en-US" sz="900" dirty="0"/>
          </a:p>
          <a:p>
            <a:endParaRPr lang="en-US" sz="9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620" y="5694188"/>
            <a:ext cx="81483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Processes  L-1  information and/or raw material flows into a “standardized” format (the L+1 abstraction)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Provides plug-and-play modularity for the layer above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Provides robustness but at the same time fragile to attacks against/using the standardized interface</a:t>
            </a:r>
          </a:p>
        </p:txBody>
      </p:sp>
    </p:spTree>
    <p:extLst>
      <p:ext uri="{BB962C8B-B14F-4D97-AF65-F5344CB8AC3E}">
        <p14:creationId xmlns:p14="http://schemas.microsoft.com/office/powerpoint/2010/main" val="78724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255"/>
            <a:ext cx="8229600" cy="920657"/>
          </a:xfrm>
        </p:spPr>
        <p:txBody>
          <a:bodyPr>
            <a:noAutofit/>
          </a:bodyPr>
          <a:lstStyle/>
          <a:p>
            <a:r>
              <a:rPr lang="en-US" sz="5400" dirty="0" smtClean="0"/>
              <a:t>But Wait a Second</a:t>
            </a:r>
            <a:br>
              <a:rPr lang="en-US" sz="5400" dirty="0" smtClean="0"/>
            </a:br>
            <a:r>
              <a:rPr lang="en-US" sz="3200" dirty="0" smtClean="0"/>
              <a:t>Anything Look Familiar?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50169"/>
            <a:ext cx="731212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The </a:t>
            </a:r>
            <a:r>
              <a:rPr lang="en-US" sz="900" i="1" dirty="0" smtClean="0"/>
              <a:t>Protocol Hourglass </a:t>
            </a:r>
            <a:r>
              <a:rPr lang="en-US" sz="900" dirty="0" smtClean="0"/>
              <a:t>idea appears to have originated with Steve Deering. See Deering, S., “Watching the Waist of the Protocol Hourglass”,  IETF 51,</a:t>
            </a:r>
          </a:p>
          <a:p>
            <a:r>
              <a:rPr lang="en-US" sz="900" dirty="0" smtClean="0"/>
              <a:t> 2001, </a:t>
            </a:r>
            <a:r>
              <a:rPr lang="en-US" sz="900" dirty="0" smtClean="0">
                <a:hlinkClick r:id="rId3"/>
              </a:rPr>
              <a:t>http</a:t>
            </a:r>
            <a:r>
              <a:rPr lang="en-US" sz="900" dirty="0">
                <a:hlinkClick r:id="rId3"/>
              </a:rPr>
              <a:t>://www.iab.org/wp-content/IAB-uploads/2011/03/hourglass-london-</a:t>
            </a:r>
            <a:r>
              <a:rPr lang="en-US" sz="900" dirty="0" smtClean="0">
                <a:hlinkClick r:id="rId3"/>
              </a:rPr>
              <a:t>ietf.pdf</a:t>
            </a:r>
            <a:r>
              <a:rPr lang="en-US" sz="900" dirty="0" smtClean="0"/>
              <a:t>. </a:t>
            </a:r>
            <a:r>
              <a:rPr lang="en-US" sz="900" dirty="0"/>
              <a:t>See also </a:t>
            </a:r>
            <a:r>
              <a:rPr lang="en-US" sz="900" dirty="0" smtClean="0"/>
              <a:t>Akhshabi, S. </a:t>
            </a:r>
            <a:r>
              <a:rPr lang="en-US" sz="900" dirty="0"/>
              <a:t>and C. </a:t>
            </a:r>
            <a:r>
              <a:rPr lang="en-US" sz="900" dirty="0" smtClean="0"/>
              <a:t>Dovrolis</a:t>
            </a:r>
            <a:r>
              <a:rPr lang="en-US" sz="900" dirty="0"/>
              <a:t>, “The Evolution of Layered </a:t>
            </a:r>
            <a:endParaRPr lang="en-US" sz="900" dirty="0" smtClean="0"/>
          </a:p>
          <a:p>
            <a:r>
              <a:rPr lang="en-US" sz="900" dirty="0" smtClean="0"/>
              <a:t>Protocol Stacks Leads </a:t>
            </a:r>
            <a:r>
              <a:rPr lang="en-US" sz="900" dirty="0"/>
              <a:t>to an Hourglass-Shaped Architecture”, </a:t>
            </a:r>
            <a:r>
              <a:rPr lang="en-US" sz="900" dirty="0" smtClean="0"/>
              <a:t> </a:t>
            </a:r>
            <a:r>
              <a:rPr lang="en-US" sz="900" dirty="0" smtClean="0">
                <a:hlinkClick r:id="rId4"/>
              </a:rPr>
              <a:t>http</a:t>
            </a:r>
            <a:r>
              <a:rPr lang="en-US" sz="900" dirty="0">
                <a:hlinkClick r:id="rId4"/>
              </a:rPr>
              <a:t>://conferences.sigcomm.org/sigcomm/2011/papers/sigcomm/p206.</a:t>
            </a:r>
            <a:r>
              <a:rPr lang="en-US" sz="900" dirty="0" smtClean="0">
                <a:hlinkClick r:id="rId4"/>
              </a:rPr>
              <a:t>pdf</a:t>
            </a:r>
            <a:r>
              <a:rPr lang="en-US" sz="900" dirty="0" smtClean="0"/>
              <a:t>. </a:t>
            </a:r>
            <a:endParaRPr lang="en-US" sz="9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1216263" y="1860925"/>
            <a:ext cx="3072861" cy="4054962"/>
            <a:chOff x="1570165" y="1812487"/>
            <a:chExt cx="3314991" cy="4400264"/>
          </a:xfrm>
        </p:grpSpPr>
        <p:pic>
          <p:nvPicPr>
            <p:cNvPr id="19" name="Picture 18" descr="800px-General_bowtie_architectur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0165" y="1812487"/>
              <a:ext cx="3314991" cy="3834097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83632" y="5751086"/>
              <a:ext cx="2688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Bowtie Architecture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09349" y="1896570"/>
            <a:ext cx="2818388" cy="4019317"/>
            <a:chOff x="5930462" y="1851167"/>
            <a:chExt cx="3040466" cy="4361584"/>
          </a:xfrm>
        </p:grpSpPr>
        <p:pic>
          <p:nvPicPr>
            <p:cNvPr id="5" name="Picture 4" descr="hourglass_1.jpe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9584" y="1851167"/>
              <a:ext cx="2822223" cy="375673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5930462" y="5751086"/>
              <a:ext cx="304046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Hourglass Architecture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82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46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In Practice Things are More Complicated</a:t>
            </a:r>
            <a:br>
              <a:rPr lang="en-US" sz="4000" dirty="0" smtClean="0"/>
            </a:br>
            <a:r>
              <a:rPr lang="en-US" sz="2700" dirty="0" smtClean="0"/>
              <a:t>The Nested Bowtie/Hourglass Architecture of Metabolism</a:t>
            </a:r>
            <a:endParaRPr lang="en-US" sz="2000" dirty="0"/>
          </a:p>
        </p:txBody>
      </p:sp>
      <p:pic>
        <p:nvPicPr>
          <p:cNvPr id="4" name="Picture 3" descr="bowti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0108"/>
            <a:ext cx="9144000" cy="50000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96390"/>
            <a:ext cx="6737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See Csete, M. and J. Doyle, “Bowties, metabolism and disease”, TRENDS in Biotechnology, Vol. 22 No. 9, Sept 2004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4517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76398" y="1452504"/>
            <a:ext cx="2434283" cy="5405496"/>
            <a:chOff x="176398" y="1452504"/>
            <a:chExt cx="2434283" cy="5405496"/>
          </a:xfrm>
        </p:grpSpPr>
        <p:pic>
          <p:nvPicPr>
            <p:cNvPr id="31" name="Picture 30" descr="hourglass_ip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98" y="1637170"/>
              <a:ext cx="2434283" cy="522083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457200" y="1452504"/>
              <a:ext cx="206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Layering of Control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8435" y="2753920"/>
              <a:ext cx="1951901" cy="1203075"/>
            </a:xfrm>
            <a:prstGeom prst="rect">
              <a:avLst/>
            </a:prstGeom>
            <a:solidFill>
              <a:srgbClr val="008000">
                <a:alpha val="25000"/>
              </a:srgbClr>
            </a:solidFill>
            <a:ln>
              <a:solidFill>
                <a:srgbClr val="008000">
                  <a:alpha val="15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35" y="107523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Nested Bowtie/Hourglass </a:t>
            </a:r>
            <a:br>
              <a:rPr lang="en-US" sz="3600" dirty="0" smtClean="0"/>
            </a:br>
            <a:r>
              <a:rPr lang="en-US" sz="3600" dirty="0" smtClean="0"/>
              <a:t>Architecture of the Internet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z="1050" smtClean="0"/>
              <a:t>25</a:t>
            </a:fld>
            <a:endParaRPr lang="en-US" sz="1050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587735" y="3387119"/>
            <a:ext cx="1668747" cy="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57200" y="2753920"/>
            <a:ext cx="1923137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Striped Right Arrow 99"/>
          <p:cNvSpPr/>
          <p:nvPr/>
        </p:nvSpPr>
        <p:spPr>
          <a:xfrm rot="2251365">
            <a:off x="1952761" y="4350626"/>
            <a:ext cx="1762960" cy="443404"/>
          </a:xfrm>
          <a:prstGeom prst="stripedRightArrow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Striped Right Arrow 100"/>
          <p:cNvSpPr/>
          <p:nvPr/>
        </p:nvSpPr>
        <p:spPr>
          <a:xfrm rot="2110865">
            <a:off x="2420458" y="3156420"/>
            <a:ext cx="1001437" cy="472013"/>
          </a:xfrm>
          <a:prstGeom prst="stripedRightArrow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3251769" y="2222085"/>
            <a:ext cx="5592718" cy="4134265"/>
            <a:chOff x="3034552" y="1934954"/>
            <a:chExt cx="5592718" cy="4134265"/>
          </a:xfrm>
        </p:grpSpPr>
        <p:sp>
          <p:nvSpPr>
            <p:cNvPr id="17" name="TextBox 16"/>
            <p:cNvSpPr txBox="1"/>
            <p:nvPr/>
          </p:nvSpPr>
          <p:spPr>
            <a:xfrm>
              <a:off x="4405993" y="5699887"/>
              <a:ext cx="2115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FF0000"/>
                  </a:solidFill>
                </a:rPr>
                <a:t>Flows within Layers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034552" y="1934954"/>
              <a:ext cx="5592718" cy="3983813"/>
              <a:chOff x="3034552" y="1934954"/>
              <a:chExt cx="5592718" cy="3983813"/>
            </a:xfrm>
          </p:grpSpPr>
          <p:grpSp>
            <p:nvGrpSpPr>
              <p:cNvPr id="93" name="Group 92"/>
              <p:cNvGrpSpPr/>
              <p:nvPr/>
            </p:nvGrpSpPr>
            <p:grpSpPr>
              <a:xfrm>
                <a:off x="3034552" y="1934954"/>
                <a:ext cx="5235091" cy="3567845"/>
                <a:chOff x="3034552" y="1934954"/>
                <a:chExt cx="5235091" cy="3567845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3034552" y="2332359"/>
                  <a:ext cx="4909117" cy="3170440"/>
                  <a:chOff x="2691862" y="1670372"/>
                  <a:chExt cx="4909117" cy="3170440"/>
                </a:xfrm>
              </p:grpSpPr>
              <p:cxnSp>
                <p:nvCxnSpPr>
                  <p:cNvPr id="71" name="Elbow Connector 70"/>
                  <p:cNvCxnSpPr/>
                  <p:nvPr/>
                </p:nvCxnSpPr>
                <p:spPr>
                  <a:xfrm rot="5400000" flipH="1" flipV="1">
                    <a:off x="6253397" y="1733713"/>
                    <a:ext cx="1410924" cy="1284241"/>
                  </a:xfrm>
                  <a:prstGeom prst="bentConnector3">
                    <a:avLst>
                      <a:gd name="adj1" fmla="val 1775"/>
                    </a:avLst>
                  </a:prstGeom>
                  <a:ln>
                    <a:solidFill>
                      <a:srgbClr val="008000"/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2691862" y="2551068"/>
                    <a:ext cx="4266997" cy="2289744"/>
                    <a:chOff x="2857638" y="2269517"/>
                    <a:chExt cx="4602152" cy="2836852"/>
                  </a:xfrm>
                </p:grpSpPr>
                <p:cxnSp>
                  <p:nvCxnSpPr>
                    <p:cNvPr id="53" name="Elbow Connector 52"/>
                    <p:cNvCxnSpPr/>
                    <p:nvPr/>
                  </p:nvCxnSpPr>
                  <p:spPr>
                    <a:xfrm rot="10800000">
                      <a:off x="2857638" y="3687002"/>
                      <a:ext cx="4321736" cy="793852"/>
                    </a:xfrm>
                    <a:prstGeom prst="bentConnector3">
                      <a:avLst>
                        <a:gd name="adj1" fmla="val -16939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3422771" y="3837526"/>
                      <a:ext cx="4037019" cy="1268843"/>
                      <a:chOff x="1322981" y="2516895"/>
                      <a:chExt cx="5644719" cy="2293167"/>
                    </a:xfrm>
                  </p:grpSpPr>
                  <p:sp>
                    <p:nvSpPr>
                      <p:cNvPr id="5" name="Isosceles Triangle 4"/>
                      <p:cNvSpPr/>
                      <p:nvPr/>
                    </p:nvSpPr>
                    <p:spPr>
                      <a:xfrm rot="5400000">
                        <a:off x="1314196" y="2525680"/>
                        <a:ext cx="2293166" cy="2275596"/>
                      </a:xfrm>
                      <a:prstGeom prst="triangl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  <p:sp>
                    <p:nvSpPr>
                      <p:cNvPr id="7" name="Isosceles Triangle 6"/>
                      <p:cNvSpPr/>
                      <p:nvPr/>
                    </p:nvSpPr>
                    <p:spPr>
                      <a:xfrm rot="16200000">
                        <a:off x="4545359" y="2387721"/>
                        <a:ext cx="2293166" cy="2551516"/>
                      </a:xfrm>
                      <a:prstGeom prst="triangl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462468" y="3445513"/>
                        <a:ext cx="1138544" cy="50061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IP Packets</a:t>
                        </a:r>
                      </a:p>
                    </p:txBody>
                  </p:sp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5622466" y="3013765"/>
                        <a:ext cx="1205747" cy="10429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 smtClean="0"/>
                          <a:t>Connections</a:t>
                        </a:r>
                      </a:p>
                      <a:p>
                        <a:r>
                          <a:rPr lang="en-US" sz="1050" dirty="0" smtClean="0"/>
                          <a:t>Datagrams</a:t>
                        </a:r>
                      </a:p>
                      <a:p>
                        <a:r>
                          <a:rPr lang="en-US" sz="1050" dirty="0" smtClean="0"/>
                          <a:t>Ports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6" name="Rectangle 5"/>
                      <p:cNvSpPr/>
                      <p:nvPr/>
                    </p:nvSpPr>
                    <p:spPr>
                      <a:xfrm>
                        <a:off x="3386900" y="2946072"/>
                        <a:ext cx="1428749" cy="1499499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/>
                          <a:t>TCP/UDP</a:t>
                        </a:r>
                        <a:endParaRPr lang="en-US" sz="1400" dirty="0"/>
                      </a:p>
                    </p:txBody>
                  </p:sp>
                </p:grpSp>
                <p:grpSp>
                  <p:nvGrpSpPr>
                    <p:cNvPr id="11" name="Group 10"/>
                    <p:cNvGrpSpPr/>
                    <p:nvPr/>
                  </p:nvGrpSpPr>
                  <p:grpSpPr>
                    <a:xfrm>
                      <a:off x="3463819" y="2269517"/>
                      <a:ext cx="3896212" cy="1231569"/>
                      <a:chOff x="1322981" y="2516895"/>
                      <a:chExt cx="5644719" cy="2293167"/>
                    </a:xfrm>
                  </p:grpSpPr>
                  <p:sp>
                    <p:nvSpPr>
                      <p:cNvPr id="12" name="Isosceles Triangle 11"/>
                      <p:cNvSpPr/>
                      <p:nvPr/>
                    </p:nvSpPr>
                    <p:spPr>
                      <a:xfrm rot="5400000">
                        <a:off x="1314196" y="2525680"/>
                        <a:ext cx="2293166" cy="2275596"/>
                      </a:xfrm>
                      <a:prstGeom prst="triangl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  <p:sp>
                    <p:nvSpPr>
                      <p:cNvPr id="13" name="Isosceles Triangle 12"/>
                      <p:cNvSpPr/>
                      <p:nvPr/>
                    </p:nvSpPr>
                    <p:spPr>
                      <a:xfrm rot="16200000">
                        <a:off x="4545359" y="2387721"/>
                        <a:ext cx="2293166" cy="2551516"/>
                      </a:xfrm>
                      <a:prstGeom prst="triangl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400" dirty="0"/>
                      </a:p>
                    </p:txBody>
                  </p:sp>
                  <p:sp>
                    <p:nvSpPr>
                      <p:cNvPr id="14" name="TextBox 13"/>
                      <p:cNvSpPr txBox="1"/>
                      <p:nvPr/>
                    </p:nvSpPr>
                    <p:spPr>
                      <a:xfrm>
                        <a:off x="1340981" y="3158562"/>
                        <a:ext cx="1249322" cy="10745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 smtClean="0"/>
                          <a:t>Connections</a:t>
                        </a:r>
                      </a:p>
                      <a:p>
                        <a:r>
                          <a:rPr lang="en-US" sz="1050" dirty="0" smtClean="0"/>
                          <a:t>Datagrams</a:t>
                        </a:r>
                      </a:p>
                      <a:p>
                        <a:r>
                          <a:rPr lang="en-US" sz="1050" dirty="0" smtClean="0"/>
                          <a:t>Ports</a:t>
                        </a:r>
                      </a:p>
                    </p:txBody>
                  </p:sp>
                  <p:sp>
                    <p:nvSpPr>
                      <p:cNvPr id="15" name="TextBox 14"/>
                      <p:cNvSpPr txBox="1"/>
                      <p:nvPr/>
                    </p:nvSpPr>
                    <p:spPr>
                      <a:xfrm>
                        <a:off x="5754602" y="3405591"/>
                        <a:ext cx="708538" cy="5157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 smtClean="0"/>
                          <a:t>REST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3386900" y="2946072"/>
                        <a:ext cx="1428749" cy="1499498"/>
                      </a:xfrm>
                      <a:prstGeom prst="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/>
                          <a:t>HTTP(S)</a:t>
                        </a:r>
                        <a:endParaRPr lang="en-US" sz="1400" dirty="0"/>
                      </a:p>
                    </p:txBody>
                  </p:sp>
                </p:grpSp>
                <p:cxnSp>
                  <p:nvCxnSpPr>
                    <p:cNvPr id="57" name="Elbow Connector 56"/>
                    <p:cNvCxnSpPr>
                      <a:endCxn id="12" idx="3"/>
                    </p:cNvCxnSpPr>
                    <p:nvPr/>
                  </p:nvCxnSpPr>
                  <p:spPr>
                    <a:xfrm rot="5400000" flipH="1" flipV="1">
                      <a:off x="2759878" y="2983061"/>
                      <a:ext cx="801701" cy="606182"/>
                    </a:xfrm>
                    <a:prstGeom prst="bentConnector2">
                      <a:avLst/>
                    </a:prstGeom>
                    <a:ln>
                      <a:solidFill>
                        <a:srgbClr val="FF0000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7623312" y="193495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REST</a:t>
                  </a:r>
                  <a:endParaRPr lang="en-US" dirty="0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4599967" y="3101450"/>
                <a:ext cx="1604064" cy="2511433"/>
              </a:xfrm>
              <a:prstGeom prst="rect">
                <a:avLst/>
              </a:prstGeom>
              <a:solidFill>
                <a:srgbClr val="008000">
                  <a:alpha val="25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5400000">
                <a:off x="6730944" y="4022441"/>
                <a:ext cx="342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>
                    <a:solidFill>
                      <a:srgbClr val="FF0000"/>
                    </a:solidFill>
                  </a:rPr>
                  <a:t>Layering of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Control/Abstractions</a:t>
                </a:r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Straight Arrow Connector 20"/>
              <p:cNvCxnSpPr/>
              <p:nvPr/>
            </p:nvCxnSpPr>
            <p:spPr>
              <a:xfrm>
                <a:off x="6409523" y="5918767"/>
                <a:ext cx="89202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>
                <a:off x="3480511" y="5918767"/>
                <a:ext cx="925482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TextBox 25"/>
          <p:cNvSpPr txBox="1"/>
          <p:nvPr/>
        </p:nvSpPr>
        <p:spPr>
          <a:xfrm>
            <a:off x="3775746" y="1637170"/>
            <a:ext cx="34676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HTTP Bowtie</a:t>
            </a:r>
          </a:p>
          <a:p>
            <a:r>
              <a:rPr lang="en-US" sz="1200" dirty="0"/>
              <a:t>Input: Ports, Datagrams, Connections</a:t>
            </a:r>
          </a:p>
          <a:p>
            <a:r>
              <a:rPr lang="en-US" sz="1200" dirty="0"/>
              <a:t>Output (abstraction): </a:t>
            </a:r>
            <a:r>
              <a:rPr lang="en-US" sz="1200" dirty="0" smtClean="0"/>
              <a:t>REST</a:t>
            </a:r>
          </a:p>
          <a:p>
            <a:r>
              <a:rPr lang="en-US" sz="1200" u="sng" dirty="0"/>
              <a:t>TCP/UDP Bowtie </a:t>
            </a:r>
          </a:p>
          <a:p>
            <a:r>
              <a:rPr lang="en-US" sz="1200" dirty="0"/>
              <a:t>Input:  IP Packets</a:t>
            </a:r>
          </a:p>
          <a:p>
            <a:r>
              <a:rPr lang="en-US" sz="1200" dirty="0"/>
              <a:t>Output (abstraction): Ports, Datagrams, Connections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26083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Hourglass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 descr="ndn_hourgla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7" y="1832837"/>
            <a:ext cx="8046563" cy="40232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497205"/>
            <a:ext cx="4121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See Named </a:t>
            </a:r>
            <a:r>
              <a:rPr lang="en-US" sz="1400" dirty="0"/>
              <a:t>Data Networking, http://named-data.net/ </a:t>
            </a:r>
          </a:p>
        </p:txBody>
      </p:sp>
    </p:spTree>
    <p:extLst>
      <p:ext uri="{BB962C8B-B14F-4D97-AF65-F5344CB8AC3E}">
        <p14:creationId xmlns:p14="http://schemas.microsoft.com/office/powerpoint/2010/main" val="3424602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01" y="124234"/>
            <a:ext cx="8229600" cy="1143000"/>
          </a:xfrm>
        </p:spPr>
        <p:txBody>
          <a:bodyPr/>
          <a:lstStyle/>
          <a:p>
            <a:r>
              <a:rPr lang="en-US" dirty="0" smtClean="0"/>
              <a:t>Summarizing…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9956" y="1285588"/>
            <a:ext cx="8260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It is the </a:t>
            </a:r>
            <a:r>
              <a:rPr lang="en-US" sz="3200" i="1" dirty="0" smtClean="0">
                <a:solidFill>
                  <a:srgbClr val="FF0000"/>
                </a:solidFill>
              </a:rPr>
              <a:t>same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(universal) architectural </a:t>
            </a:r>
            <a:r>
              <a:rPr lang="en-US" sz="3200" dirty="0" smtClean="0">
                <a:solidFill>
                  <a:srgbClr val="FF0000"/>
                </a:solidFill>
              </a:rPr>
              <a:t>features that make </a:t>
            </a:r>
            <a:r>
              <a:rPr lang="en-US" sz="3200" dirty="0">
                <a:solidFill>
                  <a:srgbClr val="FF0000"/>
                </a:solidFill>
              </a:rPr>
              <a:t>the Internet </a:t>
            </a:r>
            <a:r>
              <a:rPr lang="en-US" sz="3200" dirty="0" smtClean="0">
                <a:solidFill>
                  <a:srgbClr val="FF0000"/>
                </a:solidFill>
              </a:rPr>
              <a:t>scalable and </a:t>
            </a:r>
            <a:r>
              <a:rPr lang="en-US" sz="3200" dirty="0">
                <a:solidFill>
                  <a:srgbClr val="FF0000"/>
                </a:solidFill>
              </a:rPr>
              <a:t>evolvable </a:t>
            </a:r>
            <a:r>
              <a:rPr lang="en-US" sz="3200" dirty="0" smtClean="0">
                <a:solidFill>
                  <a:srgbClr val="FF0000"/>
                </a:solidFill>
              </a:rPr>
              <a:t>that make some protocols hard to evolve and/or deploy.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955" y="3422888"/>
            <a:ext cx="837481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In particular, the difficulty we find in evolving protocols that form the knot or waist of a bowtie or hourglass is “by design”.</a:t>
            </a:r>
          </a:p>
          <a:p>
            <a:endParaRPr lang="en-US" sz="3000" dirty="0" smtClean="0">
              <a:sym typeface="Wingdings"/>
            </a:endParaRPr>
          </a:p>
          <a:p>
            <a:r>
              <a:rPr lang="en-US" sz="3000" dirty="0" smtClean="0">
                <a:sym typeface="Wingdings"/>
              </a:rPr>
              <a:t>Looked at this way, the difficultly deploying IPv6 </a:t>
            </a:r>
          </a:p>
          <a:p>
            <a:r>
              <a:rPr lang="en-US" sz="3000" dirty="0" smtClean="0">
                <a:sym typeface="Wingdings"/>
              </a:rPr>
              <a:t>(DNSSec,…) can be seen as a direct and inescapable consequence </a:t>
            </a:r>
            <a:r>
              <a:rPr lang="en-US" sz="3000" dirty="0">
                <a:sym typeface="Wingdings"/>
              </a:rPr>
              <a:t>o</a:t>
            </a:r>
            <a:r>
              <a:rPr lang="en-US" sz="3000" dirty="0" smtClean="0">
                <a:sym typeface="Wingdings"/>
              </a:rPr>
              <a:t>f robust network design.</a:t>
            </a:r>
            <a:endParaRPr 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931829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324"/>
          </a:xfrm>
        </p:spPr>
        <p:txBody>
          <a:bodyPr/>
          <a:lstStyle/>
          <a:p>
            <a:r>
              <a:rPr lang="en-US" dirty="0" smtClean="0"/>
              <a:t>So What Are Our Options?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648" y="1324523"/>
            <a:ext cx="8365152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Robust systems  “might be” intrinsically hard to understand</a:t>
            </a:r>
          </a:p>
          <a:p>
            <a:pPr lvl="1"/>
            <a:r>
              <a:rPr lang="en-US" dirty="0" smtClean="0"/>
              <a:t>RYF complexity is an inherent property of advanced technology</a:t>
            </a:r>
          </a:p>
          <a:p>
            <a:pPr lvl="1"/>
            <a:r>
              <a:rPr lang="en-US" dirty="0" smtClean="0"/>
              <a:t>Software (e.g., SDN, NFV, Cloud, …) exacerbates the situation</a:t>
            </a:r>
          </a:p>
          <a:p>
            <a:pPr lvl="1"/>
            <a:r>
              <a:rPr lang="en-US" dirty="0" smtClean="0"/>
              <a:t>And the Internet has reached an unprecedented level of complexity…</a:t>
            </a:r>
          </a:p>
          <a:p>
            <a:endParaRPr lang="en-US" dirty="0" smtClean="0"/>
          </a:p>
          <a:p>
            <a:r>
              <a:rPr lang="en-US" dirty="0" smtClean="0"/>
              <a:t>Nonetheless, many of our goals for the Internet architecture revolve around how to achieve robustness…</a:t>
            </a:r>
          </a:p>
          <a:p>
            <a:pPr lvl="1"/>
            <a:r>
              <a:rPr lang="en-US" dirty="0" smtClean="0"/>
              <a:t>which requires a deep understanding of the </a:t>
            </a:r>
            <a:r>
              <a:rPr lang="en-US" i="1" dirty="0" smtClean="0"/>
              <a:t>necessary interplay between complexity and robustness</a:t>
            </a:r>
            <a:r>
              <a:rPr lang="en-US" i="1" dirty="0"/>
              <a:t>, modularity, feedback, and </a:t>
            </a:r>
            <a:r>
              <a:rPr lang="en-US" i="1" dirty="0" smtClean="0"/>
              <a:t>fragility</a:t>
            </a:r>
            <a:r>
              <a:rPr lang="en-US" i="1" baseline="30000" dirty="0" smtClean="0"/>
              <a:t>1</a:t>
            </a:r>
            <a:endParaRPr lang="en-US" i="1" dirty="0" smtClean="0"/>
          </a:p>
          <a:p>
            <a:pPr lvl="2"/>
            <a:r>
              <a:rPr lang="en-US" dirty="0"/>
              <a:t>w</a:t>
            </a:r>
            <a:r>
              <a:rPr lang="en-US" dirty="0" smtClean="0"/>
              <a:t>hich is neither accidental nor superficial</a:t>
            </a:r>
          </a:p>
          <a:p>
            <a:pPr lvl="1"/>
            <a:r>
              <a:rPr lang="en-US" dirty="0" smtClean="0"/>
              <a:t>Rather, architecture arises from “designs” to cope with uncertainty in environment and components</a:t>
            </a:r>
          </a:p>
          <a:p>
            <a:pPr lvl="1"/>
            <a:r>
              <a:rPr lang="en-US" dirty="0" smtClean="0"/>
              <a:t>The same “designs” make some protocols hard to evolve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Understanding these universal architectural features will help us achieve the scalability and evolvability (operability, deployability, understandability)  we’re seeking from the Internet architecture today and going forward</a:t>
            </a:r>
          </a:p>
          <a:p>
            <a:pPr lvl="1"/>
            <a:r>
              <a:rPr lang="en-US" dirty="0" smtClean="0"/>
              <a:t>Multi-disciplinary approaches provide a template of how we might go about this</a:t>
            </a:r>
            <a:r>
              <a:rPr lang="en-US" dirty="0"/>
              <a:t> </a:t>
            </a:r>
            <a:r>
              <a:rPr lang="en-US" dirty="0" smtClean="0"/>
              <a:t>(e.g., Systems Biology)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52152"/>
            <a:ext cx="49448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aseline="30000" dirty="0" smtClean="0">
                <a:latin typeface="Cambria"/>
                <a:cs typeface="Helvetica"/>
              </a:rPr>
              <a:t>1</a:t>
            </a:r>
            <a:r>
              <a:rPr lang="en-US" sz="1050" dirty="0" smtClean="0">
                <a:latin typeface="Cambria"/>
                <a:cs typeface="Helvetica"/>
              </a:rPr>
              <a:t> </a:t>
            </a:r>
            <a:r>
              <a:rPr lang="en-US" sz="1050" dirty="0"/>
              <a:t>See Marie E. </a:t>
            </a:r>
            <a:r>
              <a:rPr lang="en-US" sz="1050" dirty="0"/>
              <a:t>Csete</a:t>
            </a:r>
            <a:r>
              <a:rPr lang="en-US" sz="1050" dirty="0"/>
              <a:t> and John C. Doyle, “Reverse Engineering of Biological Complexity”,</a:t>
            </a:r>
          </a:p>
          <a:p>
            <a:r>
              <a:rPr lang="en-US" sz="1050" dirty="0">
                <a:hlinkClick r:id="rId2"/>
              </a:rPr>
              <a:t>http://www.cds.caltech.edu/~doyle/wiki/images/0/05/ScienceOnlinePDF.pdf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4247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Q&amp;A</a:t>
            </a:r>
            <a:endParaRPr lang="en-US" sz="6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71592" y="3212353"/>
            <a:ext cx="320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/>
              <a:t>Thanks!</a:t>
            </a:r>
            <a:endParaRPr lang="en-US" sz="7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150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2504" y="1454625"/>
            <a:ext cx="8104502" cy="5016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Much of the difficulty that </a:t>
            </a:r>
            <a:r>
              <a:rPr lang="en-US" sz="3200" dirty="0" smtClean="0"/>
              <a:t>we have </a:t>
            </a:r>
            <a:r>
              <a:rPr lang="en-US" sz="3200" dirty="0"/>
              <a:t>had </a:t>
            </a:r>
            <a:r>
              <a:rPr lang="en-US" sz="3200" dirty="0" smtClean="0"/>
              <a:t>in </a:t>
            </a:r>
          </a:p>
          <a:p>
            <a:r>
              <a:rPr lang="en-US" sz="3200" dirty="0"/>
              <a:t>m</a:t>
            </a:r>
            <a:r>
              <a:rPr lang="en-US" sz="3200" dirty="0" smtClean="0"/>
              <a:t>odifying certain </a:t>
            </a:r>
            <a:r>
              <a:rPr lang="en-US" sz="3200" dirty="0"/>
              <a:t>protocols, in </a:t>
            </a:r>
            <a:r>
              <a:rPr lang="en-US" sz="3200" dirty="0" smtClean="0"/>
              <a:t>particular those </a:t>
            </a:r>
          </a:p>
          <a:p>
            <a:r>
              <a:rPr lang="en-US" sz="3200" dirty="0" smtClean="0"/>
              <a:t>that </a:t>
            </a:r>
            <a:r>
              <a:rPr lang="en-US" sz="3200" dirty="0"/>
              <a:t>reside </a:t>
            </a:r>
            <a:r>
              <a:rPr lang="en-US" sz="3200" dirty="0" smtClean="0"/>
              <a:t>in a waist or knot structure in an</a:t>
            </a:r>
          </a:p>
          <a:p>
            <a:r>
              <a:rPr lang="en-US" sz="3200" dirty="0" smtClean="0"/>
              <a:t>architecture, is actually "</a:t>
            </a:r>
            <a:r>
              <a:rPr lang="en-US" sz="3200" dirty="0"/>
              <a:t>by design". </a:t>
            </a:r>
            <a:r>
              <a:rPr lang="en-US" sz="3200" dirty="0" smtClean="0"/>
              <a:t>That is, the </a:t>
            </a:r>
          </a:p>
          <a:p>
            <a:r>
              <a:rPr lang="en-US" sz="3200" dirty="0"/>
              <a:t>d</a:t>
            </a:r>
            <a:r>
              <a:rPr lang="en-US" sz="3200" dirty="0" smtClean="0"/>
              <a:t>ifficultly we have had in deploying a protocol</a:t>
            </a:r>
          </a:p>
          <a:p>
            <a:r>
              <a:rPr lang="en-US" sz="3200" dirty="0"/>
              <a:t>t</a:t>
            </a:r>
            <a:r>
              <a:rPr lang="en-US" sz="3200" dirty="0" smtClean="0"/>
              <a:t>hat significantly modifies a “waist protocol”, IP</a:t>
            </a:r>
          </a:p>
          <a:p>
            <a:r>
              <a:rPr lang="en-US" sz="3200" dirty="0"/>
              <a:t>f</a:t>
            </a:r>
            <a:r>
              <a:rPr lang="en-US" sz="3200" dirty="0" smtClean="0"/>
              <a:t>or example, is an important consequence of </a:t>
            </a:r>
          </a:p>
          <a:p>
            <a:r>
              <a:rPr lang="en-US" sz="3200" dirty="0" smtClean="0"/>
              <a:t>robust network </a:t>
            </a:r>
            <a:r>
              <a:rPr lang="en-US" sz="3200" dirty="0"/>
              <a:t>design.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95003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1244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6484"/>
            <a:ext cx="8398570" cy="3935405"/>
          </a:xfrm>
        </p:spPr>
        <p:txBody>
          <a:bodyPr>
            <a:normAutofit/>
          </a:bodyPr>
          <a:lstStyle/>
          <a:p>
            <a:r>
              <a:rPr lang="en-US" sz="2600" strike="sngStrike" dirty="0" smtClean="0"/>
              <a:t>Premise of the Talk</a:t>
            </a:r>
            <a:endParaRPr lang="en-US" sz="2600" strike="sngStrike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Complexit</a:t>
            </a:r>
            <a:r>
              <a:rPr lang="en-US" sz="2600" dirty="0" smtClean="0"/>
              <a:t>y, </a:t>
            </a:r>
            <a:r>
              <a:rPr lang="en-US" sz="2600" dirty="0" smtClean="0"/>
              <a:t>Robustness</a:t>
            </a:r>
            <a:r>
              <a:rPr lang="en-US" sz="2600" dirty="0" smtClean="0"/>
              <a:t>, </a:t>
            </a:r>
            <a:r>
              <a:rPr lang="en-US" sz="2600" dirty="0" smtClean="0"/>
              <a:t>Fragility</a:t>
            </a:r>
          </a:p>
          <a:p>
            <a:endParaRPr lang="en-US" sz="2600" dirty="0"/>
          </a:p>
          <a:p>
            <a:r>
              <a:rPr lang="en-US" sz="2600" dirty="0" smtClean="0"/>
              <a:t>Universal Architectural Principles</a:t>
            </a:r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A Few Conclusions and Q&amp;A if we have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83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88159"/>
            <a:ext cx="9013272" cy="1646390"/>
          </a:xfrm>
        </p:spPr>
        <p:txBody>
          <a:bodyPr>
            <a:noAutofit/>
          </a:bodyPr>
          <a:lstStyle/>
          <a:p>
            <a:r>
              <a:rPr lang="en-US" dirty="0" smtClean="0"/>
              <a:t>Complexity and Robustness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53" y="1979103"/>
            <a:ext cx="7870294" cy="3931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“In </a:t>
            </a:r>
            <a:r>
              <a:rPr lang="en-US" dirty="0"/>
              <a:t>our view, however, complexity is most succinctly </a:t>
            </a:r>
            <a:r>
              <a:rPr lang="en-US" dirty="0" smtClean="0"/>
              <a:t>discussed </a:t>
            </a:r>
            <a:r>
              <a:rPr lang="en-US" dirty="0"/>
              <a:t>in terms of functionality and its robustness. Specifically, </a:t>
            </a:r>
            <a:r>
              <a:rPr lang="en-US" b="1" i="1" dirty="0"/>
              <a:t>we argue that complexity in highly organized systems arises primarily from design strategies intended </a:t>
            </a:r>
            <a:r>
              <a:rPr lang="en-US" b="1" i="1" dirty="0" smtClean="0"/>
              <a:t>to create robustness to uncertainty </a:t>
            </a:r>
            <a:r>
              <a:rPr lang="en-US" b="1" i="1" dirty="0"/>
              <a:t>in </a:t>
            </a:r>
            <a:r>
              <a:rPr lang="en-US" b="1" i="1" dirty="0" smtClean="0"/>
              <a:t>their environments </a:t>
            </a:r>
            <a:r>
              <a:rPr lang="en-US" b="1" i="1" dirty="0"/>
              <a:t>and </a:t>
            </a:r>
            <a:r>
              <a:rPr lang="en-US" b="1" i="1" dirty="0" smtClean="0"/>
              <a:t>component parts</a:t>
            </a:r>
            <a:r>
              <a:rPr lang="en-US" b="1" i="1" dirty="0"/>
              <a:t>.</a:t>
            </a:r>
            <a:r>
              <a:rPr lang="en-US" dirty="0" smtClean="0"/>
              <a:t>”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4749"/>
            <a:ext cx="5984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See Alderson</a:t>
            </a:r>
            <a:r>
              <a:rPr lang="en-US" sz="900" dirty="0"/>
              <a:t>, D. and J. Doyle, “Contrasting Views of Complexity and Their Implications For Network-Centric Infrastructures”,  </a:t>
            </a:r>
            <a:endParaRPr lang="en-US" sz="900" dirty="0" smtClean="0"/>
          </a:p>
          <a:p>
            <a:r>
              <a:rPr lang="en-US" sz="900" dirty="0" smtClean="0"/>
              <a:t>IEEE </a:t>
            </a:r>
            <a:r>
              <a:rPr lang="en-US" sz="900" dirty="0"/>
              <a:t>TRANSACTIONS ON SYSTEMS, MAN, AND CYBERNETICS—PART A: SYSTEMS AND HUMANS, </a:t>
            </a:r>
            <a:r>
              <a:rPr lang="en-US" sz="900" dirty="0" smtClean="0"/>
              <a:t>VOL</a:t>
            </a:r>
            <a:r>
              <a:rPr lang="en-US" sz="900" dirty="0"/>
              <a:t>. 40, NO. 4, JULY 2010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904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66" y="170050"/>
            <a:ext cx="8909668" cy="1099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Robustness is a Generalized </a:t>
            </a:r>
            <a:br>
              <a:rPr lang="en-US" dirty="0" smtClean="0"/>
            </a:br>
            <a:r>
              <a:rPr lang="en-US" dirty="0" smtClean="0"/>
              <a:t>System Feature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07" y="1501450"/>
            <a:ext cx="8627461" cy="5196273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800" b="1" dirty="0" smtClean="0"/>
              <a:t>Scalability</a:t>
            </a:r>
            <a:r>
              <a:rPr lang="en-US" sz="2800" dirty="0" smtClean="0"/>
              <a:t> </a:t>
            </a:r>
            <a:r>
              <a:rPr lang="en-US" sz="2800" dirty="0"/>
              <a:t>is robustness to changes to the size and complexity of </a:t>
            </a:r>
            <a:r>
              <a:rPr lang="en-US" sz="2800" dirty="0" smtClean="0"/>
              <a:t>a system </a:t>
            </a:r>
            <a:r>
              <a:rPr lang="en-US" sz="2800" dirty="0"/>
              <a:t>as a </a:t>
            </a:r>
            <a:r>
              <a:rPr lang="en-US" sz="2800" dirty="0" smtClean="0"/>
              <a:t>whole</a:t>
            </a:r>
          </a:p>
          <a:p>
            <a:endParaRPr lang="en-US" sz="2800" b="1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000000"/>
                </a:solidFill>
              </a:rPr>
              <a:t>Evolvability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is robustness of lineages to changes on </a:t>
            </a:r>
            <a:r>
              <a:rPr lang="en-US" sz="2800" dirty="0" smtClean="0">
                <a:solidFill>
                  <a:srgbClr val="000000"/>
                </a:solidFill>
              </a:rPr>
              <a:t>various (usually long) time </a:t>
            </a:r>
            <a:r>
              <a:rPr lang="en-US" sz="2800" dirty="0">
                <a:solidFill>
                  <a:srgbClr val="000000"/>
                </a:solidFill>
              </a:rPr>
              <a:t>scales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 smtClean="0"/>
              <a:t>Other system features cast as robustness</a:t>
            </a:r>
          </a:p>
          <a:p>
            <a:pPr lvl="1"/>
            <a:r>
              <a:rPr lang="en-US" sz="2400" b="1" dirty="0" smtClean="0"/>
              <a:t>Reliability</a:t>
            </a:r>
            <a:r>
              <a:rPr lang="en-US" sz="2400" dirty="0" smtClean="0"/>
              <a:t> is robustness to component failures</a:t>
            </a:r>
            <a:endParaRPr lang="en-US" sz="2800" b="1" dirty="0" smtClean="0"/>
          </a:p>
          <a:p>
            <a:pPr lvl="1"/>
            <a:r>
              <a:rPr lang="en-US" sz="2400" b="1" dirty="0" smtClean="0"/>
              <a:t>Efficiency</a:t>
            </a:r>
            <a:r>
              <a:rPr lang="en-US" sz="2400" dirty="0"/>
              <a:t> </a:t>
            </a:r>
            <a:r>
              <a:rPr lang="en-US" sz="2400" dirty="0" smtClean="0"/>
              <a:t>is robustness to resource scarcity</a:t>
            </a:r>
            <a:endParaRPr lang="en-US" sz="2800" b="1" dirty="0" smtClean="0"/>
          </a:p>
          <a:p>
            <a:pPr lvl="1"/>
            <a:r>
              <a:rPr lang="en-US" sz="2400" b="1" dirty="0" smtClean="0"/>
              <a:t>Modularity</a:t>
            </a:r>
            <a:r>
              <a:rPr lang="en-US" sz="2400" dirty="0" smtClean="0"/>
              <a:t> is robustness to component rearrangements</a:t>
            </a:r>
          </a:p>
          <a:p>
            <a:endParaRPr lang="en-US" dirty="0" smtClean="0"/>
          </a:p>
          <a:p>
            <a:r>
              <a:rPr lang="en-US" sz="2600" dirty="0" smtClean="0"/>
              <a:t>Of course, these are the same features we’re seeking from the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27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14"/>
            <a:ext cx="8229600" cy="1186714"/>
          </a:xfrm>
        </p:spPr>
        <p:txBody>
          <a:bodyPr>
            <a:normAutofit/>
          </a:bodyPr>
          <a:lstStyle/>
          <a:p>
            <a:r>
              <a:rPr lang="en-US" dirty="0" smtClean="0"/>
              <a:t>A Few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6175"/>
            <a:ext cx="8385005" cy="5455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800" dirty="0"/>
          </a:p>
          <a:p>
            <a:r>
              <a:rPr lang="en-US" sz="1800" dirty="0" smtClean="0"/>
              <a:t>A </a:t>
            </a:r>
            <a:r>
              <a:rPr lang="en-US" sz="1800" i="1" dirty="0" smtClean="0"/>
              <a:t>[property</a:t>
            </a:r>
            <a:r>
              <a:rPr lang="en-US" sz="1800" dirty="0" smtClean="0"/>
              <a:t>] of a </a:t>
            </a:r>
            <a:r>
              <a:rPr lang="en-US" sz="1800" i="1" dirty="0" smtClean="0"/>
              <a:t>[system]</a:t>
            </a:r>
            <a:r>
              <a:rPr lang="en-US" sz="1800" dirty="0" smtClean="0"/>
              <a:t> is </a:t>
            </a:r>
            <a:r>
              <a:rPr lang="en-US" sz="1800" b="1" dirty="0" smtClean="0"/>
              <a:t>robust</a:t>
            </a:r>
            <a:r>
              <a:rPr lang="en-US" sz="1800" dirty="0" smtClean="0"/>
              <a:t> if it is </a:t>
            </a:r>
            <a:r>
              <a:rPr lang="en-US" sz="1800" i="1" dirty="0" smtClean="0"/>
              <a:t>[invariant] </a:t>
            </a:r>
            <a:r>
              <a:rPr lang="en-US" sz="1800" dirty="0" smtClean="0"/>
              <a:t>with respect to a </a:t>
            </a:r>
            <a:r>
              <a:rPr lang="en-US" sz="1800" i="1" dirty="0" smtClean="0"/>
              <a:t>[set of perturbations]</a:t>
            </a:r>
            <a:r>
              <a:rPr lang="en-US" sz="1800" dirty="0" smtClean="0"/>
              <a:t>, </a:t>
            </a:r>
            <a:r>
              <a:rPr lang="en-US" sz="1800" i="1" dirty="0" smtClean="0"/>
              <a:t>up to some limit</a:t>
            </a:r>
          </a:p>
          <a:p>
            <a:pPr lvl="1"/>
            <a:r>
              <a:rPr lang="en-US" sz="1600" i="1" dirty="0" smtClean="0"/>
              <a:t>Robustness is the preservation of a certain property in the presence of uncertainty in components or the environment </a:t>
            </a:r>
          </a:p>
          <a:p>
            <a:pPr lvl="2"/>
            <a:r>
              <a:rPr lang="en-US" sz="1400" dirty="0" smtClean="0"/>
              <a:t>Obviously a core Internet design principle</a:t>
            </a:r>
          </a:p>
          <a:p>
            <a:pPr lvl="1"/>
            <a:r>
              <a:rPr lang="en-US" sz="1600" dirty="0" smtClean="0"/>
              <a:t>Systems Biology: Biological </a:t>
            </a:r>
            <a:r>
              <a:rPr lang="en-US" sz="1600" dirty="0"/>
              <a:t>systems are designed such that their </a:t>
            </a:r>
            <a:r>
              <a:rPr lang="en-US" sz="1600" dirty="0" smtClean="0"/>
              <a:t>important functions are insensitive </a:t>
            </a:r>
            <a:r>
              <a:rPr lang="en-US" sz="1600" dirty="0"/>
              <a:t>to the naturally </a:t>
            </a:r>
            <a:r>
              <a:rPr lang="en-US" sz="1600" dirty="0" smtClean="0"/>
              <a:t>occurring variations in their parameters.</a:t>
            </a:r>
            <a:r>
              <a:rPr lang="en-US" sz="1400" dirty="0" smtClean="0"/>
              <a:t>	</a:t>
            </a:r>
            <a:endParaRPr lang="en-US" dirty="0"/>
          </a:p>
          <a:p>
            <a:pPr lvl="2"/>
            <a:r>
              <a:rPr lang="en-US" sz="1400" dirty="0"/>
              <a:t>Limits the number of designs that can actually work in the </a:t>
            </a:r>
            <a:r>
              <a:rPr lang="en-US" sz="1400" dirty="0" smtClean="0"/>
              <a:t>real environment</a:t>
            </a:r>
          </a:p>
          <a:p>
            <a:pPr marL="0" indent="0">
              <a:buNone/>
            </a:pPr>
            <a:endParaRPr lang="en-US" sz="1800" b="1" dirty="0" smtClean="0"/>
          </a:p>
          <a:p>
            <a:r>
              <a:rPr lang="en-US" sz="1800" b="1" dirty="0" smtClean="0"/>
              <a:t>Fragility</a:t>
            </a:r>
            <a:r>
              <a:rPr lang="en-US" sz="1800" dirty="0" smtClean="0"/>
              <a:t> is the opposite of robustness</a:t>
            </a:r>
          </a:p>
          <a:p>
            <a:pPr lvl="1"/>
            <a:r>
              <a:rPr lang="en-US" sz="1600" dirty="0" smtClean="0"/>
              <a:t>If you're fragile you depend on 2nd order effects (acceleration) and the “harm” curve is concave</a:t>
            </a:r>
          </a:p>
          <a:p>
            <a:pPr lvl="1"/>
            <a:r>
              <a:rPr lang="en-US" sz="1600" dirty="0" smtClean="0"/>
              <a:t>A little more on this later…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A </a:t>
            </a:r>
            <a:r>
              <a:rPr lang="en-US" sz="1800" dirty="0"/>
              <a:t>system can have a </a:t>
            </a:r>
            <a:r>
              <a:rPr lang="en-US" sz="1800" i="1" dirty="0" smtClean="0"/>
              <a:t>property</a:t>
            </a:r>
            <a:r>
              <a:rPr lang="en-US" sz="1800" dirty="0" smtClean="0"/>
              <a:t> </a:t>
            </a:r>
            <a:r>
              <a:rPr lang="en-US" sz="1800" dirty="0"/>
              <a:t>that is </a:t>
            </a:r>
            <a:r>
              <a:rPr lang="en-US" sz="1800" i="1" dirty="0"/>
              <a:t>robust</a:t>
            </a:r>
            <a:r>
              <a:rPr lang="en-US" sz="1800" dirty="0"/>
              <a:t> to one set of perturbations and yet </a:t>
            </a:r>
            <a:r>
              <a:rPr lang="en-US" sz="1800" i="1" dirty="0"/>
              <a:t>fragile </a:t>
            </a:r>
            <a:r>
              <a:rPr lang="en-US" sz="1800" dirty="0"/>
              <a:t>for </a:t>
            </a:r>
            <a:r>
              <a:rPr lang="en-US" sz="1800" dirty="0" smtClean="0"/>
              <a:t>a </a:t>
            </a:r>
            <a:r>
              <a:rPr lang="en-US" sz="1800" i="1" dirty="0"/>
              <a:t>different </a:t>
            </a:r>
            <a:r>
              <a:rPr lang="en-US" sz="1800" i="1" dirty="0" smtClean="0"/>
              <a:t>property </a:t>
            </a:r>
            <a:r>
              <a:rPr lang="en-US" sz="1800" dirty="0"/>
              <a:t>and/or </a:t>
            </a:r>
            <a:r>
              <a:rPr lang="en-US" sz="1800" dirty="0" smtClean="0"/>
              <a:t>perturbation </a:t>
            </a:r>
            <a:r>
              <a:rPr lang="en-US" sz="1800" dirty="0" smtClean="0">
                <a:sym typeface="Wingdings"/>
              </a:rPr>
              <a:t> the system is </a:t>
            </a:r>
            <a:r>
              <a:rPr lang="en-US" sz="1800" b="1" i="1" dirty="0" smtClean="0">
                <a:sym typeface="Wingdings"/>
              </a:rPr>
              <a:t>Robust Yet Fragile</a:t>
            </a:r>
          </a:p>
          <a:p>
            <a:pPr lvl="1"/>
            <a:r>
              <a:rPr lang="en-US" sz="1600" dirty="0" smtClean="0">
                <a:sym typeface="Wingdings"/>
              </a:rPr>
              <a:t>Or the system may collapse if it experiences perturbations above a certain threshold (K-fragile)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1800" dirty="0" smtClean="0"/>
              <a:t>For example, a possible </a:t>
            </a:r>
            <a:r>
              <a:rPr lang="en-US" sz="1800" b="1" i="1" dirty="0" smtClean="0"/>
              <a:t>RYF </a:t>
            </a:r>
            <a:r>
              <a:rPr lang="en-US" sz="1800" b="1" i="1" dirty="0"/>
              <a:t>tradeoff </a:t>
            </a:r>
            <a:r>
              <a:rPr lang="en-US" sz="1800" dirty="0"/>
              <a:t>is that a system with high efficiency (i.e., </a:t>
            </a:r>
            <a:r>
              <a:rPr lang="en-US" sz="1800" dirty="0" smtClean="0"/>
              <a:t>using minimal </a:t>
            </a:r>
            <a:r>
              <a:rPr lang="en-US" sz="1800" dirty="0"/>
              <a:t>system resources) might be unreliable (i.e., fragile </a:t>
            </a:r>
            <a:r>
              <a:rPr lang="en-US" sz="1800" dirty="0" smtClean="0"/>
              <a:t>to component </a:t>
            </a:r>
            <a:r>
              <a:rPr lang="en-US" sz="1800" dirty="0"/>
              <a:t>failure) or hard to </a:t>
            </a:r>
            <a:r>
              <a:rPr lang="en-US" sz="1800" dirty="0" smtClean="0"/>
              <a:t>evolve</a:t>
            </a:r>
          </a:p>
          <a:p>
            <a:pPr lvl="1"/>
            <a:r>
              <a:rPr lang="en-US" sz="1600" dirty="0" smtClean="0"/>
              <a:t>Another example: VRRP provides robustness to failure of a router/interface, but introduces fragilities in the protocol/implementation</a:t>
            </a:r>
          </a:p>
          <a:p>
            <a:pPr lvl="1"/>
            <a:r>
              <a:rPr lang="en-US" sz="1600" dirty="0" smtClean="0"/>
              <a:t>Complexity/Robustness Spirals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61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148" y="115689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BTW, </a:t>
            </a:r>
            <a:r>
              <a:rPr lang="en-US" sz="3800" dirty="0" smtClean="0"/>
              <a:t>Complexity </a:t>
            </a:r>
            <a:r>
              <a:rPr lang="en-US" sz="3800" dirty="0" smtClean="0"/>
              <a:t>Isn’t Inherently “Bad”</a:t>
            </a:r>
            <a:endParaRPr lang="en-US" sz="3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8148" y="5972024"/>
            <a:ext cx="8622873" cy="646331"/>
            <a:chOff x="338148" y="5795932"/>
            <a:chExt cx="862287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338148" y="5795932"/>
              <a:ext cx="86228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ym typeface="Wingdings"/>
                </a:rPr>
                <a:t>Increasing number of policies, protocols, configurations and interactions (well, and code)</a:t>
              </a:r>
            </a:p>
            <a:p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929141" y="6187431"/>
              <a:ext cx="1487101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0" y="1732493"/>
            <a:ext cx="8905897" cy="4006382"/>
            <a:chOff x="0" y="1732493"/>
            <a:chExt cx="8905897" cy="4006382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732493"/>
              <a:ext cx="8905897" cy="4006382"/>
              <a:chOff x="0" y="1621021"/>
              <a:chExt cx="8905897" cy="4006382"/>
            </a:xfrm>
          </p:grpSpPr>
          <p:pic>
            <p:nvPicPr>
              <p:cNvPr id="4" name="Picture 3" descr="heavy-tailed_grph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621021"/>
                <a:ext cx="8905897" cy="4006382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905917" y="2305521"/>
                <a:ext cx="2264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u="sng" dirty="0" smtClean="0"/>
                  <a:t>Domain of the Fragile</a:t>
                </a:r>
                <a:endParaRPr lang="en-US" i="1" u="sng" dirty="0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5314093" y="2674853"/>
                <a:ext cx="1615188" cy="10608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54572" y="1650904"/>
                <a:ext cx="2274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u="sng" dirty="0" smtClean="0"/>
                  <a:t>Domain of the Robust</a:t>
                </a:r>
                <a:endParaRPr lang="en-US" i="1" u="sng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1583765" y="2078794"/>
                <a:ext cx="268941" cy="119211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448235" y="3152588"/>
              <a:ext cx="2480906" cy="2076824"/>
            </a:xfrm>
            <a:prstGeom prst="rect">
              <a:avLst/>
            </a:prstGeom>
            <a:solidFill>
              <a:schemeClr val="accent2">
                <a:alpha val="34000"/>
              </a:schemeClr>
            </a:solidFill>
            <a:ln>
              <a:solidFill>
                <a:schemeClr val="accent2">
                  <a:alpha val="21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837FD-8F87-7743-AB44-21CAE7E625D8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9426123">
            <a:off x="1446734" y="2952532"/>
            <a:ext cx="547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A system needs complexity to achieve robustness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022419" y="3637739"/>
            <a:ext cx="1191503" cy="9407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704977" y="1990211"/>
            <a:ext cx="2985217" cy="1588084"/>
            <a:chOff x="2704977" y="1990211"/>
            <a:chExt cx="2985217" cy="1588084"/>
          </a:xfrm>
        </p:grpSpPr>
        <p:sp>
          <p:nvSpPr>
            <p:cNvPr id="19" name="Decagon 18"/>
            <p:cNvSpPr/>
            <p:nvPr/>
          </p:nvSpPr>
          <p:spPr>
            <a:xfrm>
              <a:off x="2704977" y="2726881"/>
              <a:ext cx="508945" cy="851414"/>
            </a:xfrm>
            <a:prstGeom prst="decagon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27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>
              <a:solidFill>
                <a:schemeClr val="accent1">
                  <a:shade val="95000"/>
                  <a:satMod val="105000"/>
                  <a:alpha val="0"/>
                </a:schemeClr>
              </a:solidFill>
            </a:ln>
            <a:effectLst>
              <a:outerShdw blurRad="40005" dist="22987" dir="54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9398216">
              <a:off x="3016616" y="1990211"/>
              <a:ext cx="26735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3366FF"/>
                  </a:solidFill>
                </a:rPr>
                <a:t>Biology and technology </a:t>
              </a:r>
              <a:endParaRPr lang="en-US" sz="2000" b="1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549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52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773946"/>
              </p:ext>
            </p:extLst>
          </p:nvPr>
        </p:nvGraphicFramePr>
        <p:xfrm>
          <a:off x="289776" y="992188"/>
          <a:ext cx="23336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" name="Equation" r:id="rId3" imgW="1054100" imgH="406400" progId="Equation.3">
                  <p:embed/>
                </p:oleObj>
              </mc:Choice>
              <mc:Fallback>
                <p:oleObj name="Equation" r:id="rId3" imgW="10541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76" y="992188"/>
                        <a:ext cx="2333625" cy="9001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CC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9776" y="112798"/>
            <a:ext cx="8648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Another way to look at the CR “Frontier”</a:t>
            </a:r>
            <a:endParaRPr lang="en-US" sz="4000" dirty="0"/>
          </a:p>
        </p:txBody>
      </p:sp>
      <p:sp>
        <p:nvSpPr>
          <p:cNvPr id="2655234" name="Line 2"/>
          <p:cNvSpPr>
            <a:spLocks noChangeShapeType="1"/>
          </p:cNvSpPr>
          <p:nvPr/>
        </p:nvSpPr>
        <p:spPr bwMode="auto">
          <a:xfrm>
            <a:off x="2960036" y="5320659"/>
            <a:ext cx="358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35" name="Rectangle 3"/>
          <p:cNvSpPr>
            <a:spLocks noChangeArrowheads="1"/>
          </p:cNvSpPr>
          <p:nvPr/>
        </p:nvSpPr>
        <p:spPr bwMode="auto">
          <a:xfrm>
            <a:off x="2950511" y="2479034"/>
            <a:ext cx="3571875" cy="31273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36" name="Line 4"/>
          <p:cNvSpPr>
            <a:spLocks noChangeShapeType="1"/>
          </p:cNvSpPr>
          <p:nvPr/>
        </p:nvSpPr>
        <p:spPr bwMode="auto">
          <a:xfrm>
            <a:off x="2950511" y="2479034"/>
            <a:ext cx="3571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37" name="Line 5"/>
          <p:cNvSpPr>
            <a:spLocks noChangeShapeType="1"/>
          </p:cNvSpPr>
          <p:nvPr/>
        </p:nvSpPr>
        <p:spPr bwMode="auto">
          <a:xfrm>
            <a:off x="2950511" y="5304784"/>
            <a:ext cx="3571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38" name="Line 6"/>
          <p:cNvSpPr>
            <a:spLocks noChangeShapeType="1"/>
          </p:cNvSpPr>
          <p:nvPr/>
        </p:nvSpPr>
        <p:spPr bwMode="auto">
          <a:xfrm flipV="1">
            <a:off x="2950511" y="5263509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39" name="Line 7"/>
          <p:cNvSpPr>
            <a:spLocks noChangeShapeType="1"/>
          </p:cNvSpPr>
          <p:nvPr/>
        </p:nvSpPr>
        <p:spPr bwMode="auto">
          <a:xfrm>
            <a:off x="2950511" y="2486972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0" name="Line 8"/>
          <p:cNvSpPr>
            <a:spLocks noChangeShapeType="1"/>
          </p:cNvSpPr>
          <p:nvPr/>
        </p:nvSpPr>
        <p:spPr bwMode="auto">
          <a:xfrm flipV="1">
            <a:off x="3593449" y="5263509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1" name="Line 9"/>
          <p:cNvSpPr>
            <a:spLocks noChangeShapeType="1"/>
          </p:cNvSpPr>
          <p:nvPr/>
        </p:nvSpPr>
        <p:spPr bwMode="auto">
          <a:xfrm>
            <a:off x="3593449" y="2486972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2" name="Line 10"/>
          <p:cNvSpPr>
            <a:spLocks noChangeShapeType="1"/>
          </p:cNvSpPr>
          <p:nvPr/>
        </p:nvSpPr>
        <p:spPr bwMode="auto">
          <a:xfrm flipV="1">
            <a:off x="4242736" y="5263509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3" name="Line 11"/>
          <p:cNvSpPr>
            <a:spLocks noChangeShapeType="1"/>
          </p:cNvSpPr>
          <p:nvPr/>
        </p:nvSpPr>
        <p:spPr bwMode="auto">
          <a:xfrm>
            <a:off x="4242736" y="2486972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4" name="Line 12"/>
          <p:cNvSpPr>
            <a:spLocks noChangeShapeType="1"/>
          </p:cNvSpPr>
          <p:nvPr/>
        </p:nvSpPr>
        <p:spPr bwMode="auto">
          <a:xfrm flipV="1">
            <a:off x="4893611" y="5263509"/>
            <a:ext cx="1588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5" name="Line 13"/>
          <p:cNvSpPr>
            <a:spLocks noChangeShapeType="1"/>
          </p:cNvSpPr>
          <p:nvPr/>
        </p:nvSpPr>
        <p:spPr bwMode="auto">
          <a:xfrm>
            <a:off x="4893611" y="2486972"/>
            <a:ext cx="1588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6" name="Line 14"/>
          <p:cNvSpPr>
            <a:spLocks noChangeShapeType="1"/>
          </p:cNvSpPr>
          <p:nvPr/>
        </p:nvSpPr>
        <p:spPr bwMode="auto">
          <a:xfrm flipV="1">
            <a:off x="5542899" y="5263509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7" name="Line 15"/>
          <p:cNvSpPr>
            <a:spLocks noChangeShapeType="1"/>
          </p:cNvSpPr>
          <p:nvPr/>
        </p:nvSpPr>
        <p:spPr bwMode="auto">
          <a:xfrm>
            <a:off x="5542899" y="2486972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8" name="Line 16"/>
          <p:cNvSpPr>
            <a:spLocks noChangeShapeType="1"/>
          </p:cNvSpPr>
          <p:nvPr/>
        </p:nvSpPr>
        <p:spPr bwMode="auto">
          <a:xfrm flipV="1">
            <a:off x="6193774" y="5263509"/>
            <a:ext cx="1587" cy="412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49" name="Line 17"/>
          <p:cNvSpPr>
            <a:spLocks noChangeShapeType="1"/>
          </p:cNvSpPr>
          <p:nvPr/>
        </p:nvSpPr>
        <p:spPr bwMode="auto">
          <a:xfrm>
            <a:off x="6193774" y="2486972"/>
            <a:ext cx="1587" cy="333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0" name="Line 18"/>
          <p:cNvSpPr>
            <a:spLocks noChangeShapeType="1"/>
          </p:cNvSpPr>
          <p:nvPr/>
        </p:nvSpPr>
        <p:spPr bwMode="auto">
          <a:xfrm>
            <a:off x="2950511" y="5317484"/>
            <a:ext cx="33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1" name="Line 19"/>
          <p:cNvSpPr>
            <a:spLocks noChangeShapeType="1"/>
          </p:cNvSpPr>
          <p:nvPr/>
        </p:nvSpPr>
        <p:spPr bwMode="auto">
          <a:xfrm flipH="1">
            <a:off x="6481111" y="5317484"/>
            <a:ext cx="412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2" name="Line 20"/>
          <p:cNvSpPr>
            <a:spLocks noChangeShapeType="1"/>
          </p:cNvSpPr>
          <p:nvPr/>
        </p:nvSpPr>
        <p:spPr bwMode="auto">
          <a:xfrm>
            <a:off x="2950511" y="4750747"/>
            <a:ext cx="3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3" name="Line 21"/>
          <p:cNvSpPr>
            <a:spLocks noChangeShapeType="1"/>
          </p:cNvSpPr>
          <p:nvPr/>
        </p:nvSpPr>
        <p:spPr bwMode="auto">
          <a:xfrm flipH="1">
            <a:off x="6481111" y="4750747"/>
            <a:ext cx="412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4" name="Line 22"/>
          <p:cNvSpPr>
            <a:spLocks noChangeShapeType="1"/>
          </p:cNvSpPr>
          <p:nvPr/>
        </p:nvSpPr>
        <p:spPr bwMode="auto">
          <a:xfrm>
            <a:off x="2950511" y="4182422"/>
            <a:ext cx="3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5" name="Line 23"/>
          <p:cNvSpPr>
            <a:spLocks noChangeShapeType="1"/>
          </p:cNvSpPr>
          <p:nvPr/>
        </p:nvSpPr>
        <p:spPr bwMode="auto">
          <a:xfrm flipH="1">
            <a:off x="6481111" y="4182422"/>
            <a:ext cx="412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6" name="Line 24"/>
          <p:cNvSpPr>
            <a:spLocks noChangeShapeType="1"/>
          </p:cNvSpPr>
          <p:nvPr/>
        </p:nvSpPr>
        <p:spPr bwMode="auto">
          <a:xfrm>
            <a:off x="2950511" y="3614097"/>
            <a:ext cx="3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7" name="Line 25"/>
          <p:cNvSpPr>
            <a:spLocks noChangeShapeType="1"/>
          </p:cNvSpPr>
          <p:nvPr/>
        </p:nvSpPr>
        <p:spPr bwMode="auto">
          <a:xfrm flipH="1">
            <a:off x="6481111" y="3614097"/>
            <a:ext cx="412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8" name="Line 26"/>
          <p:cNvSpPr>
            <a:spLocks noChangeShapeType="1"/>
          </p:cNvSpPr>
          <p:nvPr/>
        </p:nvSpPr>
        <p:spPr bwMode="auto">
          <a:xfrm>
            <a:off x="2950511" y="3047359"/>
            <a:ext cx="333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59" name="Line 27"/>
          <p:cNvSpPr>
            <a:spLocks noChangeShapeType="1"/>
          </p:cNvSpPr>
          <p:nvPr/>
        </p:nvSpPr>
        <p:spPr bwMode="auto">
          <a:xfrm flipH="1">
            <a:off x="6481111" y="3047359"/>
            <a:ext cx="412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0" name="Line 28"/>
          <p:cNvSpPr>
            <a:spLocks noChangeShapeType="1"/>
          </p:cNvSpPr>
          <p:nvPr/>
        </p:nvSpPr>
        <p:spPr bwMode="auto">
          <a:xfrm>
            <a:off x="2950511" y="2486972"/>
            <a:ext cx="333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1" name="Line 29"/>
          <p:cNvSpPr>
            <a:spLocks noChangeShapeType="1"/>
          </p:cNvSpPr>
          <p:nvPr/>
        </p:nvSpPr>
        <p:spPr bwMode="auto">
          <a:xfrm flipH="1">
            <a:off x="6481111" y="2486972"/>
            <a:ext cx="412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2" name="Line 30"/>
          <p:cNvSpPr>
            <a:spLocks noChangeShapeType="1"/>
          </p:cNvSpPr>
          <p:nvPr/>
        </p:nvSpPr>
        <p:spPr bwMode="auto">
          <a:xfrm>
            <a:off x="2950511" y="2479034"/>
            <a:ext cx="3571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3" name="Freeform 31"/>
          <p:cNvSpPr>
            <a:spLocks/>
          </p:cNvSpPr>
          <p:nvPr/>
        </p:nvSpPr>
        <p:spPr bwMode="auto">
          <a:xfrm>
            <a:off x="2950511" y="2479034"/>
            <a:ext cx="3571875" cy="2860675"/>
          </a:xfrm>
          <a:custGeom>
            <a:avLst/>
            <a:gdLst>
              <a:gd name="T0" fmla="*/ 0 w 434"/>
              <a:gd name="T1" fmla="*/ 380 h 380"/>
              <a:gd name="T2" fmla="*/ 434 w 434"/>
              <a:gd name="T3" fmla="*/ 380 h 380"/>
              <a:gd name="T4" fmla="*/ 434 w 434"/>
              <a:gd name="T5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4" h="380">
                <a:moveTo>
                  <a:pt x="0" y="380"/>
                </a:moveTo>
                <a:lnTo>
                  <a:pt x="434" y="380"/>
                </a:lnTo>
                <a:lnTo>
                  <a:pt x="434" y="0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4" name="Line 32"/>
          <p:cNvSpPr>
            <a:spLocks noChangeShapeType="1"/>
          </p:cNvSpPr>
          <p:nvPr/>
        </p:nvSpPr>
        <p:spPr bwMode="auto">
          <a:xfrm flipV="1">
            <a:off x="2950511" y="2479034"/>
            <a:ext cx="1588" cy="27844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55266" name="Freeform 34" descr="Wide upward diagonal"/>
          <p:cNvSpPr>
            <a:spLocks/>
          </p:cNvSpPr>
          <p:nvPr/>
        </p:nvSpPr>
        <p:spPr bwMode="auto">
          <a:xfrm>
            <a:off x="3275949" y="2472684"/>
            <a:ext cx="3249612" cy="2584450"/>
          </a:xfrm>
          <a:custGeom>
            <a:avLst/>
            <a:gdLst>
              <a:gd name="T0" fmla="*/ 31 w 2047"/>
              <a:gd name="T1" fmla="*/ 233 h 1628"/>
              <a:gd name="T2" fmla="*/ 62 w 2047"/>
              <a:gd name="T3" fmla="*/ 425 h 1628"/>
              <a:gd name="T4" fmla="*/ 93 w 2047"/>
              <a:gd name="T5" fmla="*/ 576 h 1628"/>
              <a:gd name="T6" fmla="*/ 129 w 2047"/>
              <a:gd name="T7" fmla="*/ 695 h 1628"/>
              <a:gd name="T8" fmla="*/ 160 w 2047"/>
              <a:gd name="T9" fmla="*/ 793 h 1628"/>
              <a:gd name="T10" fmla="*/ 191 w 2047"/>
              <a:gd name="T11" fmla="*/ 871 h 1628"/>
              <a:gd name="T12" fmla="*/ 228 w 2047"/>
              <a:gd name="T13" fmla="*/ 943 h 1628"/>
              <a:gd name="T14" fmla="*/ 259 w 2047"/>
              <a:gd name="T15" fmla="*/ 1000 h 1628"/>
              <a:gd name="T16" fmla="*/ 290 w 2047"/>
              <a:gd name="T17" fmla="*/ 1052 h 1628"/>
              <a:gd name="T18" fmla="*/ 326 w 2047"/>
              <a:gd name="T19" fmla="*/ 1099 h 1628"/>
              <a:gd name="T20" fmla="*/ 357 w 2047"/>
              <a:gd name="T21" fmla="*/ 1140 h 1628"/>
              <a:gd name="T22" fmla="*/ 388 w 2047"/>
              <a:gd name="T23" fmla="*/ 1177 h 1628"/>
              <a:gd name="T24" fmla="*/ 425 w 2047"/>
              <a:gd name="T25" fmla="*/ 1208 h 1628"/>
              <a:gd name="T26" fmla="*/ 456 w 2047"/>
              <a:gd name="T27" fmla="*/ 1234 h 1628"/>
              <a:gd name="T28" fmla="*/ 487 w 2047"/>
              <a:gd name="T29" fmla="*/ 1260 h 1628"/>
              <a:gd name="T30" fmla="*/ 523 w 2047"/>
              <a:gd name="T31" fmla="*/ 1286 h 1628"/>
              <a:gd name="T32" fmla="*/ 554 w 2047"/>
              <a:gd name="T33" fmla="*/ 1306 h 1628"/>
              <a:gd name="T34" fmla="*/ 585 w 2047"/>
              <a:gd name="T35" fmla="*/ 1327 h 1628"/>
              <a:gd name="T36" fmla="*/ 622 w 2047"/>
              <a:gd name="T37" fmla="*/ 1348 h 1628"/>
              <a:gd name="T38" fmla="*/ 653 w 2047"/>
              <a:gd name="T39" fmla="*/ 1363 h 1628"/>
              <a:gd name="T40" fmla="*/ 684 w 2047"/>
              <a:gd name="T41" fmla="*/ 1379 h 1628"/>
              <a:gd name="T42" fmla="*/ 715 w 2047"/>
              <a:gd name="T43" fmla="*/ 1394 h 1628"/>
              <a:gd name="T44" fmla="*/ 751 w 2047"/>
              <a:gd name="T45" fmla="*/ 1405 h 1628"/>
              <a:gd name="T46" fmla="*/ 782 w 2047"/>
              <a:gd name="T47" fmla="*/ 1420 h 1628"/>
              <a:gd name="T48" fmla="*/ 813 w 2047"/>
              <a:gd name="T49" fmla="*/ 1431 h 1628"/>
              <a:gd name="T50" fmla="*/ 850 w 2047"/>
              <a:gd name="T51" fmla="*/ 1441 h 1628"/>
              <a:gd name="T52" fmla="*/ 881 w 2047"/>
              <a:gd name="T53" fmla="*/ 1451 h 1628"/>
              <a:gd name="T54" fmla="*/ 912 w 2047"/>
              <a:gd name="T55" fmla="*/ 1462 h 1628"/>
              <a:gd name="T56" fmla="*/ 948 w 2047"/>
              <a:gd name="T57" fmla="*/ 1472 h 1628"/>
              <a:gd name="T58" fmla="*/ 979 w 2047"/>
              <a:gd name="T59" fmla="*/ 1482 h 1628"/>
              <a:gd name="T60" fmla="*/ 1010 w 2047"/>
              <a:gd name="T61" fmla="*/ 1488 h 1628"/>
              <a:gd name="T62" fmla="*/ 1047 w 2047"/>
              <a:gd name="T63" fmla="*/ 1498 h 1628"/>
              <a:gd name="T64" fmla="*/ 1078 w 2047"/>
              <a:gd name="T65" fmla="*/ 1503 h 1628"/>
              <a:gd name="T66" fmla="*/ 1109 w 2047"/>
              <a:gd name="T67" fmla="*/ 1508 h 1628"/>
              <a:gd name="T68" fmla="*/ 1145 w 2047"/>
              <a:gd name="T69" fmla="*/ 1519 h 1628"/>
              <a:gd name="T70" fmla="*/ 1176 w 2047"/>
              <a:gd name="T71" fmla="*/ 1524 h 1628"/>
              <a:gd name="T72" fmla="*/ 1207 w 2047"/>
              <a:gd name="T73" fmla="*/ 1529 h 1628"/>
              <a:gd name="T74" fmla="*/ 1239 w 2047"/>
              <a:gd name="T75" fmla="*/ 1534 h 1628"/>
              <a:gd name="T76" fmla="*/ 1275 w 2047"/>
              <a:gd name="T77" fmla="*/ 1540 h 1628"/>
              <a:gd name="T78" fmla="*/ 1306 w 2047"/>
              <a:gd name="T79" fmla="*/ 1545 h 1628"/>
              <a:gd name="T80" fmla="*/ 1337 w 2047"/>
              <a:gd name="T81" fmla="*/ 1550 h 1628"/>
              <a:gd name="T82" fmla="*/ 1373 w 2047"/>
              <a:gd name="T83" fmla="*/ 1555 h 1628"/>
              <a:gd name="T84" fmla="*/ 1404 w 2047"/>
              <a:gd name="T85" fmla="*/ 1560 h 1628"/>
              <a:gd name="T86" fmla="*/ 1436 w 2047"/>
              <a:gd name="T87" fmla="*/ 1565 h 1628"/>
              <a:gd name="T88" fmla="*/ 1472 w 2047"/>
              <a:gd name="T89" fmla="*/ 1571 h 1628"/>
              <a:gd name="T90" fmla="*/ 1503 w 2047"/>
              <a:gd name="T91" fmla="*/ 1576 h 1628"/>
              <a:gd name="T92" fmla="*/ 1534 w 2047"/>
              <a:gd name="T93" fmla="*/ 1581 h 1628"/>
              <a:gd name="T94" fmla="*/ 1570 w 2047"/>
              <a:gd name="T95" fmla="*/ 1581 h 1628"/>
              <a:gd name="T96" fmla="*/ 1601 w 2047"/>
              <a:gd name="T97" fmla="*/ 1586 h 1628"/>
              <a:gd name="T98" fmla="*/ 1633 w 2047"/>
              <a:gd name="T99" fmla="*/ 1591 h 1628"/>
              <a:gd name="T100" fmla="*/ 1669 w 2047"/>
              <a:gd name="T101" fmla="*/ 1591 h 1628"/>
              <a:gd name="T102" fmla="*/ 1700 w 2047"/>
              <a:gd name="T103" fmla="*/ 1597 h 1628"/>
              <a:gd name="T104" fmla="*/ 1731 w 2047"/>
              <a:gd name="T105" fmla="*/ 1602 h 1628"/>
              <a:gd name="T106" fmla="*/ 1762 w 2047"/>
              <a:gd name="T107" fmla="*/ 1602 h 1628"/>
              <a:gd name="T108" fmla="*/ 1798 w 2047"/>
              <a:gd name="T109" fmla="*/ 1607 h 1628"/>
              <a:gd name="T110" fmla="*/ 1830 w 2047"/>
              <a:gd name="T111" fmla="*/ 1607 h 1628"/>
              <a:gd name="T112" fmla="*/ 1861 w 2047"/>
              <a:gd name="T113" fmla="*/ 1612 h 1628"/>
              <a:gd name="T114" fmla="*/ 1897 w 2047"/>
              <a:gd name="T115" fmla="*/ 1612 h 1628"/>
              <a:gd name="T116" fmla="*/ 1928 w 2047"/>
              <a:gd name="T117" fmla="*/ 1617 h 1628"/>
              <a:gd name="T118" fmla="*/ 1959 w 2047"/>
              <a:gd name="T119" fmla="*/ 1622 h 1628"/>
              <a:gd name="T120" fmla="*/ 1995 w 2047"/>
              <a:gd name="T121" fmla="*/ 1622 h 1628"/>
              <a:gd name="T122" fmla="*/ 2027 w 2047"/>
              <a:gd name="T123" fmla="*/ 1622 h 1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47" h="1628">
                <a:moveTo>
                  <a:pt x="0" y="0"/>
                </a:moveTo>
                <a:lnTo>
                  <a:pt x="0" y="21"/>
                </a:lnTo>
                <a:lnTo>
                  <a:pt x="5" y="36"/>
                </a:lnTo>
                <a:lnTo>
                  <a:pt x="5" y="57"/>
                </a:lnTo>
                <a:lnTo>
                  <a:pt x="10" y="73"/>
                </a:lnTo>
                <a:lnTo>
                  <a:pt x="10" y="88"/>
                </a:lnTo>
                <a:lnTo>
                  <a:pt x="10" y="104"/>
                </a:lnTo>
                <a:lnTo>
                  <a:pt x="15" y="119"/>
                </a:lnTo>
                <a:lnTo>
                  <a:pt x="15" y="135"/>
                </a:lnTo>
                <a:lnTo>
                  <a:pt x="20" y="151"/>
                </a:lnTo>
                <a:lnTo>
                  <a:pt x="20" y="166"/>
                </a:lnTo>
                <a:lnTo>
                  <a:pt x="20" y="182"/>
                </a:lnTo>
                <a:lnTo>
                  <a:pt x="26" y="192"/>
                </a:lnTo>
                <a:lnTo>
                  <a:pt x="26" y="208"/>
                </a:lnTo>
                <a:lnTo>
                  <a:pt x="26" y="223"/>
                </a:lnTo>
                <a:lnTo>
                  <a:pt x="31" y="233"/>
                </a:lnTo>
                <a:lnTo>
                  <a:pt x="31" y="249"/>
                </a:lnTo>
                <a:lnTo>
                  <a:pt x="36" y="265"/>
                </a:lnTo>
                <a:lnTo>
                  <a:pt x="36" y="275"/>
                </a:lnTo>
                <a:lnTo>
                  <a:pt x="36" y="290"/>
                </a:lnTo>
                <a:lnTo>
                  <a:pt x="41" y="301"/>
                </a:lnTo>
                <a:lnTo>
                  <a:pt x="41" y="311"/>
                </a:lnTo>
                <a:lnTo>
                  <a:pt x="46" y="327"/>
                </a:lnTo>
                <a:lnTo>
                  <a:pt x="46" y="337"/>
                </a:lnTo>
                <a:lnTo>
                  <a:pt x="46" y="347"/>
                </a:lnTo>
                <a:lnTo>
                  <a:pt x="51" y="358"/>
                </a:lnTo>
                <a:lnTo>
                  <a:pt x="51" y="373"/>
                </a:lnTo>
                <a:lnTo>
                  <a:pt x="57" y="384"/>
                </a:lnTo>
                <a:lnTo>
                  <a:pt x="57" y="394"/>
                </a:lnTo>
                <a:lnTo>
                  <a:pt x="57" y="404"/>
                </a:lnTo>
                <a:lnTo>
                  <a:pt x="62" y="415"/>
                </a:lnTo>
                <a:lnTo>
                  <a:pt x="62" y="425"/>
                </a:lnTo>
                <a:lnTo>
                  <a:pt x="67" y="436"/>
                </a:lnTo>
                <a:lnTo>
                  <a:pt x="67" y="446"/>
                </a:lnTo>
                <a:lnTo>
                  <a:pt x="67" y="456"/>
                </a:lnTo>
                <a:lnTo>
                  <a:pt x="72" y="467"/>
                </a:lnTo>
                <a:lnTo>
                  <a:pt x="72" y="477"/>
                </a:lnTo>
                <a:lnTo>
                  <a:pt x="77" y="487"/>
                </a:lnTo>
                <a:lnTo>
                  <a:pt x="77" y="493"/>
                </a:lnTo>
                <a:lnTo>
                  <a:pt x="77" y="503"/>
                </a:lnTo>
                <a:lnTo>
                  <a:pt x="83" y="513"/>
                </a:lnTo>
                <a:lnTo>
                  <a:pt x="83" y="524"/>
                </a:lnTo>
                <a:lnTo>
                  <a:pt x="88" y="529"/>
                </a:lnTo>
                <a:lnTo>
                  <a:pt x="88" y="539"/>
                </a:lnTo>
                <a:lnTo>
                  <a:pt x="88" y="550"/>
                </a:lnTo>
                <a:lnTo>
                  <a:pt x="93" y="555"/>
                </a:lnTo>
                <a:lnTo>
                  <a:pt x="93" y="565"/>
                </a:lnTo>
                <a:lnTo>
                  <a:pt x="93" y="576"/>
                </a:lnTo>
                <a:lnTo>
                  <a:pt x="98" y="581"/>
                </a:lnTo>
                <a:lnTo>
                  <a:pt x="98" y="591"/>
                </a:lnTo>
                <a:lnTo>
                  <a:pt x="103" y="596"/>
                </a:lnTo>
                <a:lnTo>
                  <a:pt x="103" y="607"/>
                </a:lnTo>
                <a:lnTo>
                  <a:pt x="103" y="612"/>
                </a:lnTo>
                <a:lnTo>
                  <a:pt x="108" y="622"/>
                </a:lnTo>
                <a:lnTo>
                  <a:pt x="108" y="627"/>
                </a:lnTo>
                <a:lnTo>
                  <a:pt x="114" y="638"/>
                </a:lnTo>
                <a:lnTo>
                  <a:pt x="114" y="643"/>
                </a:lnTo>
                <a:lnTo>
                  <a:pt x="114" y="653"/>
                </a:lnTo>
                <a:lnTo>
                  <a:pt x="119" y="658"/>
                </a:lnTo>
                <a:lnTo>
                  <a:pt x="119" y="664"/>
                </a:lnTo>
                <a:lnTo>
                  <a:pt x="124" y="674"/>
                </a:lnTo>
                <a:lnTo>
                  <a:pt x="124" y="679"/>
                </a:lnTo>
                <a:lnTo>
                  <a:pt x="124" y="684"/>
                </a:lnTo>
                <a:lnTo>
                  <a:pt x="129" y="695"/>
                </a:lnTo>
                <a:lnTo>
                  <a:pt x="129" y="700"/>
                </a:lnTo>
                <a:lnTo>
                  <a:pt x="134" y="705"/>
                </a:lnTo>
                <a:lnTo>
                  <a:pt x="134" y="710"/>
                </a:lnTo>
                <a:lnTo>
                  <a:pt x="134" y="721"/>
                </a:lnTo>
                <a:lnTo>
                  <a:pt x="140" y="726"/>
                </a:lnTo>
                <a:lnTo>
                  <a:pt x="140" y="731"/>
                </a:lnTo>
                <a:lnTo>
                  <a:pt x="145" y="736"/>
                </a:lnTo>
                <a:lnTo>
                  <a:pt x="145" y="747"/>
                </a:lnTo>
                <a:lnTo>
                  <a:pt x="145" y="752"/>
                </a:lnTo>
                <a:lnTo>
                  <a:pt x="150" y="757"/>
                </a:lnTo>
                <a:lnTo>
                  <a:pt x="150" y="762"/>
                </a:lnTo>
                <a:lnTo>
                  <a:pt x="155" y="767"/>
                </a:lnTo>
                <a:lnTo>
                  <a:pt x="155" y="772"/>
                </a:lnTo>
                <a:lnTo>
                  <a:pt x="155" y="778"/>
                </a:lnTo>
                <a:lnTo>
                  <a:pt x="160" y="783"/>
                </a:lnTo>
                <a:lnTo>
                  <a:pt x="160" y="793"/>
                </a:lnTo>
                <a:lnTo>
                  <a:pt x="165" y="798"/>
                </a:lnTo>
                <a:lnTo>
                  <a:pt x="165" y="804"/>
                </a:lnTo>
                <a:lnTo>
                  <a:pt x="165" y="809"/>
                </a:lnTo>
                <a:lnTo>
                  <a:pt x="171" y="814"/>
                </a:lnTo>
                <a:lnTo>
                  <a:pt x="171" y="819"/>
                </a:lnTo>
                <a:lnTo>
                  <a:pt x="171" y="824"/>
                </a:lnTo>
                <a:lnTo>
                  <a:pt x="176" y="829"/>
                </a:lnTo>
                <a:lnTo>
                  <a:pt x="176" y="835"/>
                </a:lnTo>
                <a:lnTo>
                  <a:pt x="181" y="840"/>
                </a:lnTo>
                <a:lnTo>
                  <a:pt x="181" y="845"/>
                </a:lnTo>
                <a:lnTo>
                  <a:pt x="181" y="850"/>
                </a:lnTo>
                <a:lnTo>
                  <a:pt x="186" y="855"/>
                </a:lnTo>
                <a:lnTo>
                  <a:pt x="186" y="861"/>
                </a:lnTo>
                <a:lnTo>
                  <a:pt x="191" y="866"/>
                </a:lnTo>
                <a:lnTo>
                  <a:pt x="191" y="866"/>
                </a:lnTo>
                <a:lnTo>
                  <a:pt x="191" y="871"/>
                </a:lnTo>
                <a:lnTo>
                  <a:pt x="197" y="876"/>
                </a:lnTo>
                <a:lnTo>
                  <a:pt x="197" y="881"/>
                </a:lnTo>
                <a:lnTo>
                  <a:pt x="202" y="886"/>
                </a:lnTo>
                <a:lnTo>
                  <a:pt x="202" y="892"/>
                </a:lnTo>
                <a:lnTo>
                  <a:pt x="202" y="897"/>
                </a:lnTo>
                <a:lnTo>
                  <a:pt x="207" y="902"/>
                </a:lnTo>
                <a:lnTo>
                  <a:pt x="207" y="902"/>
                </a:lnTo>
                <a:lnTo>
                  <a:pt x="212" y="907"/>
                </a:lnTo>
                <a:lnTo>
                  <a:pt x="212" y="912"/>
                </a:lnTo>
                <a:lnTo>
                  <a:pt x="212" y="918"/>
                </a:lnTo>
                <a:lnTo>
                  <a:pt x="217" y="923"/>
                </a:lnTo>
                <a:lnTo>
                  <a:pt x="217" y="928"/>
                </a:lnTo>
                <a:lnTo>
                  <a:pt x="223" y="928"/>
                </a:lnTo>
                <a:lnTo>
                  <a:pt x="223" y="933"/>
                </a:lnTo>
                <a:lnTo>
                  <a:pt x="223" y="938"/>
                </a:lnTo>
                <a:lnTo>
                  <a:pt x="228" y="943"/>
                </a:lnTo>
                <a:lnTo>
                  <a:pt x="228" y="949"/>
                </a:lnTo>
                <a:lnTo>
                  <a:pt x="233" y="949"/>
                </a:lnTo>
                <a:lnTo>
                  <a:pt x="233" y="954"/>
                </a:lnTo>
                <a:lnTo>
                  <a:pt x="233" y="959"/>
                </a:lnTo>
                <a:lnTo>
                  <a:pt x="238" y="964"/>
                </a:lnTo>
                <a:lnTo>
                  <a:pt x="238" y="964"/>
                </a:lnTo>
                <a:lnTo>
                  <a:pt x="243" y="969"/>
                </a:lnTo>
                <a:lnTo>
                  <a:pt x="243" y="975"/>
                </a:lnTo>
                <a:lnTo>
                  <a:pt x="243" y="975"/>
                </a:lnTo>
                <a:lnTo>
                  <a:pt x="248" y="980"/>
                </a:lnTo>
                <a:lnTo>
                  <a:pt x="248" y="985"/>
                </a:lnTo>
                <a:lnTo>
                  <a:pt x="248" y="990"/>
                </a:lnTo>
                <a:lnTo>
                  <a:pt x="254" y="990"/>
                </a:lnTo>
                <a:lnTo>
                  <a:pt x="254" y="995"/>
                </a:lnTo>
                <a:lnTo>
                  <a:pt x="259" y="1000"/>
                </a:lnTo>
                <a:lnTo>
                  <a:pt x="259" y="1000"/>
                </a:lnTo>
                <a:lnTo>
                  <a:pt x="259" y="1006"/>
                </a:lnTo>
                <a:lnTo>
                  <a:pt x="264" y="1011"/>
                </a:lnTo>
                <a:lnTo>
                  <a:pt x="264" y="1011"/>
                </a:lnTo>
                <a:lnTo>
                  <a:pt x="269" y="1016"/>
                </a:lnTo>
                <a:lnTo>
                  <a:pt x="269" y="1021"/>
                </a:lnTo>
                <a:lnTo>
                  <a:pt x="269" y="1021"/>
                </a:lnTo>
                <a:lnTo>
                  <a:pt x="274" y="1026"/>
                </a:lnTo>
                <a:lnTo>
                  <a:pt x="274" y="1026"/>
                </a:lnTo>
                <a:lnTo>
                  <a:pt x="280" y="1032"/>
                </a:lnTo>
                <a:lnTo>
                  <a:pt x="280" y="1037"/>
                </a:lnTo>
                <a:lnTo>
                  <a:pt x="280" y="1037"/>
                </a:lnTo>
                <a:lnTo>
                  <a:pt x="285" y="1042"/>
                </a:lnTo>
                <a:lnTo>
                  <a:pt x="285" y="1042"/>
                </a:lnTo>
                <a:lnTo>
                  <a:pt x="290" y="1047"/>
                </a:lnTo>
                <a:lnTo>
                  <a:pt x="290" y="1052"/>
                </a:lnTo>
                <a:lnTo>
                  <a:pt x="290" y="1052"/>
                </a:lnTo>
                <a:lnTo>
                  <a:pt x="295" y="1058"/>
                </a:lnTo>
                <a:lnTo>
                  <a:pt x="295" y="1058"/>
                </a:lnTo>
                <a:lnTo>
                  <a:pt x="300" y="1063"/>
                </a:lnTo>
                <a:lnTo>
                  <a:pt x="300" y="1068"/>
                </a:lnTo>
                <a:lnTo>
                  <a:pt x="300" y="1068"/>
                </a:lnTo>
                <a:lnTo>
                  <a:pt x="305" y="1073"/>
                </a:lnTo>
                <a:lnTo>
                  <a:pt x="305" y="1073"/>
                </a:lnTo>
                <a:lnTo>
                  <a:pt x="311" y="1078"/>
                </a:lnTo>
                <a:lnTo>
                  <a:pt x="311" y="1078"/>
                </a:lnTo>
                <a:lnTo>
                  <a:pt x="311" y="1083"/>
                </a:lnTo>
                <a:lnTo>
                  <a:pt x="316" y="1083"/>
                </a:lnTo>
                <a:lnTo>
                  <a:pt x="316" y="1089"/>
                </a:lnTo>
                <a:lnTo>
                  <a:pt x="321" y="1089"/>
                </a:lnTo>
                <a:lnTo>
                  <a:pt x="321" y="1094"/>
                </a:lnTo>
                <a:lnTo>
                  <a:pt x="321" y="1099"/>
                </a:lnTo>
                <a:lnTo>
                  <a:pt x="326" y="1099"/>
                </a:lnTo>
                <a:lnTo>
                  <a:pt x="326" y="1104"/>
                </a:lnTo>
                <a:lnTo>
                  <a:pt x="326" y="1104"/>
                </a:lnTo>
                <a:lnTo>
                  <a:pt x="331" y="1109"/>
                </a:lnTo>
                <a:lnTo>
                  <a:pt x="331" y="1109"/>
                </a:lnTo>
                <a:lnTo>
                  <a:pt x="337" y="1115"/>
                </a:lnTo>
                <a:lnTo>
                  <a:pt x="337" y="1115"/>
                </a:lnTo>
                <a:lnTo>
                  <a:pt x="337" y="1120"/>
                </a:lnTo>
                <a:lnTo>
                  <a:pt x="342" y="1120"/>
                </a:lnTo>
                <a:lnTo>
                  <a:pt x="342" y="1120"/>
                </a:lnTo>
                <a:lnTo>
                  <a:pt x="347" y="1125"/>
                </a:lnTo>
                <a:lnTo>
                  <a:pt x="347" y="1125"/>
                </a:lnTo>
                <a:lnTo>
                  <a:pt x="347" y="1130"/>
                </a:lnTo>
                <a:lnTo>
                  <a:pt x="352" y="1130"/>
                </a:lnTo>
                <a:lnTo>
                  <a:pt x="352" y="1135"/>
                </a:lnTo>
                <a:lnTo>
                  <a:pt x="357" y="1135"/>
                </a:lnTo>
                <a:lnTo>
                  <a:pt x="357" y="1140"/>
                </a:lnTo>
                <a:lnTo>
                  <a:pt x="357" y="1140"/>
                </a:lnTo>
                <a:lnTo>
                  <a:pt x="362" y="1146"/>
                </a:lnTo>
                <a:lnTo>
                  <a:pt x="362" y="1146"/>
                </a:lnTo>
                <a:lnTo>
                  <a:pt x="368" y="1151"/>
                </a:lnTo>
                <a:lnTo>
                  <a:pt x="368" y="1151"/>
                </a:lnTo>
                <a:lnTo>
                  <a:pt x="368" y="1151"/>
                </a:lnTo>
                <a:lnTo>
                  <a:pt x="373" y="1156"/>
                </a:lnTo>
                <a:lnTo>
                  <a:pt x="373" y="1156"/>
                </a:lnTo>
                <a:lnTo>
                  <a:pt x="378" y="1161"/>
                </a:lnTo>
                <a:lnTo>
                  <a:pt x="378" y="1161"/>
                </a:lnTo>
                <a:lnTo>
                  <a:pt x="378" y="1166"/>
                </a:lnTo>
                <a:lnTo>
                  <a:pt x="383" y="1166"/>
                </a:lnTo>
                <a:lnTo>
                  <a:pt x="383" y="1166"/>
                </a:lnTo>
                <a:lnTo>
                  <a:pt x="388" y="1172"/>
                </a:lnTo>
                <a:lnTo>
                  <a:pt x="388" y="1172"/>
                </a:lnTo>
                <a:lnTo>
                  <a:pt x="388" y="1177"/>
                </a:lnTo>
                <a:lnTo>
                  <a:pt x="394" y="1177"/>
                </a:lnTo>
                <a:lnTo>
                  <a:pt x="394" y="1177"/>
                </a:lnTo>
                <a:lnTo>
                  <a:pt x="394" y="1182"/>
                </a:lnTo>
                <a:lnTo>
                  <a:pt x="399" y="1182"/>
                </a:lnTo>
                <a:lnTo>
                  <a:pt x="399" y="1187"/>
                </a:lnTo>
                <a:lnTo>
                  <a:pt x="404" y="1187"/>
                </a:lnTo>
                <a:lnTo>
                  <a:pt x="404" y="1187"/>
                </a:lnTo>
                <a:lnTo>
                  <a:pt x="404" y="1192"/>
                </a:lnTo>
                <a:lnTo>
                  <a:pt x="409" y="1192"/>
                </a:lnTo>
                <a:lnTo>
                  <a:pt x="409" y="1197"/>
                </a:lnTo>
                <a:lnTo>
                  <a:pt x="414" y="1197"/>
                </a:lnTo>
                <a:lnTo>
                  <a:pt x="414" y="1197"/>
                </a:lnTo>
                <a:lnTo>
                  <a:pt x="414" y="1203"/>
                </a:lnTo>
                <a:lnTo>
                  <a:pt x="419" y="1203"/>
                </a:lnTo>
                <a:lnTo>
                  <a:pt x="419" y="1203"/>
                </a:lnTo>
                <a:lnTo>
                  <a:pt x="425" y="1208"/>
                </a:lnTo>
                <a:lnTo>
                  <a:pt x="425" y="1208"/>
                </a:lnTo>
                <a:lnTo>
                  <a:pt x="425" y="1213"/>
                </a:lnTo>
                <a:lnTo>
                  <a:pt x="430" y="1213"/>
                </a:lnTo>
                <a:lnTo>
                  <a:pt x="430" y="1213"/>
                </a:lnTo>
                <a:lnTo>
                  <a:pt x="435" y="1218"/>
                </a:lnTo>
                <a:lnTo>
                  <a:pt x="435" y="1218"/>
                </a:lnTo>
                <a:lnTo>
                  <a:pt x="435" y="1218"/>
                </a:lnTo>
                <a:lnTo>
                  <a:pt x="440" y="1223"/>
                </a:lnTo>
                <a:lnTo>
                  <a:pt x="440" y="1223"/>
                </a:lnTo>
                <a:lnTo>
                  <a:pt x="445" y="1223"/>
                </a:lnTo>
                <a:lnTo>
                  <a:pt x="445" y="1229"/>
                </a:lnTo>
                <a:lnTo>
                  <a:pt x="445" y="1229"/>
                </a:lnTo>
                <a:lnTo>
                  <a:pt x="451" y="1229"/>
                </a:lnTo>
                <a:lnTo>
                  <a:pt x="451" y="1234"/>
                </a:lnTo>
                <a:lnTo>
                  <a:pt x="456" y="1234"/>
                </a:lnTo>
                <a:lnTo>
                  <a:pt x="456" y="1234"/>
                </a:lnTo>
                <a:lnTo>
                  <a:pt x="456" y="1239"/>
                </a:lnTo>
                <a:lnTo>
                  <a:pt x="461" y="1239"/>
                </a:lnTo>
                <a:lnTo>
                  <a:pt x="461" y="1239"/>
                </a:lnTo>
                <a:lnTo>
                  <a:pt x="466" y="1244"/>
                </a:lnTo>
                <a:lnTo>
                  <a:pt x="466" y="1244"/>
                </a:lnTo>
                <a:lnTo>
                  <a:pt x="466" y="1244"/>
                </a:lnTo>
                <a:lnTo>
                  <a:pt x="471" y="1249"/>
                </a:lnTo>
                <a:lnTo>
                  <a:pt x="471" y="1249"/>
                </a:lnTo>
                <a:lnTo>
                  <a:pt x="471" y="1249"/>
                </a:lnTo>
                <a:lnTo>
                  <a:pt x="477" y="1254"/>
                </a:lnTo>
                <a:lnTo>
                  <a:pt x="477" y="1254"/>
                </a:lnTo>
                <a:lnTo>
                  <a:pt x="482" y="1254"/>
                </a:lnTo>
                <a:lnTo>
                  <a:pt x="482" y="1260"/>
                </a:lnTo>
                <a:lnTo>
                  <a:pt x="482" y="1260"/>
                </a:lnTo>
                <a:lnTo>
                  <a:pt x="487" y="1260"/>
                </a:lnTo>
                <a:lnTo>
                  <a:pt x="487" y="1260"/>
                </a:lnTo>
                <a:lnTo>
                  <a:pt x="492" y="1265"/>
                </a:lnTo>
                <a:lnTo>
                  <a:pt x="492" y="1265"/>
                </a:lnTo>
                <a:lnTo>
                  <a:pt x="492" y="1265"/>
                </a:lnTo>
                <a:lnTo>
                  <a:pt x="497" y="1270"/>
                </a:lnTo>
                <a:lnTo>
                  <a:pt x="497" y="1270"/>
                </a:lnTo>
                <a:lnTo>
                  <a:pt x="502" y="1270"/>
                </a:lnTo>
                <a:lnTo>
                  <a:pt x="502" y="1270"/>
                </a:lnTo>
                <a:lnTo>
                  <a:pt x="502" y="1275"/>
                </a:lnTo>
                <a:lnTo>
                  <a:pt x="508" y="1275"/>
                </a:lnTo>
                <a:lnTo>
                  <a:pt x="508" y="1275"/>
                </a:lnTo>
                <a:lnTo>
                  <a:pt x="513" y="1280"/>
                </a:lnTo>
                <a:lnTo>
                  <a:pt x="513" y="1280"/>
                </a:lnTo>
                <a:lnTo>
                  <a:pt x="513" y="1280"/>
                </a:lnTo>
                <a:lnTo>
                  <a:pt x="518" y="1280"/>
                </a:lnTo>
                <a:lnTo>
                  <a:pt x="518" y="1286"/>
                </a:lnTo>
                <a:lnTo>
                  <a:pt x="523" y="1286"/>
                </a:lnTo>
                <a:lnTo>
                  <a:pt x="523" y="1286"/>
                </a:lnTo>
                <a:lnTo>
                  <a:pt x="523" y="1291"/>
                </a:lnTo>
                <a:lnTo>
                  <a:pt x="528" y="1291"/>
                </a:lnTo>
                <a:lnTo>
                  <a:pt x="528" y="1291"/>
                </a:lnTo>
                <a:lnTo>
                  <a:pt x="534" y="1291"/>
                </a:lnTo>
                <a:lnTo>
                  <a:pt x="534" y="1296"/>
                </a:lnTo>
                <a:lnTo>
                  <a:pt x="534" y="1296"/>
                </a:lnTo>
                <a:lnTo>
                  <a:pt x="539" y="1296"/>
                </a:lnTo>
                <a:lnTo>
                  <a:pt x="539" y="1296"/>
                </a:lnTo>
                <a:lnTo>
                  <a:pt x="544" y="1301"/>
                </a:lnTo>
                <a:lnTo>
                  <a:pt x="544" y="1301"/>
                </a:lnTo>
                <a:lnTo>
                  <a:pt x="544" y="1301"/>
                </a:lnTo>
                <a:lnTo>
                  <a:pt x="549" y="1301"/>
                </a:lnTo>
                <a:lnTo>
                  <a:pt x="549" y="1306"/>
                </a:lnTo>
                <a:lnTo>
                  <a:pt x="549" y="1306"/>
                </a:lnTo>
                <a:lnTo>
                  <a:pt x="554" y="1306"/>
                </a:lnTo>
                <a:lnTo>
                  <a:pt x="554" y="1306"/>
                </a:lnTo>
                <a:lnTo>
                  <a:pt x="559" y="1311"/>
                </a:lnTo>
                <a:lnTo>
                  <a:pt x="559" y="1311"/>
                </a:lnTo>
                <a:lnTo>
                  <a:pt x="559" y="1311"/>
                </a:lnTo>
                <a:lnTo>
                  <a:pt x="565" y="1311"/>
                </a:lnTo>
                <a:lnTo>
                  <a:pt x="565" y="1317"/>
                </a:lnTo>
                <a:lnTo>
                  <a:pt x="570" y="1317"/>
                </a:lnTo>
                <a:lnTo>
                  <a:pt x="570" y="1317"/>
                </a:lnTo>
                <a:lnTo>
                  <a:pt x="570" y="1317"/>
                </a:lnTo>
                <a:lnTo>
                  <a:pt x="575" y="1322"/>
                </a:lnTo>
                <a:lnTo>
                  <a:pt x="575" y="1322"/>
                </a:lnTo>
                <a:lnTo>
                  <a:pt x="580" y="1322"/>
                </a:lnTo>
                <a:lnTo>
                  <a:pt x="580" y="1322"/>
                </a:lnTo>
                <a:lnTo>
                  <a:pt x="580" y="1327"/>
                </a:lnTo>
                <a:lnTo>
                  <a:pt x="585" y="1327"/>
                </a:lnTo>
                <a:lnTo>
                  <a:pt x="585" y="1327"/>
                </a:lnTo>
                <a:lnTo>
                  <a:pt x="591" y="1327"/>
                </a:lnTo>
                <a:lnTo>
                  <a:pt x="591" y="1327"/>
                </a:lnTo>
                <a:lnTo>
                  <a:pt x="591" y="1332"/>
                </a:lnTo>
                <a:lnTo>
                  <a:pt x="596" y="1332"/>
                </a:lnTo>
                <a:lnTo>
                  <a:pt x="596" y="1332"/>
                </a:lnTo>
                <a:lnTo>
                  <a:pt x="601" y="1332"/>
                </a:lnTo>
                <a:lnTo>
                  <a:pt x="601" y="1337"/>
                </a:lnTo>
                <a:lnTo>
                  <a:pt x="601" y="1337"/>
                </a:lnTo>
                <a:lnTo>
                  <a:pt x="606" y="1337"/>
                </a:lnTo>
                <a:lnTo>
                  <a:pt x="606" y="1337"/>
                </a:lnTo>
                <a:lnTo>
                  <a:pt x="611" y="1337"/>
                </a:lnTo>
                <a:lnTo>
                  <a:pt x="611" y="1343"/>
                </a:lnTo>
                <a:lnTo>
                  <a:pt x="611" y="1343"/>
                </a:lnTo>
                <a:lnTo>
                  <a:pt x="616" y="1343"/>
                </a:lnTo>
                <a:lnTo>
                  <a:pt x="616" y="1343"/>
                </a:lnTo>
                <a:lnTo>
                  <a:pt x="622" y="1348"/>
                </a:lnTo>
                <a:lnTo>
                  <a:pt x="622" y="1348"/>
                </a:lnTo>
                <a:lnTo>
                  <a:pt x="622" y="1348"/>
                </a:lnTo>
                <a:lnTo>
                  <a:pt x="627" y="1348"/>
                </a:lnTo>
                <a:lnTo>
                  <a:pt x="627" y="1348"/>
                </a:lnTo>
                <a:lnTo>
                  <a:pt x="627" y="1353"/>
                </a:lnTo>
                <a:lnTo>
                  <a:pt x="632" y="1353"/>
                </a:lnTo>
                <a:lnTo>
                  <a:pt x="632" y="1353"/>
                </a:lnTo>
                <a:lnTo>
                  <a:pt x="637" y="1353"/>
                </a:lnTo>
                <a:lnTo>
                  <a:pt x="637" y="1353"/>
                </a:lnTo>
                <a:lnTo>
                  <a:pt x="637" y="1358"/>
                </a:lnTo>
                <a:lnTo>
                  <a:pt x="642" y="1358"/>
                </a:lnTo>
                <a:lnTo>
                  <a:pt x="642" y="1358"/>
                </a:lnTo>
                <a:lnTo>
                  <a:pt x="648" y="1358"/>
                </a:lnTo>
                <a:lnTo>
                  <a:pt x="648" y="1358"/>
                </a:lnTo>
                <a:lnTo>
                  <a:pt x="648" y="1363"/>
                </a:lnTo>
                <a:lnTo>
                  <a:pt x="653" y="1363"/>
                </a:lnTo>
                <a:lnTo>
                  <a:pt x="653" y="1363"/>
                </a:lnTo>
                <a:lnTo>
                  <a:pt x="658" y="1363"/>
                </a:lnTo>
                <a:lnTo>
                  <a:pt x="658" y="1363"/>
                </a:lnTo>
                <a:lnTo>
                  <a:pt x="658" y="1368"/>
                </a:lnTo>
                <a:lnTo>
                  <a:pt x="663" y="1368"/>
                </a:lnTo>
                <a:lnTo>
                  <a:pt x="663" y="1368"/>
                </a:lnTo>
                <a:lnTo>
                  <a:pt x="668" y="1368"/>
                </a:lnTo>
                <a:lnTo>
                  <a:pt x="668" y="1368"/>
                </a:lnTo>
                <a:lnTo>
                  <a:pt x="668" y="1374"/>
                </a:lnTo>
                <a:lnTo>
                  <a:pt x="674" y="1374"/>
                </a:lnTo>
                <a:lnTo>
                  <a:pt x="674" y="1374"/>
                </a:lnTo>
                <a:lnTo>
                  <a:pt x="679" y="1374"/>
                </a:lnTo>
                <a:lnTo>
                  <a:pt x="679" y="1374"/>
                </a:lnTo>
                <a:lnTo>
                  <a:pt x="679" y="1374"/>
                </a:lnTo>
                <a:lnTo>
                  <a:pt x="684" y="1379"/>
                </a:lnTo>
                <a:lnTo>
                  <a:pt x="684" y="1379"/>
                </a:lnTo>
                <a:lnTo>
                  <a:pt x="689" y="1379"/>
                </a:lnTo>
                <a:lnTo>
                  <a:pt x="689" y="1379"/>
                </a:lnTo>
                <a:lnTo>
                  <a:pt x="689" y="1379"/>
                </a:lnTo>
                <a:lnTo>
                  <a:pt x="694" y="1384"/>
                </a:lnTo>
                <a:lnTo>
                  <a:pt x="694" y="1384"/>
                </a:lnTo>
                <a:lnTo>
                  <a:pt x="694" y="1384"/>
                </a:lnTo>
                <a:lnTo>
                  <a:pt x="699" y="1384"/>
                </a:lnTo>
                <a:lnTo>
                  <a:pt x="699" y="1384"/>
                </a:lnTo>
                <a:lnTo>
                  <a:pt x="705" y="1384"/>
                </a:lnTo>
                <a:lnTo>
                  <a:pt x="705" y="1389"/>
                </a:lnTo>
                <a:lnTo>
                  <a:pt x="705" y="1389"/>
                </a:lnTo>
                <a:lnTo>
                  <a:pt x="710" y="1389"/>
                </a:lnTo>
                <a:lnTo>
                  <a:pt x="710" y="1389"/>
                </a:lnTo>
                <a:lnTo>
                  <a:pt x="715" y="1389"/>
                </a:lnTo>
                <a:lnTo>
                  <a:pt x="715" y="1389"/>
                </a:lnTo>
                <a:lnTo>
                  <a:pt x="715" y="1394"/>
                </a:lnTo>
                <a:lnTo>
                  <a:pt x="720" y="1394"/>
                </a:lnTo>
                <a:lnTo>
                  <a:pt x="720" y="1394"/>
                </a:lnTo>
                <a:lnTo>
                  <a:pt x="725" y="1394"/>
                </a:lnTo>
                <a:lnTo>
                  <a:pt x="725" y="1394"/>
                </a:lnTo>
                <a:lnTo>
                  <a:pt x="725" y="1394"/>
                </a:lnTo>
                <a:lnTo>
                  <a:pt x="731" y="1400"/>
                </a:lnTo>
                <a:lnTo>
                  <a:pt x="731" y="1400"/>
                </a:lnTo>
                <a:lnTo>
                  <a:pt x="736" y="1400"/>
                </a:lnTo>
                <a:lnTo>
                  <a:pt x="736" y="1400"/>
                </a:lnTo>
                <a:lnTo>
                  <a:pt x="736" y="1400"/>
                </a:lnTo>
                <a:lnTo>
                  <a:pt x="741" y="1400"/>
                </a:lnTo>
                <a:lnTo>
                  <a:pt x="741" y="1405"/>
                </a:lnTo>
                <a:lnTo>
                  <a:pt x="746" y="1405"/>
                </a:lnTo>
                <a:lnTo>
                  <a:pt x="746" y="1405"/>
                </a:lnTo>
                <a:lnTo>
                  <a:pt x="746" y="1405"/>
                </a:lnTo>
                <a:lnTo>
                  <a:pt x="751" y="1405"/>
                </a:lnTo>
                <a:lnTo>
                  <a:pt x="751" y="1405"/>
                </a:lnTo>
                <a:lnTo>
                  <a:pt x="756" y="1410"/>
                </a:lnTo>
                <a:lnTo>
                  <a:pt x="756" y="1410"/>
                </a:lnTo>
                <a:lnTo>
                  <a:pt x="756" y="1410"/>
                </a:lnTo>
                <a:lnTo>
                  <a:pt x="762" y="1410"/>
                </a:lnTo>
                <a:lnTo>
                  <a:pt x="762" y="1410"/>
                </a:lnTo>
                <a:lnTo>
                  <a:pt x="767" y="1410"/>
                </a:lnTo>
                <a:lnTo>
                  <a:pt x="767" y="1415"/>
                </a:lnTo>
                <a:lnTo>
                  <a:pt x="767" y="1415"/>
                </a:lnTo>
                <a:lnTo>
                  <a:pt x="772" y="1415"/>
                </a:lnTo>
                <a:lnTo>
                  <a:pt x="772" y="1415"/>
                </a:lnTo>
                <a:lnTo>
                  <a:pt x="772" y="1415"/>
                </a:lnTo>
                <a:lnTo>
                  <a:pt x="777" y="1415"/>
                </a:lnTo>
                <a:lnTo>
                  <a:pt x="777" y="1415"/>
                </a:lnTo>
                <a:lnTo>
                  <a:pt x="782" y="1420"/>
                </a:lnTo>
                <a:lnTo>
                  <a:pt x="782" y="1420"/>
                </a:lnTo>
                <a:lnTo>
                  <a:pt x="782" y="1420"/>
                </a:lnTo>
                <a:lnTo>
                  <a:pt x="788" y="1420"/>
                </a:lnTo>
                <a:lnTo>
                  <a:pt x="788" y="1420"/>
                </a:lnTo>
                <a:lnTo>
                  <a:pt x="793" y="1420"/>
                </a:lnTo>
                <a:lnTo>
                  <a:pt x="793" y="1420"/>
                </a:lnTo>
                <a:lnTo>
                  <a:pt x="793" y="1425"/>
                </a:lnTo>
                <a:lnTo>
                  <a:pt x="798" y="1425"/>
                </a:lnTo>
                <a:lnTo>
                  <a:pt x="798" y="1425"/>
                </a:lnTo>
                <a:lnTo>
                  <a:pt x="803" y="1425"/>
                </a:lnTo>
                <a:lnTo>
                  <a:pt x="803" y="1425"/>
                </a:lnTo>
                <a:lnTo>
                  <a:pt x="803" y="1425"/>
                </a:lnTo>
                <a:lnTo>
                  <a:pt x="808" y="1425"/>
                </a:lnTo>
                <a:lnTo>
                  <a:pt x="808" y="1431"/>
                </a:lnTo>
                <a:lnTo>
                  <a:pt x="813" y="1431"/>
                </a:lnTo>
                <a:lnTo>
                  <a:pt x="813" y="1431"/>
                </a:lnTo>
                <a:lnTo>
                  <a:pt x="813" y="1431"/>
                </a:lnTo>
                <a:lnTo>
                  <a:pt x="819" y="1431"/>
                </a:lnTo>
                <a:lnTo>
                  <a:pt x="819" y="1431"/>
                </a:lnTo>
                <a:lnTo>
                  <a:pt x="824" y="1431"/>
                </a:lnTo>
                <a:lnTo>
                  <a:pt x="824" y="1436"/>
                </a:lnTo>
                <a:lnTo>
                  <a:pt x="824" y="1436"/>
                </a:lnTo>
                <a:lnTo>
                  <a:pt x="829" y="1436"/>
                </a:lnTo>
                <a:lnTo>
                  <a:pt x="829" y="1436"/>
                </a:lnTo>
                <a:lnTo>
                  <a:pt x="834" y="1436"/>
                </a:lnTo>
                <a:lnTo>
                  <a:pt x="834" y="1436"/>
                </a:lnTo>
                <a:lnTo>
                  <a:pt x="834" y="1436"/>
                </a:lnTo>
                <a:lnTo>
                  <a:pt x="839" y="1436"/>
                </a:lnTo>
                <a:lnTo>
                  <a:pt x="839" y="1441"/>
                </a:lnTo>
                <a:lnTo>
                  <a:pt x="845" y="1441"/>
                </a:lnTo>
                <a:lnTo>
                  <a:pt x="845" y="1441"/>
                </a:lnTo>
                <a:lnTo>
                  <a:pt x="845" y="1441"/>
                </a:lnTo>
                <a:lnTo>
                  <a:pt x="850" y="1441"/>
                </a:lnTo>
                <a:lnTo>
                  <a:pt x="850" y="1441"/>
                </a:lnTo>
                <a:lnTo>
                  <a:pt x="850" y="1441"/>
                </a:lnTo>
                <a:lnTo>
                  <a:pt x="855" y="1446"/>
                </a:lnTo>
                <a:lnTo>
                  <a:pt x="855" y="1446"/>
                </a:lnTo>
                <a:lnTo>
                  <a:pt x="860" y="1446"/>
                </a:lnTo>
                <a:lnTo>
                  <a:pt x="860" y="1446"/>
                </a:lnTo>
                <a:lnTo>
                  <a:pt x="860" y="1446"/>
                </a:lnTo>
                <a:lnTo>
                  <a:pt x="865" y="1446"/>
                </a:lnTo>
                <a:lnTo>
                  <a:pt x="865" y="1446"/>
                </a:lnTo>
                <a:lnTo>
                  <a:pt x="871" y="1446"/>
                </a:lnTo>
                <a:lnTo>
                  <a:pt x="871" y="1451"/>
                </a:lnTo>
                <a:lnTo>
                  <a:pt x="871" y="1451"/>
                </a:lnTo>
                <a:lnTo>
                  <a:pt x="876" y="1451"/>
                </a:lnTo>
                <a:lnTo>
                  <a:pt x="876" y="1451"/>
                </a:lnTo>
                <a:lnTo>
                  <a:pt x="881" y="1451"/>
                </a:lnTo>
                <a:lnTo>
                  <a:pt x="881" y="1451"/>
                </a:lnTo>
                <a:lnTo>
                  <a:pt x="881" y="1451"/>
                </a:lnTo>
                <a:lnTo>
                  <a:pt x="886" y="1451"/>
                </a:lnTo>
                <a:lnTo>
                  <a:pt x="886" y="1457"/>
                </a:lnTo>
                <a:lnTo>
                  <a:pt x="891" y="1457"/>
                </a:lnTo>
                <a:lnTo>
                  <a:pt x="891" y="1457"/>
                </a:lnTo>
                <a:lnTo>
                  <a:pt x="891" y="1457"/>
                </a:lnTo>
                <a:lnTo>
                  <a:pt x="896" y="1457"/>
                </a:lnTo>
                <a:lnTo>
                  <a:pt x="896" y="1457"/>
                </a:lnTo>
                <a:lnTo>
                  <a:pt x="902" y="1457"/>
                </a:lnTo>
                <a:lnTo>
                  <a:pt x="902" y="1457"/>
                </a:lnTo>
                <a:lnTo>
                  <a:pt x="902" y="1457"/>
                </a:lnTo>
                <a:lnTo>
                  <a:pt x="907" y="1462"/>
                </a:lnTo>
                <a:lnTo>
                  <a:pt x="907" y="1462"/>
                </a:lnTo>
                <a:lnTo>
                  <a:pt x="912" y="1462"/>
                </a:lnTo>
                <a:lnTo>
                  <a:pt x="912" y="1462"/>
                </a:lnTo>
                <a:lnTo>
                  <a:pt x="912" y="1462"/>
                </a:lnTo>
                <a:lnTo>
                  <a:pt x="917" y="1462"/>
                </a:lnTo>
                <a:lnTo>
                  <a:pt x="917" y="1462"/>
                </a:lnTo>
                <a:lnTo>
                  <a:pt x="922" y="1462"/>
                </a:lnTo>
                <a:lnTo>
                  <a:pt x="922" y="1467"/>
                </a:lnTo>
                <a:lnTo>
                  <a:pt x="922" y="1467"/>
                </a:lnTo>
                <a:lnTo>
                  <a:pt x="928" y="1467"/>
                </a:lnTo>
                <a:lnTo>
                  <a:pt x="928" y="1467"/>
                </a:lnTo>
                <a:lnTo>
                  <a:pt x="928" y="1467"/>
                </a:lnTo>
                <a:lnTo>
                  <a:pt x="933" y="1467"/>
                </a:lnTo>
                <a:lnTo>
                  <a:pt x="933" y="1467"/>
                </a:lnTo>
                <a:lnTo>
                  <a:pt x="938" y="1467"/>
                </a:lnTo>
                <a:lnTo>
                  <a:pt x="938" y="1467"/>
                </a:lnTo>
                <a:lnTo>
                  <a:pt x="938" y="1472"/>
                </a:lnTo>
                <a:lnTo>
                  <a:pt x="943" y="1472"/>
                </a:lnTo>
                <a:lnTo>
                  <a:pt x="943" y="1472"/>
                </a:lnTo>
                <a:lnTo>
                  <a:pt x="948" y="1472"/>
                </a:lnTo>
                <a:lnTo>
                  <a:pt x="948" y="1472"/>
                </a:lnTo>
                <a:lnTo>
                  <a:pt x="948" y="1472"/>
                </a:lnTo>
                <a:lnTo>
                  <a:pt x="953" y="1472"/>
                </a:lnTo>
                <a:lnTo>
                  <a:pt x="953" y="1472"/>
                </a:lnTo>
                <a:lnTo>
                  <a:pt x="959" y="1472"/>
                </a:lnTo>
                <a:lnTo>
                  <a:pt x="959" y="1472"/>
                </a:lnTo>
                <a:lnTo>
                  <a:pt x="959" y="1477"/>
                </a:lnTo>
                <a:lnTo>
                  <a:pt x="964" y="1477"/>
                </a:lnTo>
                <a:lnTo>
                  <a:pt x="964" y="1477"/>
                </a:lnTo>
                <a:lnTo>
                  <a:pt x="969" y="1477"/>
                </a:lnTo>
                <a:lnTo>
                  <a:pt x="969" y="1477"/>
                </a:lnTo>
                <a:lnTo>
                  <a:pt x="969" y="1477"/>
                </a:lnTo>
                <a:lnTo>
                  <a:pt x="974" y="1477"/>
                </a:lnTo>
                <a:lnTo>
                  <a:pt x="974" y="1477"/>
                </a:lnTo>
                <a:lnTo>
                  <a:pt x="979" y="1477"/>
                </a:lnTo>
                <a:lnTo>
                  <a:pt x="979" y="1482"/>
                </a:lnTo>
                <a:lnTo>
                  <a:pt x="979" y="1482"/>
                </a:lnTo>
                <a:lnTo>
                  <a:pt x="985" y="1482"/>
                </a:lnTo>
                <a:lnTo>
                  <a:pt x="985" y="1482"/>
                </a:lnTo>
                <a:lnTo>
                  <a:pt x="990" y="1482"/>
                </a:lnTo>
                <a:lnTo>
                  <a:pt x="990" y="1482"/>
                </a:lnTo>
                <a:lnTo>
                  <a:pt x="990" y="1482"/>
                </a:lnTo>
                <a:lnTo>
                  <a:pt x="995" y="1482"/>
                </a:lnTo>
                <a:lnTo>
                  <a:pt x="995" y="1482"/>
                </a:lnTo>
                <a:lnTo>
                  <a:pt x="995" y="1482"/>
                </a:lnTo>
                <a:lnTo>
                  <a:pt x="1000" y="1488"/>
                </a:lnTo>
                <a:lnTo>
                  <a:pt x="1000" y="1488"/>
                </a:lnTo>
                <a:lnTo>
                  <a:pt x="1005" y="1488"/>
                </a:lnTo>
                <a:lnTo>
                  <a:pt x="1005" y="1488"/>
                </a:lnTo>
                <a:lnTo>
                  <a:pt x="1005" y="1488"/>
                </a:lnTo>
                <a:lnTo>
                  <a:pt x="1010" y="1488"/>
                </a:lnTo>
                <a:lnTo>
                  <a:pt x="1010" y="1488"/>
                </a:lnTo>
                <a:lnTo>
                  <a:pt x="1016" y="1488"/>
                </a:lnTo>
                <a:lnTo>
                  <a:pt x="1016" y="1488"/>
                </a:lnTo>
                <a:lnTo>
                  <a:pt x="1016" y="1488"/>
                </a:lnTo>
                <a:lnTo>
                  <a:pt x="1021" y="1493"/>
                </a:lnTo>
                <a:lnTo>
                  <a:pt x="1021" y="1493"/>
                </a:lnTo>
                <a:lnTo>
                  <a:pt x="1026" y="1493"/>
                </a:lnTo>
                <a:lnTo>
                  <a:pt x="1026" y="1493"/>
                </a:lnTo>
                <a:lnTo>
                  <a:pt x="1026" y="1493"/>
                </a:lnTo>
                <a:lnTo>
                  <a:pt x="1031" y="1493"/>
                </a:lnTo>
                <a:lnTo>
                  <a:pt x="1031" y="1493"/>
                </a:lnTo>
                <a:lnTo>
                  <a:pt x="1036" y="1493"/>
                </a:lnTo>
                <a:lnTo>
                  <a:pt x="1036" y="1493"/>
                </a:lnTo>
                <a:lnTo>
                  <a:pt x="1036" y="1493"/>
                </a:lnTo>
                <a:lnTo>
                  <a:pt x="1042" y="1493"/>
                </a:lnTo>
                <a:lnTo>
                  <a:pt x="1042" y="1498"/>
                </a:lnTo>
                <a:lnTo>
                  <a:pt x="1047" y="1498"/>
                </a:lnTo>
                <a:lnTo>
                  <a:pt x="1047" y="1498"/>
                </a:lnTo>
                <a:lnTo>
                  <a:pt x="1047" y="1498"/>
                </a:lnTo>
                <a:lnTo>
                  <a:pt x="1052" y="1498"/>
                </a:lnTo>
                <a:lnTo>
                  <a:pt x="1052" y="1498"/>
                </a:lnTo>
                <a:lnTo>
                  <a:pt x="1057" y="1498"/>
                </a:lnTo>
                <a:lnTo>
                  <a:pt x="1057" y="1498"/>
                </a:lnTo>
                <a:lnTo>
                  <a:pt x="1057" y="1498"/>
                </a:lnTo>
                <a:lnTo>
                  <a:pt x="1062" y="1498"/>
                </a:lnTo>
                <a:lnTo>
                  <a:pt x="1062" y="1498"/>
                </a:lnTo>
                <a:lnTo>
                  <a:pt x="1067" y="1503"/>
                </a:lnTo>
                <a:lnTo>
                  <a:pt x="1067" y="1503"/>
                </a:lnTo>
                <a:lnTo>
                  <a:pt x="1067" y="1503"/>
                </a:lnTo>
                <a:lnTo>
                  <a:pt x="1073" y="1503"/>
                </a:lnTo>
                <a:lnTo>
                  <a:pt x="1073" y="1503"/>
                </a:lnTo>
                <a:lnTo>
                  <a:pt x="1073" y="1503"/>
                </a:lnTo>
                <a:lnTo>
                  <a:pt x="1078" y="1503"/>
                </a:lnTo>
                <a:lnTo>
                  <a:pt x="1078" y="1503"/>
                </a:lnTo>
                <a:lnTo>
                  <a:pt x="1083" y="1503"/>
                </a:lnTo>
                <a:lnTo>
                  <a:pt x="1083" y="1503"/>
                </a:lnTo>
                <a:lnTo>
                  <a:pt x="1083" y="1503"/>
                </a:lnTo>
                <a:lnTo>
                  <a:pt x="1088" y="1508"/>
                </a:lnTo>
                <a:lnTo>
                  <a:pt x="1088" y="1508"/>
                </a:lnTo>
                <a:lnTo>
                  <a:pt x="1093" y="1508"/>
                </a:lnTo>
                <a:lnTo>
                  <a:pt x="1093" y="1508"/>
                </a:lnTo>
                <a:lnTo>
                  <a:pt x="1093" y="1508"/>
                </a:lnTo>
                <a:lnTo>
                  <a:pt x="1099" y="1508"/>
                </a:lnTo>
                <a:lnTo>
                  <a:pt x="1099" y="1508"/>
                </a:lnTo>
                <a:lnTo>
                  <a:pt x="1104" y="1508"/>
                </a:lnTo>
                <a:lnTo>
                  <a:pt x="1104" y="1508"/>
                </a:lnTo>
                <a:lnTo>
                  <a:pt x="1104" y="1508"/>
                </a:lnTo>
                <a:lnTo>
                  <a:pt x="1109" y="1508"/>
                </a:lnTo>
                <a:lnTo>
                  <a:pt x="1109" y="1508"/>
                </a:lnTo>
                <a:lnTo>
                  <a:pt x="1114" y="1514"/>
                </a:lnTo>
                <a:lnTo>
                  <a:pt x="1114" y="1514"/>
                </a:lnTo>
                <a:lnTo>
                  <a:pt x="1114" y="1514"/>
                </a:lnTo>
                <a:lnTo>
                  <a:pt x="1119" y="1514"/>
                </a:lnTo>
                <a:lnTo>
                  <a:pt x="1119" y="1514"/>
                </a:lnTo>
                <a:lnTo>
                  <a:pt x="1125" y="1514"/>
                </a:lnTo>
                <a:lnTo>
                  <a:pt x="1125" y="1514"/>
                </a:lnTo>
                <a:lnTo>
                  <a:pt x="1125" y="1514"/>
                </a:lnTo>
                <a:lnTo>
                  <a:pt x="1130" y="1514"/>
                </a:lnTo>
                <a:lnTo>
                  <a:pt x="1130" y="1514"/>
                </a:lnTo>
                <a:lnTo>
                  <a:pt x="1135" y="1514"/>
                </a:lnTo>
                <a:lnTo>
                  <a:pt x="1135" y="1514"/>
                </a:lnTo>
                <a:lnTo>
                  <a:pt x="1135" y="1519"/>
                </a:lnTo>
                <a:lnTo>
                  <a:pt x="1140" y="1519"/>
                </a:lnTo>
                <a:lnTo>
                  <a:pt x="1140" y="1519"/>
                </a:lnTo>
                <a:lnTo>
                  <a:pt x="1145" y="1519"/>
                </a:lnTo>
                <a:lnTo>
                  <a:pt x="1145" y="1519"/>
                </a:lnTo>
                <a:lnTo>
                  <a:pt x="1145" y="1519"/>
                </a:lnTo>
                <a:lnTo>
                  <a:pt x="1150" y="1519"/>
                </a:lnTo>
                <a:lnTo>
                  <a:pt x="1150" y="1519"/>
                </a:lnTo>
                <a:lnTo>
                  <a:pt x="1150" y="1519"/>
                </a:lnTo>
                <a:lnTo>
                  <a:pt x="1156" y="1519"/>
                </a:lnTo>
                <a:lnTo>
                  <a:pt x="1156" y="1519"/>
                </a:lnTo>
                <a:lnTo>
                  <a:pt x="1161" y="1519"/>
                </a:lnTo>
                <a:lnTo>
                  <a:pt x="1161" y="1519"/>
                </a:lnTo>
                <a:lnTo>
                  <a:pt x="1161" y="1524"/>
                </a:lnTo>
                <a:lnTo>
                  <a:pt x="1166" y="1524"/>
                </a:lnTo>
                <a:lnTo>
                  <a:pt x="1166" y="1524"/>
                </a:lnTo>
                <a:lnTo>
                  <a:pt x="1171" y="1524"/>
                </a:lnTo>
                <a:lnTo>
                  <a:pt x="1171" y="1524"/>
                </a:lnTo>
                <a:lnTo>
                  <a:pt x="1171" y="1524"/>
                </a:lnTo>
                <a:lnTo>
                  <a:pt x="1176" y="1524"/>
                </a:lnTo>
                <a:lnTo>
                  <a:pt x="1176" y="1524"/>
                </a:lnTo>
                <a:lnTo>
                  <a:pt x="1182" y="1524"/>
                </a:lnTo>
                <a:lnTo>
                  <a:pt x="1182" y="1524"/>
                </a:lnTo>
                <a:lnTo>
                  <a:pt x="1182" y="1524"/>
                </a:lnTo>
                <a:lnTo>
                  <a:pt x="1187" y="1524"/>
                </a:lnTo>
                <a:lnTo>
                  <a:pt x="1187" y="1524"/>
                </a:lnTo>
                <a:lnTo>
                  <a:pt x="1192" y="1529"/>
                </a:lnTo>
                <a:lnTo>
                  <a:pt x="1192" y="1529"/>
                </a:lnTo>
                <a:lnTo>
                  <a:pt x="1192" y="1529"/>
                </a:lnTo>
                <a:lnTo>
                  <a:pt x="1197" y="1529"/>
                </a:lnTo>
                <a:lnTo>
                  <a:pt x="1197" y="1529"/>
                </a:lnTo>
                <a:lnTo>
                  <a:pt x="1202" y="1529"/>
                </a:lnTo>
                <a:lnTo>
                  <a:pt x="1202" y="1529"/>
                </a:lnTo>
                <a:lnTo>
                  <a:pt x="1202" y="1529"/>
                </a:lnTo>
                <a:lnTo>
                  <a:pt x="1207" y="1529"/>
                </a:lnTo>
                <a:lnTo>
                  <a:pt x="1207" y="1529"/>
                </a:lnTo>
                <a:lnTo>
                  <a:pt x="1213" y="1529"/>
                </a:lnTo>
                <a:lnTo>
                  <a:pt x="1213" y="1529"/>
                </a:lnTo>
                <a:lnTo>
                  <a:pt x="1213" y="1529"/>
                </a:lnTo>
                <a:lnTo>
                  <a:pt x="1218" y="1529"/>
                </a:lnTo>
                <a:lnTo>
                  <a:pt x="1218" y="1534"/>
                </a:lnTo>
                <a:lnTo>
                  <a:pt x="1218" y="1534"/>
                </a:lnTo>
                <a:lnTo>
                  <a:pt x="1223" y="1534"/>
                </a:lnTo>
                <a:lnTo>
                  <a:pt x="1223" y="1534"/>
                </a:lnTo>
                <a:lnTo>
                  <a:pt x="1228" y="1534"/>
                </a:lnTo>
                <a:lnTo>
                  <a:pt x="1228" y="1534"/>
                </a:lnTo>
                <a:lnTo>
                  <a:pt x="1228" y="1534"/>
                </a:lnTo>
                <a:lnTo>
                  <a:pt x="1233" y="1534"/>
                </a:lnTo>
                <a:lnTo>
                  <a:pt x="1233" y="1534"/>
                </a:lnTo>
                <a:lnTo>
                  <a:pt x="1239" y="1534"/>
                </a:lnTo>
                <a:lnTo>
                  <a:pt x="1239" y="1534"/>
                </a:lnTo>
                <a:lnTo>
                  <a:pt x="1239" y="1534"/>
                </a:lnTo>
                <a:lnTo>
                  <a:pt x="1244" y="1534"/>
                </a:lnTo>
                <a:lnTo>
                  <a:pt x="1244" y="1534"/>
                </a:lnTo>
                <a:lnTo>
                  <a:pt x="1249" y="1540"/>
                </a:lnTo>
                <a:lnTo>
                  <a:pt x="1249" y="1540"/>
                </a:lnTo>
                <a:lnTo>
                  <a:pt x="1249" y="1540"/>
                </a:lnTo>
                <a:lnTo>
                  <a:pt x="1254" y="1540"/>
                </a:lnTo>
                <a:lnTo>
                  <a:pt x="1254" y="1540"/>
                </a:lnTo>
                <a:lnTo>
                  <a:pt x="1259" y="1540"/>
                </a:lnTo>
                <a:lnTo>
                  <a:pt x="1259" y="1540"/>
                </a:lnTo>
                <a:lnTo>
                  <a:pt x="1259" y="1540"/>
                </a:lnTo>
                <a:lnTo>
                  <a:pt x="1264" y="1540"/>
                </a:lnTo>
                <a:lnTo>
                  <a:pt x="1264" y="1540"/>
                </a:lnTo>
                <a:lnTo>
                  <a:pt x="1270" y="1540"/>
                </a:lnTo>
                <a:lnTo>
                  <a:pt x="1270" y="1540"/>
                </a:lnTo>
                <a:lnTo>
                  <a:pt x="1270" y="1540"/>
                </a:lnTo>
                <a:lnTo>
                  <a:pt x="1275" y="1540"/>
                </a:lnTo>
                <a:lnTo>
                  <a:pt x="1275" y="1540"/>
                </a:lnTo>
                <a:lnTo>
                  <a:pt x="1280" y="1545"/>
                </a:lnTo>
                <a:lnTo>
                  <a:pt x="1280" y="1545"/>
                </a:lnTo>
                <a:lnTo>
                  <a:pt x="1280" y="1545"/>
                </a:lnTo>
                <a:lnTo>
                  <a:pt x="1285" y="1545"/>
                </a:lnTo>
                <a:lnTo>
                  <a:pt x="1285" y="1545"/>
                </a:lnTo>
                <a:lnTo>
                  <a:pt x="1290" y="1545"/>
                </a:lnTo>
                <a:lnTo>
                  <a:pt x="1290" y="1545"/>
                </a:lnTo>
                <a:lnTo>
                  <a:pt x="1290" y="1545"/>
                </a:lnTo>
                <a:lnTo>
                  <a:pt x="1296" y="1545"/>
                </a:lnTo>
                <a:lnTo>
                  <a:pt x="1296" y="1545"/>
                </a:lnTo>
                <a:lnTo>
                  <a:pt x="1296" y="1545"/>
                </a:lnTo>
                <a:lnTo>
                  <a:pt x="1301" y="1545"/>
                </a:lnTo>
                <a:lnTo>
                  <a:pt x="1301" y="1545"/>
                </a:lnTo>
                <a:lnTo>
                  <a:pt x="1306" y="1545"/>
                </a:lnTo>
                <a:lnTo>
                  <a:pt x="1306" y="1545"/>
                </a:lnTo>
                <a:lnTo>
                  <a:pt x="1306" y="1545"/>
                </a:lnTo>
                <a:lnTo>
                  <a:pt x="1311" y="1550"/>
                </a:lnTo>
                <a:lnTo>
                  <a:pt x="1311" y="1550"/>
                </a:lnTo>
                <a:lnTo>
                  <a:pt x="1316" y="1550"/>
                </a:lnTo>
                <a:lnTo>
                  <a:pt x="1316" y="1550"/>
                </a:lnTo>
                <a:lnTo>
                  <a:pt x="1316" y="1550"/>
                </a:lnTo>
                <a:lnTo>
                  <a:pt x="1322" y="1550"/>
                </a:lnTo>
                <a:lnTo>
                  <a:pt x="1322" y="1550"/>
                </a:lnTo>
                <a:lnTo>
                  <a:pt x="1327" y="1550"/>
                </a:lnTo>
                <a:lnTo>
                  <a:pt x="1327" y="1550"/>
                </a:lnTo>
                <a:lnTo>
                  <a:pt x="1327" y="1550"/>
                </a:lnTo>
                <a:lnTo>
                  <a:pt x="1332" y="1550"/>
                </a:lnTo>
                <a:lnTo>
                  <a:pt x="1332" y="1550"/>
                </a:lnTo>
                <a:lnTo>
                  <a:pt x="1337" y="1550"/>
                </a:lnTo>
                <a:lnTo>
                  <a:pt x="1337" y="1550"/>
                </a:lnTo>
                <a:lnTo>
                  <a:pt x="1337" y="1550"/>
                </a:lnTo>
                <a:lnTo>
                  <a:pt x="1342" y="1550"/>
                </a:lnTo>
                <a:lnTo>
                  <a:pt x="1342" y="1555"/>
                </a:lnTo>
                <a:lnTo>
                  <a:pt x="1347" y="1555"/>
                </a:lnTo>
                <a:lnTo>
                  <a:pt x="1347" y="1555"/>
                </a:lnTo>
                <a:lnTo>
                  <a:pt x="1347" y="1555"/>
                </a:lnTo>
                <a:lnTo>
                  <a:pt x="1353" y="1555"/>
                </a:lnTo>
                <a:lnTo>
                  <a:pt x="1353" y="1555"/>
                </a:lnTo>
                <a:lnTo>
                  <a:pt x="1358" y="1555"/>
                </a:lnTo>
                <a:lnTo>
                  <a:pt x="1358" y="1555"/>
                </a:lnTo>
                <a:lnTo>
                  <a:pt x="1358" y="1555"/>
                </a:lnTo>
                <a:lnTo>
                  <a:pt x="1363" y="1555"/>
                </a:lnTo>
                <a:lnTo>
                  <a:pt x="1363" y="1555"/>
                </a:lnTo>
                <a:lnTo>
                  <a:pt x="1368" y="1555"/>
                </a:lnTo>
                <a:lnTo>
                  <a:pt x="1368" y="1555"/>
                </a:lnTo>
                <a:lnTo>
                  <a:pt x="1368" y="1555"/>
                </a:lnTo>
                <a:lnTo>
                  <a:pt x="1373" y="1555"/>
                </a:lnTo>
                <a:lnTo>
                  <a:pt x="1373" y="1555"/>
                </a:lnTo>
                <a:lnTo>
                  <a:pt x="1373" y="1555"/>
                </a:lnTo>
                <a:lnTo>
                  <a:pt x="1379" y="1560"/>
                </a:lnTo>
                <a:lnTo>
                  <a:pt x="1379" y="1560"/>
                </a:lnTo>
                <a:lnTo>
                  <a:pt x="1384" y="1560"/>
                </a:lnTo>
                <a:lnTo>
                  <a:pt x="1384" y="1560"/>
                </a:lnTo>
                <a:lnTo>
                  <a:pt x="1384" y="1560"/>
                </a:lnTo>
                <a:lnTo>
                  <a:pt x="1389" y="1560"/>
                </a:lnTo>
                <a:lnTo>
                  <a:pt x="1389" y="1560"/>
                </a:lnTo>
                <a:lnTo>
                  <a:pt x="1394" y="1560"/>
                </a:lnTo>
                <a:lnTo>
                  <a:pt x="1394" y="1560"/>
                </a:lnTo>
                <a:lnTo>
                  <a:pt x="1394" y="1560"/>
                </a:lnTo>
                <a:lnTo>
                  <a:pt x="1399" y="1560"/>
                </a:lnTo>
                <a:lnTo>
                  <a:pt x="1399" y="1560"/>
                </a:lnTo>
                <a:lnTo>
                  <a:pt x="1404" y="1560"/>
                </a:lnTo>
                <a:lnTo>
                  <a:pt x="1404" y="1560"/>
                </a:lnTo>
                <a:lnTo>
                  <a:pt x="1404" y="1560"/>
                </a:lnTo>
                <a:lnTo>
                  <a:pt x="1410" y="1560"/>
                </a:lnTo>
                <a:lnTo>
                  <a:pt x="1410" y="1560"/>
                </a:lnTo>
                <a:lnTo>
                  <a:pt x="1415" y="1560"/>
                </a:lnTo>
                <a:lnTo>
                  <a:pt x="1415" y="1565"/>
                </a:lnTo>
                <a:lnTo>
                  <a:pt x="1415" y="1565"/>
                </a:lnTo>
                <a:lnTo>
                  <a:pt x="1420" y="1565"/>
                </a:lnTo>
                <a:lnTo>
                  <a:pt x="1420" y="1565"/>
                </a:lnTo>
                <a:lnTo>
                  <a:pt x="1425" y="1565"/>
                </a:lnTo>
                <a:lnTo>
                  <a:pt x="1425" y="1565"/>
                </a:lnTo>
                <a:lnTo>
                  <a:pt x="1425" y="1565"/>
                </a:lnTo>
                <a:lnTo>
                  <a:pt x="1430" y="1565"/>
                </a:lnTo>
                <a:lnTo>
                  <a:pt x="1430" y="1565"/>
                </a:lnTo>
                <a:lnTo>
                  <a:pt x="1436" y="1565"/>
                </a:lnTo>
                <a:lnTo>
                  <a:pt x="1436" y="1565"/>
                </a:lnTo>
                <a:lnTo>
                  <a:pt x="1436" y="1565"/>
                </a:lnTo>
                <a:lnTo>
                  <a:pt x="1441" y="1565"/>
                </a:lnTo>
                <a:lnTo>
                  <a:pt x="1441" y="1565"/>
                </a:lnTo>
                <a:lnTo>
                  <a:pt x="1446" y="1565"/>
                </a:lnTo>
                <a:lnTo>
                  <a:pt x="1446" y="1565"/>
                </a:lnTo>
                <a:lnTo>
                  <a:pt x="1446" y="1565"/>
                </a:lnTo>
                <a:lnTo>
                  <a:pt x="1451" y="1565"/>
                </a:lnTo>
                <a:lnTo>
                  <a:pt x="1451" y="1571"/>
                </a:lnTo>
                <a:lnTo>
                  <a:pt x="1451" y="1571"/>
                </a:lnTo>
                <a:lnTo>
                  <a:pt x="1456" y="1571"/>
                </a:lnTo>
                <a:lnTo>
                  <a:pt x="1456" y="1571"/>
                </a:lnTo>
                <a:lnTo>
                  <a:pt x="1461" y="1571"/>
                </a:lnTo>
                <a:lnTo>
                  <a:pt x="1461" y="1571"/>
                </a:lnTo>
                <a:lnTo>
                  <a:pt x="1461" y="1571"/>
                </a:lnTo>
                <a:lnTo>
                  <a:pt x="1467" y="1571"/>
                </a:lnTo>
                <a:lnTo>
                  <a:pt x="1467" y="1571"/>
                </a:lnTo>
                <a:lnTo>
                  <a:pt x="1472" y="1571"/>
                </a:lnTo>
                <a:lnTo>
                  <a:pt x="1472" y="1571"/>
                </a:lnTo>
                <a:lnTo>
                  <a:pt x="1472" y="1571"/>
                </a:lnTo>
                <a:lnTo>
                  <a:pt x="1477" y="1571"/>
                </a:lnTo>
                <a:lnTo>
                  <a:pt x="1477" y="1571"/>
                </a:lnTo>
                <a:lnTo>
                  <a:pt x="1482" y="1571"/>
                </a:lnTo>
                <a:lnTo>
                  <a:pt x="1482" y="1571"/>
                </a:lnTo>
                <a:lnTo>
                  <a:pt x="1482" y="1571"/>
                </a:lnTo>
                <a:lnTo>
                  <a:pt x="1487" y="1571"/>
                </a:lnTo>
                <a:lnTo>
                  <a:pt x="1487" y="1571"/>
                </a:lnTo>
                <a:lnTo>
                  <a:pt x="1493" y="1571"/>
                </a:lnTo>
                <a:lnTo>
                  <a:pt x="1493" y="1576"/>
                </a:lnTo>
                <a:lnTo>
                  <a:pt x="1493" y="1576"/>
                </a:lnTo>
                <a:lnTo>
                  <a:pt x="1498" y="1576"/>
                </a:lnTo>
                <a:lnTo>
                  <a:pt x="1498" y="1576"/>
                </a:lnTo>
                <a:lnTo>
                  <a:pt x="1503" y="1576"/>
                </a:lnTo>
                <a:lnTo>
                  <a:pt x="1503" y="1576"/>
                </a:lnTo>
                <a:lnTo>
                  <a:pt x="1503" y="1576"/>
                </a:lnTo>
                <a:lnTo>
                  <a:pt x="1508" y="1576"/>
                </a:lnTo>
                <a:lnTo>
                  <a:pt x="1508" y="1576"/>
                </a:lnTo>
                <a:lnTo>
                  <a:pt x="1513" y="1576"/>
                </a:lnTo>
                <a:lnTo>
                  <a:pt x="1513" y="1576"/>
                </a:lnTo>
                <a:lnTo>
                  <a:pt x="1513" y="1576"/>
                </a:lnTo>
                <a:lnTo>
                  <a:pt x="1518" y="1576"/>
                </a:lnTo>
                <a:lnTo>
                  <a:pt x="1518" y="1576"/>
                </a:lnTo>
                <a:lnTo>
                  <a:pt x="1518" y="1576"/>
                </a:lnTo>
                <a:lnTo>
                  <a:pt x="1524" y="1576"/>
                </a:lnTo>
                <a:lnTo>
                  <a:pt x="1524" y="1576"/>
                </a:lnTo>
                <a:lnTo>
                  <a:pt x="1529" y="1576"/>
                </a:lnTo>
                <a:lnTo>
                  <a:pt x="1529" y="1576"/>
                </a:lnTo>
                <a:lnTo>
                  <a:pt x="1529" y="1576"/>
                </a:lnTo>
                <a:lnTo>
                  <a:pt x="1534" y="1581"/>
                </a:lnTo>
                <a:lnTo>
                  <a:pt x="1534" y="1581"/>
                </a:lnTo>
                <a:lnTo>
                  <a:pt x="1539" y="1581"/>
                </a:lnTo>
                <a:lnTo>
                  <a:pt x="1539" y="1581"/>
                </a:lnTo>
                <a:lnTo>
                  <a:pt x="1539" y="1581"/>
                </a:lnTo>
                <a:lnTo>
                  <a:pt x="1544" y="1581"/>
                </a:lnTo>
                <a:lnTo>
                  <a:pt x="1544" y="1581"/>
                </a:lnTo>
                <a:lnTo>
                  <a:pt x="1550" y="1581"/>
                </a:lnTo>
                <a:lnTo>
                  <a:pt x="1550" y="1581"/>
                </a:lnTo>
                <a:lnTo>
                  <a:pt x="1550" y="1581"/>
                </a:lnTo>
                <a:lnTo>
                  <a:pt x="1555" y="1581"/>
                </a:lnTo>
                <a:lnTo>
                  <a:pt x="1555" y="1581"/>
                </a:lnTo>
                <a:lnTo>
                  <a:pt x="1560" y="1581"/>
                </a:lnTo>
                <a:lnTo>
                  <a:pt x="1560" y="1581"/>
                </a:lnTo>
                <a:lnTo>
                  <a:pt x="1560" y="1581"/>
                </a:lnTo>
                <a:lnTo>
                  <a:pt x="1565" y="1581"/>
                </a:lnTo>
                <a:lnTo>
                  <a:pt x="1565" y="1581"/>
                </a:lnTo>
                <a:lnTo>
                  <a:pt x="1570" y="1581"/>
                </a:lnTo>
                <a:lnTo>
                  <a:pt x="1570" y="1581"/>
                </a:lnTo>
                <a:lnTo>
                  <a:pt x="1570" y="1581"/>
                </a:lnTo>
                <a:lnTo>
                  <a:pt x="1576" y="1581"/>
                </a:lnTo>
                <a:lnTo>
                  <a:pt x="1576" y="1581"/>
                </a:lnTo>
                <a:lnTo>
                  <a:pt x="1581" y="1586"/>
                </a:lnTo>
                <a:lnTo>
                  <a:pt x="1581" y="1586"/>
                </a:lnTo>
                <a:lnTo>
                  <a:pt x="1581" y="1586"/>
                </a:lnTo>
                <a:lnTo>
                  <a:pt x="1586" y="1586"/>
                </a:lnTo>
                <a:lnTo>
                  <a:pt x="1586" y="1586"/>
                </a:lnTo>
                <a:lnTo>
                  <a:pt x="1591" y="1586"/>
                </a:lnTo>
                <a:lnTo>
                  <a:pt x="1591" y="1586"/>
                </a:lnTo>
                <a:lnTo>
                  <a:pt x="1591" y="1586"/>
                </a:lnTo>
                <a:lnTo>
                  <a:pt x="1596" y="1586"/>
                </a:lnTo>
                <a:lnTo>
                  <a:pt x="1596" y="1586"/>
                </a:lnTo>
                <a:lnTo>
                  <a:pt x="1596" y="1586"/>
                </a:lnTo>
                <a:lnTo>
                  <a:pt x="1601" y="1586"/>
                </a:lnTo>
                <a:lnTo>
                  <a:pt x="1601" y="1586"/>
                </a:lnTo>
                <a:lnTo>
                  <a:pt x="1607" y="1586"/>
                </a:lnTo>
                <a:lnTo>
                  <a:pt x="1607" y="1586"/>
                </a:lnTo>
                <a:lnTo>
                  <a:pt x="1607" y="1586"/>
                </a:lnTo>
                <a:lnTo>
                  <a:pt x="1612" y="1586"/>
                </a:lnTo>
                <a:lnTo>
                  <a:pt x="1612" y="1586"/>
                </a:lnTo>
                <a:lnTo>
                  <a:pt x="1617" y="1586"/>
                </a:lnTo>
                <a:lnTo>
                  <a:pt x="1617" y="1586"/>
                </a:lnTo>
                <a:lnTo>
                  <a:pt x="1617" y="1586"/>
                </a:lnTo>
                <a:lnTo>
                  <a:pt x="1622" y="1586"/>
                </a:lnTo>
                <a:lnTo>
                  <a:pt x="1622" y="1591"/>
                </a:lnTo>
                <a:lnTo>
                  <a:pt x="1627" y="1591"/>
                </a:lnTo>
                <a:lnTo>
                  <a:pt x="1627" y="1591"/>
                </a:lnTo>
                <a:lnTo>
                  <a:pt x="1627" y="1591"/>
                </a:lnTo>
                <a:lnTo>
                  <a:pt x="1633" y="1591"/>
                </a:lnTo>
                <a:lnTo>
                  <a:pt x="1633" y="1591"/>
                </a:lnTo>
                <a:lnTo>
                  <a:pt x="1638" y="1591"/>
                </a:lnTo>
                <a:lnTo>
                  <a:pt x="1638" y="1591"/>
                </a:lnTo>
                <a:lnTo>
                  <a:pt x="1638" y="1591"/>
                </a:lnTo>
                <a:lnTo>
                  <a:pt x="1643" y="1591"/>
                </a:lnTo>
                <a:lnTo>
                  <a:pt x="1643" y="1591"/>
                </a:lnTo>
                <a:lnTo>
                  <a:pt x="1648" y="1591"/>
                </a:lnTo>
                <a:lnTo>
                  <a:pt x="1648" y="1591"/>
                </a:lnTo>
                <a:lnTo>
                  <a:pt x="1648" y="1591"/>
                </a:lnTo>
                <a:lnTo>
                  <a:pt x="1653" y="1591"/>
                </a:lnTo>
                <a:lnTo>
                  <a:pt x="1653" y="1591"/>
                </a:lnTo>
                <a:lnTo>
                  <a:pt x="1658" y="1591"/>
                </a:lnTo>
                <a:lnTo>
                  <a:pt x="1658" y="1591"/>
                </a:lnTo>
                <a:lnTo>
                  <a:pt x="1658" y="1591"/>
                </a:lnTo>
                <a:lnTo>
                  <a:pt x="1664" y="1591"/>
                </a:lnTo>
                <a:lnTo>
                  <a:pt x="1664" y="1591"/>
                </a:lnTo>
                <a:lnTo>
                  <a:pt x="1669" y="1591"/>
                </a:lnTo>
                <a:lnTo>
                  <a:pt x="1669" y="1591"/>
                </a:lnTo>
                <a:lnTo>
                  <a:pt x="1669" y="1591"/>
                </a:lnTo>
                <a:lnTo>
                  <a:pt x="1674" y="1597"/>
                </a:lnTo>
                <a:lnTo>
                  <a:pt x="1674" y="1597"/>
                </a:lnTo>
                <a:lnTo>
                  <a:pt x="1674" y="1597"/>
                </a:lnTo>
                <a:lnTo>
                  <a:pt x="1679" y="1597"/>
                </a:lnTo>
                <a:lnTo>
                  <a:pt x="1679" y="1597"/>
                </a:lnTo>
                <a:lnTo>
                  <a:pt x="1684" y="1597"/>
                </a:lnTo>
                <a:lnTo>
                  <a:pt x="1684" y="1597"/>
                </a:lnTo>
                <a:lnTo>
                  <a:pt x="1684" y="1597"/>
                </a:lnTo>
                <a:lnTo>
                  <a:pt x="1690" y="1597"/>
                </a:lnTo>
                <a:lnTo>
                  <a:pt x="1690" y="1597"/>
                </a:lnTo>
                <a:lnTo>
                  <a:pt x="1695" y="1597"/>
                </a:lnTo>
                <a:lnTo>
                  <a:pt x="1695" y="1597"/>
                </a:lnTo>
                <a:lnTo>
                  <a:pt x="1695" y="1597"/>
                </a:lnTo>
                <a:lnTo>
                  <a:pt x="1700" y="1597"/>
                </a:lnTo>
                <a:lnTo>
                  <a:pt x="1700" y="1597"/>
                </a:lnTo>
                <a:lnTo>
                  <a:pt x="1705" y="1597"/>
                </a:lnTo>
                <a:lnTo>
                  <a:pt x="1705" y="1597"/>
                </a:lnTo>
                <a:lnTo>
                  <a:pt x="1705" y="1597"/>
                </a:lnTo>
                <a:lnTo>
                  <a:pt x="1710" y="1597"/>
                </a:lnTo>
                <a:lnTo>
                  <a:pt x="1710" y="1597"/>
                </a:lnTo>
                <a:lnTo>
                  <a:pt x="1715" y="1597"/>
                </a:lnTo>
                <a:lnTo>
                  <a:pt x="1715" y="1597"/>
                </a:lnTo>
                <a:lnTo>
                  <a:pt x="1715" y="1597"/>
                </a:lnTo>
                <a:lnTo>
                  <a:pt x="1721" y="1597"/>
                </a:lnTo>
                <a:lnTo>
                  <a:pt x="1721" y="1597"/>
                </a:lnTo>
                <a:lnTo>
                  <a:pt x="1726" y="1602"/>
                </a:lnTo>
                <a:lnTo>
                  <a:pt x="1726" y="1602"/>
                </a:lnTo>
                <a:lnTo>
                  <a:pt x="1726" y="1602"/>
                </a:lnTo>
                <a:lnTo>
                  <a:pt x="1731" y="1602"/>
                </a:lnTo>
                <a:lnTo>
                  <a:pt x="1731" y="1602"/>
                </a:lnTo>
                <a:lnTo>
                  <a:pt x="1736" y="1602"/>
                </a:lnTo>
                <a:lnTo>
                  <a:pt x="1736" y="1602"/>
                </a:lnTo>
                <a:lnTo>
                  <a:pt x="1736" y="1602"/>
                </a:lnTo>
                <a:lnTo>
                  <a:pt x="1741" y="1602"/>
                </a:lnTo>
                <a:lnTo>
                  <a:pt x="1741" y="1602"/>
                </a:lnTo>
                <a:lnTo>
                  <a:pt x="1747" y="1602"/>
                </a:lnTo>
                <a:lnTo>
                  <a:pt x="1747" y="1602"/>
                </a:lnTo>
                <a:lnTo>
                  <a:pt x="1747" y="1602"/>
                </a:lnTo>
                <a:lnTo>
                  <a:pt x="1752" y="1602"/>
                </a:lnTo>
                <a:lnTo>
                  <a:pt x="1752" y="1602"/>
                </a:lnTo>
                <a:lnTo>
                  <a:pt x="1752" y="1602"/>
                </a:lnTo>
                <a:lnTo>
                  <a:pt x="1757" y="1602"/>
                </a:lnTo>
                <a:lnTo>
                  <a:pt x="1757" y="1602"/>
                </a:lnTo>
                <a:lnTo>
                  <a:pt x="1762" y="1602"/>
                </a:lnTo>
                <a:lnTo>
                  <a:pt x="1762" y="1602"/>
                </a:lnTo>
                <a:lnTo>
                  <a:pt x="1762" y="1602"/>
                </a:lnTo>
                <a:lnTo>
                  <a:pt x="1767" y="1602"/>
                </a:lnTo>
                <a:lnTo>
                  <a:pt x="1767" y="1602"/>
                </a:lnTo>
                <a:lnTo>
                  <a:pt x="1773" y="1602"/>
                </a:lnTo>
                <a:lnTo>
                  <a:pt x="1773" y="1602"/>
                </a:lnTo>
                <a:lnTo>
                  <a:pt x="1773" y="1602"/>
                </a:lnTo>
                <a:lnTo>
                  <a:pt x="1778" y="1602"/>
                </a:lnTo>
                <a:lnTo>
                  <a:pt x="1778" y="1607"/>
                </a:lnTo>
                <a:lnTo>
                  <a:pt x="1783" y="1607"/>
                </a:lnTo>
                <a:lnTo>
                  <a:pt x="1783" y="1607"/>
                </a:lnTo>
                <a:lnTo>
                  <a:pt x="1783" y="1607"/>
                </a:lnTo>
                <a:lnTo>
                  <a:pt x="1788" y="1607"/>
                </a:lnTo>
                <a:lnTo>
                  <a:pt x="1788" y="1607"/>
                </a:lnTo>
                <a:lnTo>
                  <a:pt x="1793" y="1607"/>
                </a:lnTo>
                <a:lnTo>
                  <a:pt x="1793" y="1607"/>
                </a:lnTo>
                <a:lnTo>
                  <a:pt x="1793" y="1607"/>
                </a:lnTo>
                <a:lnTo>
                  <a:pt x="1798" y="1607"/>
                </a:lnTo>
                <a:lnTo>
                  <a:pt x="1798" y="1607"/>
                </a:lnTo>
                <a:lnTo>
                  <a:pt x="1804" y="1607"/>
                </a:lnTo>
                <a:lnTo>
                  <a:pt x="1804" y="1607"/>
                </a:lnTo>
                <a:lnTo>
                  <a:pt x="1804" y="1607"/>
                </a:lnTo>
                <a:lnTo>
                  <a:pt x="1809" y="1607"/>
                </a:lnTo>
                <a:lnTo>
                  <a:pt x="1809" y="1607"/>
                </a:lnTo>
                <a:lnTo>
                  <a:pt x="1814" y="1607"/>
                </a:lnTo>
                <a:lnTo>
                  <a:pt x="1814" y="1607"/>
                </a:lnTo>
                <a:lnTo>
                  <a:pt x="1814" y="1607"/>
                </a:lnTo>
                <a:lnTo>
                  <a:pt x="1819" y="1607"/>
                </a:lnTo>
                <a:lnTo>
                  <a:pt x="1819" y="1607"/>
                </a:lnTo>
                <a:lnTo>
                  <a:pt x="1819" y="1607"/>
                </a:lnTo>
                <a:lnTo>
                  <a:pt x="1824" y="1607"/>
                </a:lnTo>
                <a:lnTo>
                  <a:pt x="1824" y="1607"/>
                </a:lnTo>
                <a:lnTo>
                  <a:pt x="1830" y="1607"/>
                </a:lnTo>
                <a:lnTo>
                  <a:pt x="1830" y="1607"/>
                </a:lnTo>
                <a:lnTo>
                  <a:pt x="1830" y="1607"/>
                </a:lnTo>
                <a:lnTo>
                  <a:pt x="1835" y="1607"/>
                </a:lnTo>
                <a:lnTo>
                  <a:pt x="1835" y="1612"/>
                </a:lnTo>
                <a:lnTo>
                  <a:pt x="1840" y="1612"/>
                </a:lnTo>
                <a:lnTo>
                  <a:pt x="1840" y="1612"/>
                </a:lnTo>
                <a:lnTo>
                  <a:pt x="1840" y="1612"/>
                </a:lnTo>
                <a:lnTo>
                  <a:pt x="1845" y="1612"/>
                </a:lnTo>
                <a:lnTo>
                  <a:pt x="1845" y="1612"/>
                </a:lnTo>
                <a:lnTo>
                  <a:pt x="1850" y="1612"/>
                </a:lnTo>
                <a:lnTo>
                  <a:pt x="1850" y="1612"/>
                </a:lnTo>
                <a:lnTo>
                  <a:pt x="1850" y="1612"/>
                </a:lnTo>
                <a:lnTo>
                  <a:pt x="1855" y="1612"/>
                </a:lnTo>
                <a:lnTo>
                  <a:pt x="1855" y="1612"/>
                </a:lnTo>
                <a:lnTo>
                  <a:pt x="1861" y="1612"/>
                </a:lnTo>
                <a:lnTo>
                  <a:pt x="1861" y="1612"/>
                </a:lnTo>
                <a:lnTo>
                  <a:pt x="1861" y="1612"/>
                </a:lnTo>
                <a:lnTo>
                  <a:pt x="1866" y="1612"/>
                </a:lnTo>
                <a:lnTo>
                  <a:pt x="1866" y="1612"/>
                </a:lnTo>
                <a:lnTo>
                  <a:pt x="1871" y="1612"/>
                </a:lnTo>
                <a:lnTo>
                  <a:pt x="1871" y="1612"/>
                </a:lnTo>
                <a:lnTo>
                  <a:pt x="1871" y="1612"/>
                </a:lnTo>
                <a:lnTo>
                  <a:pt x="1876" y="1612"/>
                </a:lnTo>
                <a:lnTo>
                  <a:pt x="1876" y="1612"/>
                </a:lnTo>
                <a:lnTo>
                  <a:pt x="1881" y="1612"/>
                </a:lnTo>
                <a:lnTo>
                  <a:pt x="1881" y="1612"/>
                </a:lnTo>
                <a:lnTo>
                  <a:pt x="1881" y="1612"/>
                </a:lnTo>
                <a:lnTo>
                  <a:pt x="1887" y="1612"/>
                </a:lnTo>
                <a:lnTo>
                  <a:pt x="1887" y="1612"/>
                </a:lnTo>
                <a:lnTo>
                  <a:pt x="1892" y="1612"/>
                </a:lnTo>
                <a:lnTo>
                  <a:pt x="1892" y="1612"/>
                </a:lnTo>
                <a:lnTo>
                  <a:pt x="1892" y="1612"/>
                </a:lnTo>
                <a:lnTo>
                  <a:pt x="1897" y="1612"/>
                </a:lnTo>
                <a:lnTo>
                  <a:pt x="1897" y="1617"/>
                </a:lnTo>
                <a:lnTo>
                  <a:pt x="1897" y="1617"/>
                </a:lnTo>
                <a:lnTo>
                  <a:pt x="1902" y="1617"/>
                </a:lnTo>
                <a:lnTo>
                  <a:pt x="1902" y="1617"/>
                </a:lnTo>
                <a:lnTo>
                  <a:pt x="1907" y="1617"/>
                </a:lnTo>
                <a:lnTo>
                  <a:pt x="1907" y="1617"/>
                </a:lnTo>
                <a:lnTo>
                  <a:pt x="1907" y="1617"/>
                </a:lnTo>
                <a:lnTo>
                  <a:pt x="1912" y="1617"/>
                </a:lnTo>
                <a:lnTo>
                  <a:pt x="1912" y="1617"/>
                </a:lnTo>
                <a:lnTo>
                  <a:pt x="1918" y="1617"/>
                </a:lnTo>
                <a:lnTo>
                  <a:pt x="1918" y="1617"/>
                </a:lnTo>
                <a:lnTo>
                  <a:pt x="1918" y="1617"/>
                </a:lnTo>
                <a:lnTo>
                  <a:pt x="1923" y="1617"/>
                </a:lnTo>
                <a:lnTo>
                  <a:pt x="1923" y="1617"/>
                </a:lnTo>
                <a:lnTo>
                  <a:pt x="1928" y="1617"/>
                </a:lnTo>
                <a:lnTo>
                  <a:pt x="1928" y="1617"/>
                </a:lnTo>
                <a:lnTo>
                  <a:pt x="1928" y="1617"/>
                </a:lnTo>
                <a:lnTo>
                  <a:pt x="1933" y="1617"/>
                </a:lnTo>
                <a:lnTo>
                  <a:pt x="1933" y="1617"/>
                </a:lnTo>
                <a:lnTo>
                  <a:pt x="1938" y="1617"/>
                </a:lnTo>
                <a:lnTo>
                  <a:pt x="1938" y="1617"/>
                </a:lnTo>
                <a:lnTo>
                  <a:pt x="1938" y="1617"/>
                </a:lnTo>
                <a:lnTo>
                  <a:pt x="1944" y="1617"/>
                </a:lnTo>
                <a:lnTo>
                  <a:pt x="1944" y="1617"/>
                </a:lnTo>
                <a:lnTo>
                  <a:pt x="1949" y="1617"/>
                </a:lnTo>
                <a:lnTo>
                  <a:pt x="1949" y="1617"/>
                </a:lnTo>
                <a:lnTo>
                  <a:pt x="1949" y="1617"/>
                </a:lnTo>
                <a:lnTo>
                  <a:pt x="1954" y="1617"/>
                </a:lnTo>
                <a:lnTo>
                  <a:pt x="1954" y="1617"/>
                </a:lnTo>
                <a:lnTo>
                  <a:pt x="1959" y="1617"/>
                </a:lnTo>
                <a:lnTo>
                  <a:pt x="1959" y="1617"/>
                </a:lnTo>
                <a:lnTo>
                  <a:pt x="1959" y="1622"/>
                </a:lnTo>
                <a:lnTo>
                  <a:pt x="1964" y="1622"/>
                </a:lnTo>
                <a:lnTo>
                  <a:pt x="1964" y="1622"/>
                </a:lnTo>
                <a:lnTo>
                  <a:pt x="1969" y="1622"/>
                </a:lnTo>
                <a:lnTo>
                  <a:pt x="1969" y="1622"/>
                </a:lnTo>
                <a:lnTo>
                  <a:pt x="1969" y="1622"/>
                </a:lnTo>
                <a:lnTo>
                  <a:pt x="1975" y="1622"/>
                </a:lnTo>
                <a:lnTo>
                  <a:pt x="1975" y="1622"/>
                </a:lnTo>
                <a:lnTo>
                  <a:pt x="1975" y="1622"/>
                </a:lnTo>
                <a:lnTo>
                  <a:pt x="1980" y="1622"/>
                </a:lnTo>
                <a:lnTo>
                  <a:pt x="1980" y="1622"/>
                </a:lnTo>
                <a:lnTo>
                  <a:pt x="1985" y="1622"/>
                </a:lnTo>
                <a:lnTo>
                  <a:pt x="1985" y="1622"/>
                </a:lnTo>
                <a:lnTo>
                  <a:pt x="1985" y="1622"/>
                </a:lnTo>
                <a:lnTo>
                  <a:pt x="1990" y="1622"/>
                </a:lnTo>
                <a:lnTo>
                  <a:pt x="1990" y="1622"/>
                </a:lnTo>
                <a:lnTo>
                  <a:pt x="1995" y="1622"/>
                </a:lnTo>
                <a:lnTo>
                  <a:pt x="1995" y="1622"/>
                </a:lnTo>
                <a:lnTo>
                  <a:pt x="1995" y="1622"/>
                </a:lnTo>
                <a:lnTo>
                  <a:pt x="2001" y="1622"/>
                </a:lnTo>
                <a:lnTo>
                  <a:pt x="2001" y="1622"/>
                </a:lnTo>
                <a:lnTo>
                  <a:pt x="2006" y="1622"/>
                </a:lnTo>
                <a:lnTo>
                  <a:pt x="2006" y="1622"/>
                </a:lnTo>
                <a:lnTo>
                  <a:pt x="2006" y="1622"/>
                </a:lnTo>
                <a:lnTo>
                  <a:pt x="2011" y="1622"/>
                </a:lnTo>
                <a:lnTo>
                  <a:pt x="2011" y="1622"/>
                </a:lnTo>
                <a:lnTo>
                  <a:pt x="2016" y="1622"/>
                </a:lnTo>
                <a:lnTo>
                  <a:pt x="2016" y="1622"/>
                </a:lnTo>
                <a:lnTo>
                  <a:pt x="2016" y="1622"/>
                </a:lnTo>
                <a:lnTo>
                  <a:pt x="2021" y="1622"/>
                </a:lnTo>
                <a:lnTo>
                  <a:pt x="2021" y="1622"/>
                </a:lnTo>
                <a:lnTo>
                  <a:pt x="2027" y="1622"/>
                </a:lnTo>
                <a:lnTo>
                  <a:pt x="2027" y="1622"/>
                </a:lnTo>
                <a:lnTo>
                  <a:pt x="2027" y="1622"/>
                </a:lnTo>
                <a:lnTo>
                  <a:pt x="2032" y="1628"/>
                </a:lnTo>
                <a:lnTo>
                  <a:pt x="2032" y="1628"/>
                </a:lnTo>
                <a:lnTo>
                  <a:pt x="2037" y="1628"/>
                </a:lnTo>
                <a:lnTo>
                  <a:pt x="2037" y="1628"/>
                </a:lnTo>
                <a:lnTo>
                  <a:pt x="2037" y="1628"/>
                </a:lnTo>
                <a:lnTo>
                  <a:pt x="2042" y="1628"/>
                </a:lnTo>
                <a:lnTo>
                  <a:pt x="2042" y="1628"/>
                </a:lnTo>
                <a:lnTo>
                  <a:pt x="2047" y="1628"/>
                </a:lnTo>
                <a:lnTo>
                  <a:pt x="2047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pattFill prst="wdUpDiag">
            <a:fgClr>
              <a:srgbClr val="CC0099"/>
            </a:fgClr>
            <a:bgClr>
              <a:schemeClr val="bg1"/>
            </a:bgClr>
          </a:pattFill>
          <a:ln w="3810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655267" name="Text Box 35"/>
          <p:cNvSpPr txBox="1">
            <a:spLocks noChangeArrowheads="1"/>
          </p:cNvSpPr>
          <p:nvPr/>
        </p:nvSpPr>
        <p:spPr bwMode="auto">
          <a:xfrm>
            <a:off x="346317" y="3436296"/>
            <a:ext cx="222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Arial" charset="0"/>
                <a:cs typeface="Arial" charset="0"/>
              </a:rPr>
              <a:t>Robustness</a:t>
            </a:r>
          </a:p>
        </p:txBody>
      </p:sp>
      <p:sp>
        <p:nvSpPr>
          <p:cNvPr id="2655268" name="Text Box 36"/>
          <p:cNvSpPr txBox="1">
            <a:spLocks noChangeArrowheads="1"/>
          </p:cNvSpPr>
          <p:nvPr/>
        </p:nvSpPr>
        <p:spPr bwMode="auto">
          <a:xfrm>
            <a:off x="3595036" y="6031110"/>
            <a:ext cx="210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latin typeface="Arial" charset="0"/>
                <a:cs typeface="Arial" charset="0"/>
              </a:rPr>
              <a:t>Complexity</a:t>
            </a:r>
          </a:p>
        </p:txBody>
      </p:sp>
      <p:sp>
        <p:nvSpPr>
          <p:cNvPr id="2655269" name="Oval 37"/>
          <p:cNvSpPr>
            <a:spLocks noChangeArrowheads="1"/>
          </p:cNvSpPr>
          <p:nvPr/>
        </p:nvSpPr>
        <p:spPr bwMode="auto">
          <a:xfrm>
            <a:off x="2731436" y="2126609"/>
            <a:ext cx="762000" cy="1828800"/>
          </a:xfrm>
          <a:prstGeom prst="ellipse">
            <a:avLst/>
          </a:prstGeom>
          <a:noFill/>
          <a:ln w="76200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5270" name="Text Box 38"/>
          <p:cNvSpPr txBox="1">
            <a:spLocks noChangeArrowheads="1"/>
          </p:cNvSpPr>
          <p:nvPr/>
        </p:nvSpPr>
        <p:spPr bwMode="auto">
          <a:xfrm>
            <a:off x="4026836" y="1593209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b="1" dirty="0">
                <a:solidFill>
                  <a:srgbClr val="3333FF"/>
                </a:solidFill>
                <a:latin typeface="Arial" charset="0"/>
                <a:cs typeface="Arial" charset="0"/>
              </a:rPr>
              <a:t>Biology and technology</a:t>
            </a:r>
          </a:p>
        </p:txBody>
      </p:sp>
      <p:sp>
        <p:nvSpPr>
          <p:cNvPr id="2655271" name="Oval 39"/>
          <p:cNvSpPr>
            <a:spLocks noChangeArrowheads="1"/>
          </p:cNvSpPr>
          <p:nvPr/>
        </p:nvSpPr>
        <p:spPr bwMode="auto">
          <a:xfrm>
            <a:off x="4941236" y="5098409"/>
            <a:ext cx="1828800" cy="3048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55272" name="Text Box 40"/>
          <p:cNvSpPr txBox="1">
            <a:spLocks noChangeArrowheads="1"/>
          </p:cNvSpPr>
          <p:nvPr/>
        </p:nvSpPr>
        <p:spPr bwMode="auto">
          <a:xfrm>
            <a:off x="6749765" y="4946009"/>
            <a:ext cx="2085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/>
            <a:r>
              <a:rPr 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Physics</a:t>
            </a:r>
          </a:p>
        </p:txBody>
      </p:sp>
      <p:sp>
        <p:nvSpPr>
          <p:cNvPr id="2655273" name="Text Box 41"/>
          <p:cNvSpPr txBox="1">
            <a:spLocks noChangeArrowheads="1"/>
          </p:cNvSpPr>
          <p:nvPr/>
        </p:nvSpPr>
        <p:spPr bwMode="auto">
          <a:xfrm>
            <a:off x="2807636" y="5479409"/>
            <a:ext cx="121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simple</a:t>
            </a:r>
          </a:p>
        </p:txBody>
      </p:sp>
      <p:sp>
        <p:nvSpPr>
          <p:cNvPr id="2655274" name="Text Box 42"/>
          <p:cNvSpPr txBox="1">
            <a:spLocks noChangeArrowheads="1"/>
          </p:cNvSpPr>
          <p:nvPr/>
        </p:nvSpPr>
        <p:spPr bwMode="auto">
          <a:xfrm>
            <a:off x="5550836" y="5493697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hard</a:t>
            </a:r>
          </a:p>
        </p:txBody>
      </p:sp>
      <p:sp>
        <p:nvSpPr>
          <p:cNvPr id="2655275" name="Text Box 43"/>
          <p:cNvSpPr txBox="1">
            <a:spLocks noChangeArrowheads="1"/>
          </p:cNvSpPr>
          <p:nvPr/>
        </p:nvSpPr>
        <p:spPr bwMode="auto">
          <a:xfrm>
            <a:off x="1588436" y="2202809"/>
            <a:ext cx="117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robust</a:t>
            </a:r>
          </a:p>
        </p:txBody>
      </p:sp>
      <p:sp>
        <p:nvSpPr>
          <p:cNvPr id="2655276" name="Text Box 44"/>
          <p:cNvSpPr txBox="1">
            <a:spLocks noChangeArrowheads="1"/>
          </p:cNvSpPr>
          <p:nvPr/>
        </p:nvSpPr>
        <p:spPr bwMode="auto">
          <a:xfrm>
            <a:off x="1604311" y="4742809"/>
            <a:ext cx="115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800" dirty="0">
                <a:latin typeface="Arial" charset="0"/>
                <a:cs typeface="Arial" charset="0"/>
              </a:rPr>
              <a:t>fragile</a:t>
            </a:r>
          </a:p>
        </p:txBody>
      </p:sp>
      <p:sp>
        <p:nvSpPr>
          <p:cNvPr id="46" name="Oval 39"/>
          <p:cNvSpPr>
            <a:spLocks noChangeArrowheads="1"/>
          </p:cNvSpPr>
          <p:nvPr/>
        </p:nvSpPr>
        <p:spPr bwMode="auto">
          <a:xfrm>
            <a:off x="5280961" y="2253116"/>
            <a:ext cx="1828800" cy="681038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89135" y="2402616"/>
            <a:ext cx="164660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Bummer</a:t>
            </a:r>
            <a:endParaRPr lang="en-US" sz="2800" b="1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550223"/>
            <a:ext cx="2639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Original slide courtesy John Doyle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44324" y="3743386"/>
            <a:ext cx="2525712" cy="440623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9765" y="3473867"/>
            <a:ext cx="24794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smtClean="0"/>
              <a:t>“Optimal Frontier”</a:t>
            </a:r>
            <a:endParaRPr lang="en-US" sz="2300" b="1" dirty="0"/>
          </a:p>
        </p:txBody>
      </p:sp>
    </p:spTree>
    <p:extLst>
      <p:ext uri="{BB962C8B-B14F-4D97-AF65-F5344CB8AC3E}">
        <p14:creationId xmlns:p14="http://schemas.microsoft.com/office/powerpoint/2010/main" val="418820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5269" grpId="0" animBg="1"/>
      <p:bldP spid="2655270" grpId="0"/>
      <p:bldP spid="2655271" grpId="0" animBg="1"/>
      <p:bldP spid="2655272" grpId="0"/>
      <p:bldP spid="46" grpId="0" animBg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2176</Words>
  <Application>Microsoft Macintosh PowerPoint</Application>
  <PresentationFormat>On-screen Show (4:3)</PresentationFormat>
  <Paragraphs>327</Paragraphs>
  <Slides>29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Equation</vt:lpstr>
      <vt:lpstr>On the Complexity of Designed Systems (and its effect on technology deployment)</vt:lpstr>
      <vt:lpstr>Agenda</vt:lpstr>
      <vt:lpstr>Premise</vt:lpstr>
      <vt:lpstr>Agenda</vt:lpstr>
      <vt:lpstr>Complexity and Robustness</vt:lpstr>
      <vt:lpstr>Robustness is a Generalized  System Feature</vt:lpstr>
      <vt:lpstr>A Few Definitions</vt:lpstr>
      <vt:lpstr>BTW, Complexity Isn’t Inherently “Bad”</vt:lpstr>
      <vt:lpstr>PowerPoint Presentation</vt:lpstr>
      <vt:lpstr>Robust</vt:lpstr>
      <vt:lpstr>Fragility and Scaling are Related</vt:lpstr>
      <vt:lpstr>Summary: Understanding RYF is The Challenge</vt:lpstr>
      <vt:lpstr>So First and Remarkably, These Principles are Universal Across Technology and Biology</vt:lpstr>
      <vt:lpstr>Biological Transcription Networks (a 30 second tour through Biology’s “Central Dogma”)</vt:lpstr>
      <vt:lpstr>Network Motifs There are 13 three node motifs</vt:lpstr>
      <vt:lpstr>Feed Forward Loops</vt:lpstr>
      <vt:lpstr>How Does This Actually Work? (ON step for C1FFL-AND)</vt:lpstr>
      <vt:lpstr>C1FFL-AND Dynamics</vt:lpstr>
      <vt:lpstr>Surprisingly, E.coli and S. cerevisiae regulatory networks have the same 3 network motifs</vt:lpstr>
      <vt:lpstr>Universal Architectural Building Blocks</vt:lpstr>
      <vt:lpstr>PowerPoint Presentation</vt:lpstr>
      <vt:lpstr>Bowties 101  Constraints that Deconstrain Schematic of a “Layer”</vt:lpstr>
      <vt:lpstr>But Wait a Second Anything Look Familiar?</vt:lpstr>
      <vt:lpstr>In Practice Things are More Complicated The Nested Bowtie/Hourglass Architecture of Metabolism</vt:lpstr>
      <vt:lpstr>The Nested Bowtie/Hourglass  Architecture of the Internet</vt:lpstr>
      <vt:lpstr>NDN Hourglass</vt:lpstr>
      <vt:lpstr>Summarizing…</vt:lpstr>
      <vt:lpstr>So What Are Our Options?</vt:lpstr>
      <vt:lpstr>Q&amp;A</vt:lpstr>
    </vt:vector>
  </TitlesOfParts>
  <Company>UO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Seeing The Past, Present and Future: Macro Trends in Networking and the Role of Software Defined Networking</dc:title>
  <dc:creator>David Meyer</dc:creator>
  <cp:lastModifiedBy>David Meyer</cp:lastModifiedBy>
  <cp:revision>1572</cp:revision>
  <dcterms:created xsi:type="dcterms:W3CDTF">2013-01-10T19:34:30Z</dcterms:created>
  <dcterms:modified xsi:type="dcterms:W3CDTF">2013-11-22T01:34:08Z</dcterms:modified>
</cp:coreProperties>
</file>