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92" r:id="rId2"/>
    <p:sldId id="257" r:id="rId3"/>
    <p:sldId id="710" r:id="rId4"/>
    <p:sldId id="705" r:id="rId5"/>
    <p:sldId id="706" r:id="rId6"/>
    <p:sldId id="694" r:id="rId7"/>
    <p:sldId id="689" r:id="rId8"/>
    <p:sldId id="688" r:id="rId9"/>
    <p:sldId id="679" r:id="rId10"/>
    <p:sldId id="680" r:id="rId11"/>
    <p:sldId id="690" r:id="rId12"/>
    <p:sldId id="659" r:id="rId13"/>
    <p:sldId id="704" r:id="rId14"/>
    <p:sldId id="709" r:id="rId15"/>
    <p:sldId id="708" r:id="rId16"/>
    <p:sldId id="4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/>
    <p:restoredTop sz="91820"/>
  </p:normalViewPr>
  <p:slideViewPr>
    <p:cSldViewPr snapToGrid="0" snapToObjects="1">
      <p:cViewPr>
        <p:scale>
          <a:sx n="86" d="100"/>
          <a:sy n="86" d="100"/>
        </p:scale>
        <p:origin x="14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1508C-EE8C-E544-AE65-B9AAAE3DCDA2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D16E-F1C3-1C40-BD3E-9E681F481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5B313F-7833-4E3D-A128-CD0873D1FCE3}" type="datetime1">
              <a:rPr lang="en-US" smtClean="0"/>
              <a:t>11/14/16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 smtClean="0"/>
              <a:t>Page </a:t>
            </a:r>
            <a:fld id="{111E5896-917A-4035-A860-408E1EC3CD51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2016 BROCADE COMMUNICATIONS SYSTEMS,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i="0" dirty="0" smtClean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en-US" sz="2200" i="0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200" i="0" dirty="0" smtClean="0">
                <a:latin typeface="Times New Roman" charset="0"/>
                <a:ea typeface="Times New Roman" charset="0"/>
                <a:cs typeface="Times New Roman" charset="0"/>
              </a:rPr>
              <a:t>A = { x | s(x) &gt; t }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2. </a:t>
            </a:r>
            <a:r>
              <a:rPr lang="en-US" sz="2200" i="1" dirty="0" smtClean="0">
                <a:latin typeface="Times New Roman" charset="0"/>
                <a:ea typeface="Times New Roman" charset="0"/>
                <a:cs typeface="Times New Roman" charset="0"/>
              </a:rPr>
              <a:t>f(A) → e   </a:t>
            </a:r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∧</a:t>
            </a:r>
            <a:r>
              <a:rPr lang="en-US" sz="2200" i="1" dirty="0" smtClean="0">
                <a:latin typeface="Times New Roman" charset="0"/>
                <a:ea typeface="Times New Roman" charset="0"/>
                <a:cs typeface="Times New Roman" charset="0"/>
              </a:rPr>
              <a:t>  min</a:t>
            </a:r>
            <a:r>
              <a:rPr lang="en-US" sz="2200" i="1" baseline="-25000" dirty="0" smtClean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2200" i="1" dirty="0" smtClean="0">
                <a:latin typeface="Times New Roman" charset="0"/>
                <a:ea typeface="Times New Roman" charset="0"/>
                <a:cs typeface="Times New Roman" charset="0"/>
              </a:rPr>
              <a:t>( False Positives , </a:t>
            </a:r>
            <a:r>
              <a:rPr lang="is-IS" sz="2200" i="1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200" i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i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Title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195C780-759A-404F-B722-D96941537CC4}" type="datetime1">
              <a:rPr lang="en-US" smtClean="0">
                <a:solidFill>
                  <a:prstClr val="black"/>
                </a:solidFill>
              </a:rPr>
              <a:pPr/>
              <a:t>11/14/16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Page </a:t>
            </a:r>
            <a:fld id="{111E5896-917A-4035-A860-408E1EC3CD51}" type="slidenum">
              <a:rPr>
                <a:solidFill>
                  <a:prstClr val="black"/>
                </a:solidFill>
              </a:rPr>
              <a:pPr/>
              <a:t>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© 2016 BROCADE COMMUNICATIONS SYSTEMS, INC.</a:t>
            </a:r>
          </a:p>
        </p:txBody>
      </p:sp>
    </p:spTree>
    <p:extLst>
      <p:ext uri="{BB962C8B-B14F-4D97-AF65-F5344CB8AC3E}">
        <p14:creationId xmlns:p14="http://schemas.microsoft.com/office/powerpoint/2010/main" val="35559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2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2D16E-F1C3-1C40-BD3E-9E681F4812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8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 and Content w/ Landscap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252" y="449671"/>
            <a:ext cx="7727387" cy="678728"/>
          </a:xfrm>
        </p:spPr>
        <p:txBody>
          <a:bodyPr vert="horz" lIns="0" tIns="0" rIns="91432" bIns="45716" rtlCol="0" anchor="t" anchorCtr="0">
            <a:noAutofit/>
          </a:bodyPr>
          <a:lstStyle>
            <a:lvl1pPr algn="l" defTabSz="4571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1" i="0" strike="noStrike" kern="1200" spc="0" dirty="0">
                <a:solidFill>
                  <a:schemeClr val="tx1"/>
                </a:solidFill>
                <a:latin typeface="Dual 400" panose="02000603000000020004" pitchFamily="2" charset="0"/>
                <a:ea typeface="+mj-ea"/>
                <a:cs typeface="Dual 400" panose="02000603000000020004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86758" y="1106660"/>
            <a:ext cx="7742868" cy="361949"/>
          </a:xfrm>
        </p:spPr>
        <p:txBody>
          <a:bodyPr lIns="0" tIns="0" rIns="182863" bIns="0" anchor="t" anchorCtr="0">
            <a:noAutofit/>
          </a:bodyPr>
          <a:lstStyle>
            <a:lvl1pPr marL="0" indent="0">
              <a:buNone/>
              <a:defRPr sz="1800" cap="none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605220" y="1828800"/>
            <a:ext cx="3052380" cy="372533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Dual 400" panose="02000603000000020004" pitchFamily="2" charset="0"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latin typeface="Dual 400" panose="02000603000000020004" pitchFamily="2" charset="0"/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  <a:latin typeface="Dual 400" panose="02000603000000020004" pitchFamily="2" charset="0"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latin typeface="Dual 400" panose="02000603000000020004" pitchFamily="2" charset="0"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latin typeface="Dual 400" panose="020006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740046" y="1849967"/>
            <a:ext cx="5038829" cy="4140200"/>
          </a:xfrm>
          <a:solidFill>
            <a:schemeClr val="bg1"/>
          </a:solidFill>
        </p:spPr>
        <p:txBody>
          <a:bodyPr/>
          <a:lstStyle>
            <a:lvl1pPr>
              <a:defRPr>
                <a:latin typeface="Dual 400" panose="020006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 bwMode="gray">
          <a:xfrm>
            <a:off x="3999679" y="6499477"/>
            <a:ext cx="4115477" cy="179975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marL="0" marR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cap="none" spc="0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pPr>
              <a:defRPr/>
            </a:pPr>
            <a:r>
              <a:rPr lang="en-US" dirty="0"/>
              <a:t>© 2016 BROCADE COMMUNICATIONS SYSTEMS, INC.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 bwMode="gray">
          <a:xfrm>
            <a:off x="8169599" y="6526317"/>
            <a:ext cx="256801" cy="155233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lvl1pPr algn="r">
              <a:defRPr sz="700" spc="0" baseline="0">
                <a:solidFill>
                  <a:schemeClr val="tx1"/>
                </a:solidFill>
                <a:latin typeface="Dual 400" panose="02000603000000020004" pitchFamily="2" charset="0"/>
              </a:defRPr>
            </a:lvl1pPr>
          </a:lstStyle>
          <a:p>
            <a:fld id="{7BCC8D0D-EAEC-449D-9161-023DFF90F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8775" y="6499226"/>
            <a:ext cx="3620294" cy="183093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7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114300" indent="0">
              <a:buNone/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9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CFA8-40D4-D44D-A04B-26D67CBC06B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EE97-4FC4-7E4C-92D1-1534008B6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dmm@%7bbrocade.com,uoregon.edu,1-4-5.net,..%7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8.jp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-4-5.net/~dmm/ml" TargetMode="External"/><Relationship Id="rId4" Type="http://schemas.openxmlformats.org/officeDocument/2006/relationships/hyperlink" Target="https://github.com/davidmeyer/ml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hyperlink" Target="mailto:dmm@1-4-5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-4-5.net/~dmm/ml" TargetMode="External"/><Relationship Id="rId4" Type="http://schemas.openxmlformats.org/officeDocument/2006/relationships/hyperlink" Target="https://github.com/davidmeyer/ml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-4-5.net/~dmm/ml" TargetMode="External"/><Relationship Id="rId4" Type="http://schemas.openxmlformats.org/officeDocument/2006/relationships/hyperlink" Target="https://github.com/davidmeyer/ml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9384" y="69424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622430" y="10351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634" y="411922"/>
            <a:ext cx="797160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Anomaly Detection for the </a:t>
            </a:r>
            <a:endParaRPr lang="en-US" sz="5400" b="1" dirty="0" smtClean="0"/>
          </a:p>
          <a:p>
            <a:pPr algn="ctr"/>
            <a:r>
              <a:rPr lang="en-US" sz="5400" b="1" dirty="0" smtClean="0"/>
              <a:t>IDEAS </a:t>
            </a:r>
            <a:r>
              <a:rPr lang="en-US" sz="5400" b="1" dirty="0"/>
              <a:t>Mapping System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A Machine Learning </a:t>
            </a:r>
            <a:r>
              <a:rPr lang="en-US" sz="3600" b="1" dirty="0" smtClean="0"/>
              <a:t>Approach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72489" y="4660347"/>
            <a:ext cx="57938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David Meyer</a:t>
            </a:r>
          </a:p>
          <a:p>
            <a:pPr algn="ctr"/>
            <a:r>
              <a:rPr lang="en-US" sz="1600" dirty="0" smtClean="0"/>
              <a:t>Brocade Chief Scientist, VP and Fellow</a:t>
            </a:r>
          </a:p>
          <a:p>
            <a:pPr algn="ctr"/>
            <a:r>
              <a:rPr lang="en-US" sz="1600" dirty="0" smtClean="0"/>
              <a:t>Senior Research Scientist, Computer Science, University of Oregon</a:t>
            </a:r>
          </a:p>
          <a:p>
            <a:pPr algn="ctr"/>
            <a:r>
              <a:rPr lang="en-US" sz="1600" dirty="0" smtClean="0">
                <a:hlinkClick r:id="rId4"/>
              </a:rPr>
              <a:t>dmm@{brocade.com,uoregon.edu,1-4-5.net</a:t>
            </a:r>
            <a:r>
              <a:rPr lang="en-US" sz="1600" dirty="0" smtClean="0">
                <a:solidFill>
                  <a:srgbClr val="0070C0"/>
                </a:solidFill>
                <a:hlinkClick r:id="rId4"/>
              </a:rPr>
              <a:t>,..}</a:t>
            </a:r>
            <a:endParaRPr lang="en-US" sz="1600" dirty="0" smtClean="0">
              <a:solidFill>
                <a:srgbClr val="0070C0"/>
              </a:solidFill>
            </a:endParaRPr>
          </a:p>
          <a:p>
            <a:pPr algn="ctr"/>
            <a:r>
              <a:rPr lang="en-US" sz="1600" dirty="0" smtClean="0"/>
              <a:t>IDEAS Kickoff Meeting</a:t>
            </a:r>
          </a:p>
          <a:p>
            <a:pPr algn="ctr"/>
            <a:r>
              <a:rPr lang="en-US" sz="1600" dirty="0" smtClean="0"/>
              <a:t>IETF 97</a:t>
            </a:r>
            <a:endParaRPr lang="sk-SK" sz="1600" dirty="0" smtClean="0"/>
          </a:p>
          <a:p>
            <a:pPr algn="ctr"/>
            <a:r>
              <a:rPr lang="is-IS" sz="1600" dirty="0" smtClean="0"/>
              <a:t>13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is-IS" sz="1600" dirty="0" smtClean="0"/>
              <a:t>18 Nov 2016</a:t>
            </a:r>
          </a:p>
          <a:p>
            <a:pPr algn="ctr"/>
            <a:r>
              <a:rPr lang="en-US" sz="1600" dirty="0" smtClean="0"/>
              <a:t>Seoul, Republic of Korea</a:t>
            </a:r>
          </a:p>
        </p:txBody>
      </p:sp>
    </p:spTree>
    <p:extLst>
      <p:ext uri="{BB962C8B-B14F-4D97-AF65-F5344CB8AC3E}">
        <p14:creationId xmlns:p14="http://schemas.microsoft.com/office/powerpoint/2010/main" val="18025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230"/>
            <a:ext cx="8229600" cy="921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Cool, But How </a:t>
            </a:r>
            <a:r>
              <a:rPr lang="en-US" smtClean="0"/>
              <a:t>Does The </a:t>
            </a:r>
            <a:r>
              <a:rPr lang="en-US" dirty="0" err="1" smtClean="0"/>
              <a:t>Autoencoder</a:t>
            </a:r>
            <a:r>
              <a:rPr lang="en-US" dirty="0" smtClean="0"/>
              <a:t> Actually Work?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3" y="1354799"/>
            <a:ext cx="7408514" cy="41484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19946" y="5548643"/>
            <a:ext cx="8138159" cy="957655"/>
            <a:chOff x="474226" y="5770012"/>
            <a:chExt cx="8138159" cy="9576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353" y="5770012"/>
              <a:ext cx="3939032" cy="95765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26" y="5859508"/>
              <a:ext cx="3848392" cy="77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3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-34386"/>
            <a:ext cx="88530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Hard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U</a:t>
            </a:r>
            <a:r>
              <a:rPr lang="en-US" dirty="0" smtClean="0"/>
              <a:t>p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</a:t>
            </a:r>
            <a:r>
              <a:rPr lang="en-US" dirty="0" smtClean="0"/>
              <a:t>ensorflow?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637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 invalidUrl="https://github.com/davidmeyer/ml/blob/master/tensorflow/autoencoder.{py,ipynb}"/>
              </a:rPr>
              <a:t>https://github.com/davidmeyer/ml/blob/master/tensorflow/autoencoder.{py,ipynb</a:t>
            </a:r>
            <a:r>
              <a:rPr lang="en-US" sz="1400" dirty="0" smtClean="0">
                <a:hlinkClick r:id="rId4" invalidUrl="https://github.com/davidmeyer/ml/blob/master/tensorflow/autoencoder.{py,ipynb}"/>
              </a:rPr>
              <a:t>}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995928"/>
            <a:ext cx="5210498" cy="545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1" name="Group 10"/>
          <p:cNvGrpSpPr/>
          <p:nvPr/>
        </p:nvGrpSpPr>
        <p:grpSpPr>
          <a:xfrm>
            <a:off x="145473" y="5579818"/>
            <a:ext cx="8744769" cy="870963"/>
            <a:chOff x="145473" y="5579818"/>
            <a:chExt cx="8744769" cy="8709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941" y="5579818"/>
              <a:ext cx="3265301" cy="793858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145473" y="5976748"/>
              <a:ext cx="5380175" cy="474033"/>
              <a:chOff x="145473" y="5976748"/>
              <a:chExt cx="5380175" cy="47403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987800" y="5976748"/>
                <a:ext cx="1537848" cy="297052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45473" y="6087968"/>
                <a:ext cx="3778827" cy="362813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48" y="995928"/>
            <a:ext cx="3463886" cy="108865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7" name="Group 16"/>
          <p:cNvGrpSpPr/>
          <p:nvPr/>
        </p:nvGrpSpPr>
        <p:grpSpPr>
          <a:xfrm>
            <a:off x="145473" y="1727200"/>
            <a:ext cx="8744770" cy="3067766"/>
            <a:chOff x="145473" y="1727200"/>
            <a:chExt cx="8744770" cy="3067766"/>
          </a:xfrm>
        </p:grpSpPr>
        <p:grpSp>
          <p:nvGrpSpPr>
            <p:cNvPr id="29" name="Group 28"/>
            <p:cNvGrpSpPr/>
            <p:nvPr/>
          </p:nvGrpSpPr>
          <p:grpSpPr>
            <a:xfrm>
              <a:off x="145473" y="1727200"/>
              <a:ext cx="7848718" cy="2270407"/>
              <a:chOff x="145473" y="1727200"/>
              <a:chExt cx="7848718" cy="227040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54800" y="1911306"/>
                <a:ext cx="1339391" cy="2086301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344292" y="1911306"/>
                <a:ext cx="2310509" cy="143819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45473" y="1727200"/>
                <a:ext cx="4154051" cy="635000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942" y="4134283"/>
              <a:ext cx="3265301" cy="66068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45474" y="3979768"/>
            <a:ext cx="8071426" cy="873749"/>
            <a:chOff x="145474" y="3979768"/>
            <a:chExt cx="8071426" cy="873749"/>
          </a:xfrm>
        </p:grpSpPr>
        <p:grpSp>
          <p:nvGrpSpPr>
            <p:cNvPr id="30" name="Group 29"/>
            <p:cNvGrpSpPr/>
            <p:nvPr/>
          </p:nvGrpSpPr>
          <p:grpSpPr>
            <a:xfrm>
              <a:off x="145474" y="3979768"/>
              <a:ext cx="5380174" cy="697202"/>
              <a:chOff x="145474" y="3979768"/>
              <a:chExt cx="5380174" cy="69720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073400" y="4318000"/>
                <a:ext cx="2452248" cy="35897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145474" y="3979768"/>
                <a:ext cx="2758250" cy="490632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7861300" y="4470400"/>
              <a:ext cx="355600" cy="383117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16819" y="4102952"/>
              <a:ext cx="355600" cy="383117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14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42"/>
            <a:ext cx="8229600" cy="1143000"/>
          </a:xfrm>
        </p:spPr>
        <p:txBody>
          <a:bodyPr/>
          <a:lstStyle/>
          <a:p>
            <a:r>
              <a:rPr lang="en-US" dirty="0" smtClean="0"/>
              <a:t>Autoencoder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1888669"/>
            <a:ext cx="4572000" cy="1465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3485" y="150162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1 example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56" y="1870960"/>
            <a:ext cx="4514087" cy="15005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81179" y="1501627"/>
            <a:ext cx="135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10 examples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" y="3798389"/>
            <a:ext cx="4573822" cy="15800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8716" y="3429000"/>
            <a:ext cx="147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10</a:t>
            </a:r>
            <a:r>
              <a:rPr lang="en-US" u="sng" dirty="0"/>
              <a:t>0</a:t>
            </a:r>
            <a:r>
              <a:rPr lang="en-US" u="sng" dirty="0" smtClean="0"/>
              <a:t> examples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43" y="3780680"/>
            <a:ext cx="4572000" cy="1615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35204" y="3391032"/>
            <a:ext cx="158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1000 examples</a:t>
            </a:r>
            <a:endParaRPr lang="en-US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3102" y="5852927"/>
            <a:ext cx="8517794" cy="923330"/>
            <a:chOff x="169006" y="5852927"/>
            <a:chExt cx="8517794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169006" y="5852927"/>
              <a:ext cx="51332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training, the AE gets low </a:t>
              </a:r>
              <a:r>
                <a:rPr lang="en-US" i="1" dirty="0" smtClean="0"/>
                <a:t>reconstruction error </a:t>
              </a:r>
              <a:r>
                <a:rPr lang="en-US" dirty="0" smtClean="0"/>
                <a:t>on digits from MNIST and high reconstruction error on everything else: It has learned to recognize MNIST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809" y="5972265"/>
              <a:ext cx="3056991" cy="684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0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BTW, How Much Of This Has </a:t>
            </a:r>
            <a:br>
              <a:rPr lang="en-US" dirty="0" smtClean="0"/>
            </a:br>
            <a:r>
              <a:rPr lang="en-US" dirty="0" smtClean="0"/>
              <a:t>Been Applied To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4" y="1761434"/>
            <a:ext cx="8229600" cy="48779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Not too much. Many reasons: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till early days</a:t>
            </a:r>
          </a:p>
          <a:p>
            <a:endParaRPr lang="en-US" dirty="0" smtClean="0"/>
          </a:p>
          <a:p>
            <a:r>
              <a:rPr lang="en-US" dirty="0" smtClean="0"/>
              <a:t>Diverse types of network data</a:t>
            </a:r>
          </a:p>
          <a:p>
            <a:pPr lvl="1"/>
            <a:r>
              <a:rPr lang="en-US" dirty="0" smtClean="0"/>
              <a:t>Flows, logs, various KPIs, </a:t>
            </a:r>
            <a:r>
              <a:rPr lang="mr-IN" dirty="0" smtClean="0"/>
              <a:t>…</a:t>
            </a:r>
            <a:r>
              <a:rPr lang="en-US" dirty="0" smtClean="0"/>
              <a:t> with no obvious way to combine </a:t>
            </a:r>
          </a:p>
          <a:p>
            <a:pPr lvl="1"/>
            <a:r>
              <a:rPr lang="en-US" dirty="0" smtClean="0"/>
              <a:t>Incomplete data sets, non-</a:t>
            </a:r>
            <a:r>
              <a:rPr lang="en-US" dirty="0" err="1" smtClean="0"/>
              <a:t>iid</a:t>
            </a:r>
            <a:r>
              <a:rPr lang="en-US" dirty="0" smtClean="0"/>
              <a:t> data data</a:t>
            </a:r>
          </a:p>
          <a:p>
            <a:pPr lvl="1"/>
            <a:r>
              <a:rPr lang="en-US" dirty="0" smtClean="0"/>
              <a:t>Network data not designed for ML</a:t>
            </a:r>
          </a:p>
          <a:p>
            <a:endParaRPr lang="en-US" dirty="0" smtClean="0"/>
          </a:p>
          <a:p>
            <a:r>
              <a:rPr lang="en-US" dirty="0" smtClean="0"/>
              <a:t>Different models for different data types</a:t>
            </a:r>
          </a:p>
          <a:p>
            <a:pPr lvl="1"/>
            <a:r>
              <a:rPr lang="en-US" dirty="0" smtClean="0"/>
              <a:t>Still active area of investigation</a:t>
            </a:r>
            <a:endParaRPr lang="en-US" dirty="0"/>
          </a:p>
          <a:p>
            <a:pPr lvl="1"/>
            <a:r>
              <a:rPr lang="en-US" dirty="0" smtClean="0"/>
              <a:t>Occam’s Razor</a:t>
            </a:r>
          </a:p>
          <a:p>
            <a:endParaRPr lang="en-US" dirty="0" smtClean="0"/>
          </a:p>
          <a:p>
            <a:r>
              <a:rPr lang="en-US" dirty="0" smtClean="0"/>
              <a:t>Is there a useful “Theory of Network”?</a:t>
            </a:r>
          </a:p>
          <a:p>
            <a:pPr lvl="1"/>
            <a:r>
              <a:rPr lang="en-US" dirty="0" smtClean="0"/>
              <a:t>Consider the problem of object recognition/conv nets</a:t>
            </a:r>
          </a:p>
          <a:p>
            <a:pPr lvl="1"/>
            <a:r>
              <a:rPr lang="en-US" dirty="0" smtClean="0"/>
              <a:t>Transfer learning</a:t>
            </a:r>
          </a:p>
          <a:p>
            <a:pPr lvl="1"/>
            <a:endParaRPr lang="en-US" dirty="0"/>
          </a:p>
          <a:p>
            <a:r>
              <a:rPr lang="en-US" i="1" dirty="0" smtClean="0"/>
              <a:t>Community</a:t>
            </a:r>
            <a:r>
              <a:rPr lang="en-US" dirty="0" smtClean="0"/>
              <a:t> challenges: </a:t>
            </a:r>
            <a:r>
              <a:rPr lang="en-US" smtClean="0"/>
              <a:t>Skill sets, proprietary </a:t>
            </a:r>
            <a:r>
              <a:rPr lang="en-US" smtClean="0"/>
              <a:t>data </a:t>
            </a:r>
            <a:r>
              <a:rPr lang="en-US" smtClean="0"/>
              <a:t>sets and use-cases,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Concern about the probabilistic nature of ML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1" y="3627216"/>
            <a:ext cx="2710069" cy="179406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06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 a prototype</a:t>
            </a:r>
          </a:p>
          <a:p>
            <a:pPr lvl="1"/>
            <a:r>
              <a:rPr lang="en-US" sz="2400" dirty="0" smtClean="0"/>
              <a:t>Dino </a:t>
            </a:r>
          </a:p>
          <a:p>
            <a:pPr lvl="2"/>
            <a:r>
              <a:rPr lang="en-US" sz="2000" dirty="0" smtClean="0"/>
              <a:t>Provide raw data from the LISP mapping system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mm</a:t>
            </a:r>
          </a:p>
          <a:p>
            <a:pPr lvl="2"/>
            <a:r>
              <a:rPr lang="en-US" sz="2000" dirty="0" smtClean="0"/>
              <a:t>process data into appropriate form</a:t>
            </a:r>
          </a:p>
          <a:p>
            <a:pPr lvl="1"/>
            <a:r>
              <a:rPr lang="en-US" sz="2400" dirty="0" smtClean="0"/>
              <a:t>Use ML to detect anomalies</a:t>
            </a:r>
          </a:p>
          <a:p>
            <a:pPr lvl="2"/>
            <a:r>
              <a:rPr lang="en-US" sz="2000" dirty="0" smtClean="0"/>
              <a:t>Classify anomaly types</a:t>
            </a:r>
          </a:p>
          <a:p>
            <a:pPr lvl="1"/>
            <a:r>
              <a:rPr lang="en-US" sz="2400" dirty="0" smtClean="0"/>
              <a:t>Remediation</a:t>
            </a:r>
          </a:p>
          <a:p>
            <a:pPr lvl="2"/>
            <a:r>
              <a:rPr lang="en-US" sz="2000" dirty="0" smtClean="0"/>
              <a:t>Frequency </a:t>
            </a:r>
            <a:r>
              <a:rPr lang="en-US" sz="2000" dirty="0"/>
              <a:t>h</a:t>
            </a:r>
            <a:r>
              <a:rPr lang="en-US" sz="2000" dirty="0" smtClean="0"/>
              <a:t>opping idea</a:t>
            </a:r>
          </a:p>
          <a:p>
            <a:pPr lvl="1"/>
            <a:r>
              <a:rPr lang="en-US" sz="2400" dirty="0" smtClean="0"/>
              <a:t>Iterate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Get feedback from group</a:t>
            </a:r>
          </a:p>
          <a:p>
            <a:endParaRPr lang="en-US" dirty="0" smtClean="0"/>
          </a:p>
          <a:p>
            <a:r>
              <a:rPr lang="en-US" dirty="0" smtClean="0"/>
              <a:t>Iterate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20"/>
            <a:ext cx="8229600" cy="8678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785"/>
            <a:ext cx="8229600" cy="454549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What is the Use Case?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What Can We Do Today, And What Are The Challenges?</a:t>
            </a:r>
          </a:p>
          <a:p>
            <a:endParaRPr lang="en-US" sz="2400" dirty="0"/>
          </a:p>
          <a:p>
            <a:r>
              <a:rPr lang="en-US" sz="2400" dirty="0" smtClean="0"/>
              <a:t>Discussion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Technical explanations/code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4"/>
              </a:rPr>
              <a:t>https://github.com/davidmeyer/ml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http://www.1-4-5.net/~dmm/ml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4266592"/>
            <a:ext cx="3111500" cy="233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01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Q&amp;A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88738" y="2902226"/>
            <a:ext cx="67665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Thank you</a:t>
            </a:r>
          </a:p>
          <a:p>
            <a:pPr algn="ctr"/>
            <a:r>
              <a:rPr lang="en-US" sz="2400" dirty="0" smtClean="0">
                <a:cs typeface="+mj-cs"/>
              </a:rPr>
              <a:t>(have more questions/comments? </a:t>
            </a:r>
            <a:r>
              <a:rPr lang="mr-IN" sz="2400" dirty="0" smtClean="0">
                <a:cs typeface="+mj-cs"/>
                <a:hlinkClick r:id="rId3"/>
              </a:rPr>
              <a:t>dmm@1-4-5.net</a:t>
            </a:r>
            <a:r>
              <a:rPr lang="en-US" sz="2400" dirty="0" smtClean="0">
                <a:cs typeface="+mj-cs"/>
              </a:rPr>
              <a:t>)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8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20"/>
            <a:ext cx="8229600" cy="8678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785"/>
            <a:ext cx="8229600" cy="454549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Potential Use Cases</a:t>
            </a:r>
          </a:p>
          <a:p>
            <a:endParaRPr lang="en-US" sz="2400" dirty="0"/>
          </a:p>
          <a:p>
            <a:r>
              <a:rPr lang="en-US" sz="2400" dirty="0" smtClean="0"/>
              <a:t>What Can We Do Today, And What Are The Challenges?</a:t>
            </a:r>
          </a:p>
          <a:p>
            <a:endParaRPr lang="en-US" sz="2400" dirty="0"/>
          </a:p>
          <a:p>
            <a:r>
              <a:rPr lang="en-US" sz="2400" dirty="0" smtClean="0"/>
              <a:t>Discussion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Technical explanations/code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4"/>
              </a:rPr>
              <a:t>https://github.com/davidmeyer/ml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http://www.1-4-5.net/~dmm/ml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4451377"/>
            <a:ext cx="2865120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289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6" y="267361"/>
            <a:ext cx="8969082" cy="994172"/>
          </a:xfrm>
        </p:spPr>
        <p:txBody>
          <a:bodyPr>
            <a:noAutofit/>
          </a:bodyPr>
          <a:lstStyle/>
          <a:p>
            <a:r>
              <a:rPr lang="en-US" sz="3800" smtClean="0">
                <a:ea typeface="+mn-ea"/>
              </a:rPr>
              <a:t>First, What </a:t>
            </a:r>
            <a:r>
              <a:rPr lang="en-US" sz="3800" dirty="0" smtClean="0">
                <a:ea typeface="+mn-ea"/>
              </a:rPr>
              <a:t>Does The Scientific </a:t>
            </a:r>
            <a:r>
              <a:rPr lang="en-US" sz="3800" dirty="0">
                <a:ea typeface="+mn-ea"/>
              </a:rPr>
              <a:t>Method </a:t>
            </a:r>
            <a:r>
              <a:rPr lang="en-US" sz="3800" dirty="0" smtClean="0">
                <a:ea typeface="+mn-ea"/>
              </a:rPr>
              <a:t>Look Like When Applied To Machine Learning?</a:t>
            </a:r>
            <a:endParaRPr lang="en-US" sz="3800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48" y="5106212"/>
            <a:ext cx="8106009" cy="14838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i="1" dirty="0">
                <a:latin typeface="+mj-lt"/>
              </a:rPr>
              <a:t>“If you want to increase your success rate, double your failure rate” </a:t>
            </a:r>
            <a:r>
              <a:rPr lang="en-US" i="1" dirty="0" smtClean="0">
                <a:latin typeface="+mj-lt"/>
              </a:rPr>
              <a:t/>
            </a:r>
            <a:br>
              <a:rPr lang="en-US" i="1" dirty="0" smtClean="0">
                <a:latin typeface="+mj-lt"/>
              </a:rPr>
            </a:br>
            <a:r>
              <a:rPr lang="en-US" sz="1600" dirty="0"/>
              <a:t>Thomas Watson Sr. (founder of IBM)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221" y="4153842"/>
            <a:ext cx="16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.g</a:t>
            </a:r>
            <a:r>
              <a:rPr lang="en-US" sz="1200" dirty="0"/>
              <a:t>. Autoencoders </a:t>
            </a:r>
            <a:br>
              <a:rPr lang="en-US" sz="1200" dirty="0"/>
            </a:br>
            <a:r>
              <a:rPr lang="en-US" sz="1200" dirty="0"/>
              <a:t>can detect anomalies in </a:t>
            </a:r>
            <a:r>
              <a:rPr lang="en-US" sz="1200" dirty="0" smtClean="0"/>
              <a:t>various data sources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233758" y="3529173"/>
            <a:ext cx="602933" cy="624668"/>
          </a:xfrm>
          <a:prstGeom prst="straightConnector1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7285" y="4153842"/>
            <a:ext cx="187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Prototype environment, </a:t>
            </a:r>
            <a:br>
              <a:rPr lang="en-US" sz="1200" dirty="0"/>
            </a:br>
            <a:r>
              <a:rPr lang="en-US" sz="1200" dirty="0"/>
              <a:t>variable def., experimental </a:t>
            </a:r>
            <a:br>
              <a:rPr lang="en-US" sz="1200" dirty="0"/>
            </a:br>
            <a:r>
              <a:rPr lang="en-US" sz="1200" dirty="0"/>
              <a:t>control, significance, etc.</a:t>
            </a:r>
          </a:p>
        </p:txBody>
      </p:sp>
      <p:cxnSp>
        <p:nvCxnSpPr>
          <p:cNvPr id="11" name="Straight Arrow Connector 10"/>
          <p:cNvCxnSpPr>
            <a:stCxn id="10" idx="0"/>
            <a:endCxn id="18" idx="2"/>
          </p:cNvCxnSpPr>
          <p:nvPr/>
        </p:nvCxnSpPr>
        <p:spPr>
          <a:xfrm flipV="1">
            <a:off x="5806870" y="3494867"/>
            <a:ext cx="34299" cy="658975"/>
          </a:xfrm>
          <a:prstGeom prst="straightConnector1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5894" y="4192629"/>
            <a:ext cx="164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Execute, measure, </a:t>
            </a:r>
            <a:br>
              <a:rPr lang="en-US" sz="1200" dirty="0"/>
            </a:br>
            <a:r>
              <a:rPr lang="en-US" sz="1200" dirty="0"/>
              <a:t>and update </a:t>
            </a:r>
            <a:r>
              <a:rPr lang="en-US" sz="1200" dirty="0" smtClean="0"/>
              <a:t>hypothesis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if necessary</a:t>
            </a:r>
          </a:p>
        </p:txBody>
      </p:sp>
      <p:cxnSp>
        <p:nvCxnSpPr>
          <p:cNvPr id="15" name="Straight Arrow Connector 14"/>
          <p:cNvCxnSpPr>
            <a:stCxn id="14" idx="0"/>
            <a:endCxn id="19" idx="2"/>
          </p:cNvCxnSpPr>
          <p:nvPr/>
        </p:nvCxnSpPr>
        <p:spPr>
          <a:xfrm flipV="1">
            <a:off x="7776343" y="3494866"/>
            <a:ext cx="28436" cy="697762"/>
          </a:xfrm>
          <a:prstGeom prst="straightConnector1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104" y="3494867"/>
            <a:ext cx="255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 cases collected </a:t>
            </a:r>
            <a:br>
              <a:rPr lang="en-US" sz="1200" dirty="0"/>
            </a:br>
            <a:r>
              <a:rPr lang="en-US" sz="1200" dirty="0"/>
              <a:t>through </a:t>
            </a:r>
            <a:r>
              <a:rPr lang="en-US" sz="1200" dirty="0" smtClean="0"/>
              <a:t>Research/Customer(s)/others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95376" y="2903410"/>
            <a:ext cx="245451" cy="620875"/>
          </a:xfrm>
          <a:prstGeom prst="straightConnector1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4867" y="2047109"/>
            <a:ext cx="1251460" cy="862781"/>
          </a:xfrm>
          <a:prstGeom prst="rect">
            <a:avLst/>
          </a:prstGeom>
          <a:gradFill flip="none" rotWithShape="1">
            <a:gsLst>
              <a:gs pos="7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70">
              <a:lnSpc>
                <a:spcPct val="90000"/>
              </a:lnSpc>
              <a:spcBef>
                <a:spcPts val="225"/>
              </a:spcBef>
            </a:pPr>
            <a:r>
              <a:rPr lang="en-US" sz="1500" dirty="0">
                <a:solidFill>
                  <a:srgbClr val="FFFFFF"/>
                </a:solidFill>
              </a:rPr>
              <a:t>Use Case / problem definition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51827" y="2645331"/>
            <a:ext cx="1251460" cy="8627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70">
              <a:lnSpc>
                <a:spcPct val="90000"/>
              </a:lnSpc>
              <a:spcBef>
                <a:spcPts val="225"/>
              </a:spcBef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Hypothesis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5438" y="2632086"/>
            <a:ext cx="1251460" cy="8627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70">
              <a:lnSpc>
                <a:spcPct val="90000"/>
              </a:lnSpc>
              <a:spcBef>
                <a:spcPts val="225"/>
              </a:spcBef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Design ML Experiment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9049" y="2632086"/>
            <a:ext cx="1251460" cy="8627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70">
              <a:lnSpc>
                <a:spcPct val="90000"/>
              </a:lnSpc>
              <a:spcBef>
                <a:spcPts val="225"/>
              </a:spcBef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Execute ML Experiment</a:t>
            </a:r>
          </a:p>
        </p:txBody>
      </p:sp>
      <p:cxnSp>
        <p:nvCxnSpPr>
          <p:cNvPr id="12" name="Elbow Connector 11"/>
          <p:cNvCxnSpPr>
            <a:stCxn id="7" idx="2"/>
            <a:endCxn id="17" idx="1"/>
          </p:cNvCxnSpPr>
          <p:nvPr/>
        </p:nvCxnSpPr>
        <p:spPr>
          <a:xfrm rot="16200000" flipH="1">
            <a:off x="2377796" y="2202689"/>
            <a:ext cx="166832" cy="1581230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 flipV="1">
            <a:off x="4503288" y="3063475"/>
            <a:ext cx="712151" cy="132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466899" y="3063475"/>
            <a:ext cx="71215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0"/>
            <a:endCxn id="17" idx="0"/>
          </p:cNvCxnSpPr>
          <p:nvPr/>
        </p:nvCxnSpPr>
        <p:spPr>
          <a:xfrm rot="16200000" flipH="1" flipV="1">
            <a:off x="5834545" y="675096"/>
            <a:ext cx="13246" cy="3927222"/>
          </a:xfrm>
          <a:prstGeom prst="bentConnector3">
            <a:avLst>
              <a:gd name="adj1" fmla="val -4300685"/>
            </a:avLst>
          </a:prstGeom>
          <a:ln w="28575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9758" y="1696049"/>
            <a:ext cx="4074242" cy="1973737"/>
            <a:chOff x="5069758" y="1696049"/>
            <a:chExt cx="4074242" cy="1973737"/>
          </a:xfrm>
        </p:grpSpPr>
        <p:grpSp>
          <p:nvGrpSpPr>
            <p:cNvPr id="4" name="Group 3"/>
            <p:cNvGrpSpPr/>
            <p:nvPr/>
          </p:nvGrpSpPr>
          <p:grpSpPr>
            <a:xfrm>
              <a:off x="5069758" y="1879128"/>
              <a:ext cx="4074242" cy="1790658"/>
              <a:chOff x="5010591" y="707084"/>
              <a:chExt cx="4074242" cy="179065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010591" y="1155476"/>
                <a:ext cx="3506429" cy="1342266"/>
              </a:xfrm>
              <a:prstGeom prst="rect">
                <a:avLst/>
              </a:prstGeom>
              <a:solidFill>
                <a:schemeClr val="bg2">
                  <a:alpha val="4000"/>
                </a:schemeClr>
              </a:solidFill>
              <a:ln w="381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70">
                  <a:lnSpc>
                    <a:spcPct val="90000"/>
                  </a:lnSpc>
                  <a:spcBef>
                    <a:spcPts val="225"/>
                  </a:spcBef>
                </a:pP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49207" y="707084"/>
                <a:ext cx="1135626" cy="46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225"/>
                  </a:spcBef>
                </a:pPr>
                <a:r>
                  <a:rPr lang="en-US" sz="1350" b="1" dirty="0">
                    <a:solidFill>
                      <a:srgbClr val="FF0000"/>
                    </a:solidFill>
                    <a:latin typeface="Dual 400" panose="02000603000000020004" pitchFamily="2" charset="0"/>
                  </a:rPr>
                  <a:t>This needs to be fast!</a:t>
                </a:r>
              </a:p>
            </p:txBody>
          </p:sp>
          <p:cxnSp>
            <p:nvCxnSpPr>
              <p:cNvPr id="46" name="Curved Connector 45"/>
              <p:cNvCxnSpPr>
                <a:endCxn id="33" idx="3"/>
              </p:cNvCxnSpPr>
              <p:nvPr/>
            </p:nvCxnSpPr>
            <p:spPr>
              <a:xfrm rot="5400000">
                <a:off x="8358737" y="1338602"/>
                <a:ext cx="646290" cy="329724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375713" y="1190517"/>
                <a:ext cx="123886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225"/>
                  </a:spcBef>
                </a:pPr>
                <a:r>
                  <a:rPr lang="en-US" sz="1500" b="1" dirty="0">
                    <a:solidFill>
                      <a:srgbClr val="FF0000"/>
                    </a:solidFill>
                    <a:latin typeface="Dual 400" panose="02000603000000020004" pitchFamily="2" charset="0"/>
                  </a:rPr>
                  <a:t>Scripting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227163" y="1194743"/>
                <a:ext cx="132921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50" b="1" dirty="0">
                    <a:solidFill>
                      <a:srgbClr val="FF0000"/>
                    </a:solidFill>
                    <a:latin typeface="Dual 400" panose="02000603000000020004" pitchFamily="2" charset="0"/>
                  </a:rPr>
                  <a:t>HPC, GPUs, </a:t>
                </a:r>
                <a:r>
                  <a:rPr lang="is-IS" sz="1350" b="1">
                    <a:solidFill>
                      <a:srgbClr val="FF0000"/>
                    </a:solidFill>
                    <a:latin typeface="Dual 400" panose="02000603000000020004" pitchFamily="2" charset="0"/>
                  </a:rPr>
                  <a:t>…</a:t>
                </a:r>
                <a:endParaRPr lang="en-US" sz="135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30544" y="1696049"/>
              <a:ext cx="2088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Automation meets ML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6657945"/>
            <a:ext cx="1563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Original slide courtesy Armin </a:t>
            </a:r>
            <a:r>
              <a:rPr lang="en-US" sz="700" dirty="0" err="1" smtClean="0"/>
              <a:t>Wasicek</a:t>
            </a:r>
            <a:endParaRPr lang="en-US" sz="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958446" y="1967767"/>
            <a:ext cx="3672373" cy="1673834"/>
            <a:chOff x="958446" y="1967767"/>
            <a:chExt cx="3672373" cy="1673834"/>
          </a:xfrm>
        </p:grpSpPr>
        <p:sp>
          <p:nvSpPr>
            <p:cNvPr id="16" name="Rectangle 15"/>
            <p:cNvSpPr/>
            <p:nvPr/>
          </p:nvSpPr>
          <p:spPr>
            <a:xfrm>
              <a:off x="958446" y="1967767"/>
              <a:ext cx="1402407" cy="101974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7900" y="2538662"/>
              <a:ext cx="1512919" cy="110293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379"/>
            <a:ext cx="8229600" cy="1143000"/>
          </a:xfrm>
        </p:spPr>
        <p:txBody>
          <a:bodyPr/>
          <a:lstStyle/>
          <a:p>
            <a:r>
              <a:rPr lang="en-US" dirty="0" smtClean="0"/>
              <a:t>Prototype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975"/>
            <a:ext cx="8382000" cy="5127541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We want to use Machine Learning (ML) to</a:t>
            </a:r>
          </a:p>
          <a:p>
            <a:pPr lvl="1"/>
            <a:r>
              <a:rPr lang="en-US" dirty="0" smtClean="0"/>
              <a:t>Detect anomalous traffic flows that could be malicious</a:t>
            </a:r>
          </a:p>
          <a:p>
            <a:pPr lvl="2"/>
            <a:r>
              <a:rPr lang="en-US" dirty="0" smtClean="0"/>
              <a:t>e.g., DDoS against the mapping infrastructure</a:t>
            </a:r>
          </a:p>
          <a:p>
            <a:pPr lvl="1"/>
            <a:r>
              <a:rPr lang="en-US" dirty="0" smtClean="0"/>
              <a:t>Want to protect the Map Servers and Resolvers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other system components that could benefit</a:t>
            </a:r>
          </a:p>
          <a:p>
            <a:pPr lvl="2"/>
            <a:r>
              <a:rPr lang="en-US" dirty="0" smtClean="0"/>
              <a:t>Map-Registers, Map-Requests, Map-Replies</a:t>
            </a:r>
          </a:p>
          <a:p>
            <a:endParaRPr lang="en-US" dirty="0" smtClean="0"/>
          </a:p>
          <a:p>
            <a:r>
              <a:rPr lang="en-US" sz="4000" dirty="0" smtClean="0"/>
              <a:t>How might we do this?</a:t>
            </a:r>
          </a:p>
          <a:p>
            <a:pPr lvl="1"/>
            <a:r>
              <a:rPr lang="en-US" dirty="0" smtClean="0"/>
              <a:t>Collect KPIs from the Map {</a:t>
            </a:r>
            <a:r>
              <a:rPr lang="en-US" dirty="0" err="1" smtClean="0"/>
              <a:t>Server,Resolver</a:t>
            </a:r>
            <a:r>
              <a:rPr lang="en-US" dirty="0" smtClean="0"/>
              <a:t>} and surrounding infrastructure</a:t>
            </a:r>
          </a:p>
          <a:p>
            <a:pPr lvl="1"/>
            <a:r>
              <a:rPr lang="en-US" dirty="0" smtClean="0"/>
              <a:t>ETL the data</a:t>
            </a:r>
          </a:p>
          <a:p>
            <a:pPr lvl="1"/>
            <a:r>
              <a:rPr lang="en-US" dirty="0" smtClean="0"/>
              <a:t>Use ML to Detect Anomalies</a:t>
            </a:r>
          </a:p>
          <a:p>
            <a:pPr lvl="1"/>
            <a:r>
              <a:rPr lang="en-US" dirty="0" smtClean="0"/>
              <a:t>Remediate</a:t>
            </a:r>
          </a:p>
          <a:p>
            <a:pPr lvl="1"/>
            <a:r>
              <a:rPr lang="en-US" dirty="0" smtClean="0"/>
              <a:t>Iterate</a:t>
            </a:r>
          </a:p>
          <a:p>
            <a:endParaRPr lang="en-US" dirty="0" smtClean="0"/>
          </a:p>
          <a:p>
            <a:r>
              <a:rPr lang="en-US" sz="4000" dirty="0" smtClean="0"/>
              <a:t>Proposal:</a:t>
            </a:r>
          </a:p>
          <a:p>
            <a:pPr lvl="1"/>
            <a:r>
              <a:rPr lang="en-US" dirty="0"/>
              <a:t>Occam’s Razor: Do the simplest thing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Use a simple autoencoder to do binary classification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23" y="4882552"/>
            <a:ext cx="2507349" cy="165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25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20"/>
            <a:ext cx="8229600" cy="86782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785"/>
            <a:ext cx="8229600" cy="454549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What is the Use Case?</a:t>
            </a:r>
          </a:p>
          <a:p>
            <a:endParaRPr lang="en-US" sz="2400" dirty="0"/>
          </a:p>
          <a:p>
            <a:r>
              <a:rPr lang="en-US" sz="2400" dirty="0" smtClean="0"/>
              <a:t>What Can We Do Today, And What Are The Challenges?</a:t>
            </a:r>
          </a:p>
          <a:p>
            <a:endParaRPr lang="en-US" sz="2400" dirty="0"/>
          </a:p>
          <a:p>
            <a:r>
              <a:rPr lang="en-US" sz="2400" dirty="0" smtClean="0"/>
              <a:t>Discussion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Technical explanations/code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4"/>
              </a:rPr>
              <a:t>https://github.com/davidmeyer/ml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http://www.1-4-5.net/~dmm/ml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4451377"/>
            <a:ext cx="2865120" cy="214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908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9" y="299619"/>
            <a:ext cx="8229043" cy="662506"/>
          </a:xfrm>
        </p:spPr>
        <p:txBody>
          <a:bodyPr/>
          <a:lstStyle/>
          <a:p>
            <a:r>
              <a:rPr lang="en-US" sz="4400" b="0" dirty="0" smtClean="0">
                <a:latin typeface="+mj-lt"/>
              </a:rPr>
              <a:t>Briefly, What is Anomaly Detection?</a:t>
            </a:r>
            <a:endParaRPr lang="en-US" sz="4400" b="0" dirty="0">
              <a:latin typeface="+mj-lt"/>
              <a:ea typeface="+mn-ea"/>
            </a:endParaRP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215" y="1229193"/>
            <a:ext cx="8063681" cy="25358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CC8D0D-EAEC-449D-9161-023DFF90F2E2}" type="slidenum">
              <a:rPr lang="en-US" smtClean="0">
                <a:solidFill>
                  <a:srgbClr val="393939"/>
                </a:solidFill>
              </a:rPr>
              <a:pPr/>
              <a:t>6</a:t>
            </a:fld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16" name="Text Placeholder 10"/>
          <p:cNvSpPr txBox="1">
            <a:spLocks/>
          </p:cNvSpPr>
          <p:nvPr/>
        </p:nvSpPr>
        <p:spPr bwMode="gray">
          <a:xfrm>
            <a:off x="390216" y="4032118"/>
            <a:ext cx="5545890" cy="1673303"/>
          </a:xfrm>
          <a:prstGeom prst="rect">
            <a:avLst/>
          </a:prstGeom>
        </p:spPr>
        <p:txBody>
          <a:bodyPr vert="horz" lIns="68574" tIns="34287" rIns="68574" bIns="34287" rtlCol="0">
            <a:noAutofit/>
          </a:bodyPr>
          <a:lstStyle>
            <a:lvl1pPr marL="243811" indent="-243811" algn="l" defTabSz="609523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tx2"/>
              </a:buClr>
              <a:buFont typeface="Arial"/>
              <a:buChar char="•"/>
              <a:defRPr sz="26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1pPr>
            <a:lvl2pPr marL="646096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2"/>
              </a:buClr>
              <a:buFont typeface="Dual 400" panose="02000603000000020004" pitchFamily="2" charset="0"/>
              <a:buChar char="–"/>
              <a:defRPr sz="2400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2pPr>
            <a:lvl3pPr marL="914286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2"/>
              </a:buClr>
              <a:buFont typeface="Arial"/>
              <a:buChar char="•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3pPr>
            <a:lvl4pPr marL="1158098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2"/>
              </a:buClr>
              <a:buFont typeface="Dual 400" panose="02000603000000020004" pitchFamily="2" charset="0"/>
              <a:buChar char="–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4pPr>
            <a:lvl5pPr marL="1401906" indent="-243811" algn="l" defTabSz="609523" rtl="0" eaLnBrk="1" latinLnBrk="0" hangingPunct="1">
              <a:lnSpc>
                <a:spcPct val="90000"/>
              </a:lnSpc>
              <a:spcBef>
                <a:spcPts val="933"/>
              </a:spcBef>
              <a:buClr>
                <a:schemeClr val="tx2"/>
              </a:buClr>
              <a:buFont typeface="Arial"/>
              <a:buChar char="•"/>
              <a:defRPr sz="1867" b="0" i="0" kern="1200" spc="0">
                <a:solidFill>
                  <a:schemeClr val="tx1"/>
                </a:solidFill>
                <a:latin typeface="Dual 400" panose="02000603000000020004" pitchFamily="2" charset="0"/>
                <a:ea typeface="+mn-ea"/>
                <a:cs typeface="Dual 400" panose="02000603000000020004" pitchFamily="2" charset="0"/>
              </a:defRPr>
            </a:lvl5pPr>
            <a:lvl6pPr marL="3352380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906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30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53" indent="-304760" algn="l" defTabSz="609523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  <a:buNone/>
            </a:pPr>
            <a:r>
              <a:rPr lang="en-US" sz="2400" b="1" dirty="0" smtClean="0">
                <a:latin typeface="+mn-lt"/>
              </a:rPr>
              <a:t>What’s going on here? 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</a:pPr>
            <a:r>
              <a:rPr lang="en-US" sz="2000" dirty="0" smtClean="0">
                <a:latin typeface="+mn-lt"/>
              </a:rPr>
              <a:t>Data don’t fit an </a:t>
            </a:r>
            <a:r>
              <a:rPr lang="en-US" sz="2000" dirty="0">
                <a:latin typeface="+mn-lt"/>
              </a:rPr>
              <a:t>explanation </a:t>
            </a:r>
            <a:r>
              <a:rPr lang="en-US" sz="2000" dirty="0" smtClean="0">
                <a:latin typeface="+mn-lt"/>
              </a:rPr>
              <a:t>model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</a:pPr>
            <a:r>
              <a:rPr lang="en-US" sz="2000" dirty="0" smtClean="0">
                <a:latin typeface="+mn-lt"/>
              </a:rPr>
              <a:t>Impossible, assuming the model is correct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9D9D9D"/>
              </a:buClr>
            </a:pPr>
            <a:r>
              <a:rPr lang="en-US" sz="2000" dirty="0" smtClean="0">
                <a:latin typeface="+mn-lt"/>
              </a:rPr>
              <a:t>Data do </a:t>
            </a:r>
            <a:r>
              <a:rPr lang="en-US" sz="2000" dirty="0">
                <a:latin typeface="+mn-lt"/>
              </a:rPr>
              <a:t>not conform </a:t>
            </a:r>
            <a:r>
              <a:rPr lang="en-US" sz="2000" dirty="0" smtClean="0">
                <a:latin typeface="+mn-lt"/>
              </a:rPr>
              <a:t>to some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normal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behavior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215" y="5753798"/>
            <a:ext cx="866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assume that </a:t>
            </a:r>
            <a:r>
              <a:rPr lang="en-US" sz="2400" dirty="0" smtClean="0"/>
              <a:t>the anomalous data are generated by a different </a:t>
            </a:r>
          </a:p>
          <a:p>
            <a:r>
              <a:rPr lang="en-US" sz="2400" dirty="0" smtClean="0"/>
              <a:t>process than our </a:t>
            </a:r>
            <a:r>
              <a:rPr lang="en-US" sz="2400" i="1" dirty="0" smtClean="0">
                <a:solidFill>
                  <a:srgbClr val="FF0000"/>
                </a:solidFill>
              </a:rPr>
              <a:t>baseline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i="1" dirty="0" smtClean="0">
                <a:solidFill>
                  <a:srgbClr val="FF0000"/>
                </a:solidFill>
                <a:sym typeface="Wingdings"/>
              </a:rPr>
              <a:t>stationary distribution</a:t>
            </a:r>
            <a:endParaRPr lang="en-US" sz="2400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21312" y="4032118"/>
            <a:ext cx="3381329" cy="1846659"/>
            <a:chOff x="5621312" y="4032118"/>
            <a:chExt cx="3381329" cy="18466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312" y="4032118"/>
              <a:ext cx="2141524" cy="160327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944787" y="4032118"/>
              <a:ext cx="1057854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Clustering</a:t>
              </a:r>
            </a:p>
            <a:p>
              <a:r>
                <a:rPr lang="en-US" sz="1200" dirty="0"/>
                <a:t> </a:t>
              </a:r>
              <a:r>
                <a:rPr lang="en-US" sz="900" dirty="0" smtClean="0"/>
                <a:t>- K-means</a:t>
              </a:r>
            </a:p>
            <a:p>
              <a:r>
                <a:rPr lang="en-US" sz="900" dirty="0" smtClean="0"/>
                <a:t> - K-NN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- </a:t>
              </a:r>
              <a:r>
                <a:rPr lang="mr-IN" sz="900" dirty="0" smtClean="0"/>
                <a:t>…</a:t>
              </a:r>
              <a:endParaRPr lang="en-US" sz="900" dirty="0" smtClean="0"/>
            </a:p>
            <a:p>
              <a:r>
                <a:rPr lang="en-US" sz="1200" dirty="0" smtClean="0"/>
                <a:t>PCA</a:t>
              </a:r>
            </a:p>
            <a:p>
              <a:r>
                <a:rPr lang="en-US" sz="1200" dirty="0" smtClean="0"/>
                <a:t>Autoencoders</a:t>
              </a:r>
            </a:p>
            <a:p>
              <a:r>
                <a:rPr lang="mr-IN" sz="1200" dirty="0" smtClean="0"/>
                <a:t>…</a:t>
              </a:r>
              <a:r>
                <a:rPr lang="en-US" sz="1200" dirty="0" smtClean="0"/>
                <a:t>.</a:t>
              </a:r>
            </a:p>
            <a:p>
              <a:endParaRPr lang="en-US" sz="1200" dirty="0"/>
            </a:p>
            <a:p>
              <a:r>
                <a:rPr lang="en-US" sz="1200" i="1" dirty="0" smtClean="0"/>
                <a:t>Dimension</a:t>
              </a:r>
            </a:p>
            <a:p>
              <a:r>
                <a:rPr lang="en-US" sz="1200" i="1" dirty="0" smtClean="0"/>
                <a:t>Reduction</a:t>
              </a:r>
              <a:endParaRPr lang="en-US" sz="1200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4825" y="6584795"/>
            <a:ext cx="2140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Original slide courtesy Armin Wasicek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62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8" y="274638"/>
            <a:ext cx="8655044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Autoencoder Example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Detecting Anomalies in Handwritten Digits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88793" y="1569413"/>
            <a:ext cx="8430912" cy="2638425"/>
            <a:chOff x="588793" y="1728677"/>
            <a:chExt cx="8430912" cy="26384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93" y="1728677"/>
              <a:ext cx="3517900" cy="26384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106693" y="2032227"/>
              <a:ext cx="491301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MNIST: 28x28 Grayscale Handwritten Digit Dataset</a:t>
              </a:r>
            </a:p>
            <a:p>
              <a:endParaRPr lang="en-US" dirty="0" smtClean="0">
                <a:latin typeface="+mj-lt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mr-IN" dirty="0" smtClean="0">
                  <a:latin typeface="+mj-lt"/>
                </a:rPr>
                <a:t>Training</a:t>
              </a:r>
              <a:r>
                <a:rPr lang="en-US" dirty="0" smtClean="0">
                  <a:latin typeface="+mj-lt"/>
                </a:rPr>
                <a:t> </a:t>
              </a:r>
              <a:r>
                <a:rPr lang="mr-IN" dirty="0" smtClean="0">
                  <a:latin typeface="+mj-lt"/>
                </a:rPr>
                <a:t>set:</a:t>
              </a:r>
              <a:r>
                <a:rPr lang="en-US" dirty="0" smtClean="0">
                  <a:latin typeface="+mj-lt"/>
                </a:rPr>
                <a:t>    55000 images</a:t>
              </a:r>
              <a:endParaRPr lang="mr-IN" dirty="0">
                <a:latin typeface="+mj-lt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mr-IN" dirty="0" smtClean="0">
                  <a:latin typeface="+mj-lt"/>
                </a:rPr>
                <a:t>Test</a:t>
              </a:r>
              <a:r>
                <a:rPr lang="en-US" dirty="0" smtClean="0">
                  <a:latin typeface="+mj-lt"/>
                </a:rPr>
                <a:t> </a:t>
              </a:r>
              <a:r>
                <a:rPr lang="mr-IN" dirty="0" smtClean="0">
                  <a:latin typeface="+mj-lt"/>
                </a:rPr>
                <a:t>se</a:t>
              </a:r>
              <a:r>
                <a:rPr lang="en-US" dirty="0" smtClean="0">
                  <a:latin typeface="+mj-lt"/>
                </a:rPr>
                <a:t>t:           10000 images</a:t>
              </a:r>
              <a:endParaRPr lang="mr-IN" dirty="0">
                <a:latin typeface="+mj-lt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latin typeface="+mj-lt"/>
                </a:rPr>
                <a:t>Validation set:  5000 images</a:t>
              </a:r>
            </a:p>
            <a:p>
              <a:pPr marL="285750" indent="-285750">
                <a:buFont typeface="Arial" charset="0"/>
                <a:buChar char="•"/>
              </a:pPr>
              <a:endParaRPr lang="en-US" dirty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Features here are pixels (28x28 = 784)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3276" y="4511388"/>
            <a:ext cx="8755775" cy="2047287"/>
            <a:chOff x="101600" y="4511388"/>
            <a:chExt cx="9107723" cy="2047287"/>
          </a:xfrm>
        </p:grpSpPr>
        <p:sp>
          <p:nvSpPr>
            <p:cNvPr id="9" name="TextBox 8"/>
            <p:cNvSpPr txBox="1"/>
            <p:nvPr/>
          </p:nvSpPr>
          <p:spPr>
            <a:xfrm>
              <a:off x="101600" y="4511388"/>
              <a:ext cx="91077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We can analyze mapping system data in the same way</a:t>
              </a:r>
              <a:endParaRPr lang="en-US" sz="2200" dirty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06378" y="5199063"/>
              <a:ext cx="8457078" cy="1359612"/>
              <a:chOff x="1696527" y="5285240"/>
              <a:chExt cx="7767299" cy="135961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6527" y="5285240"/>
                <a:ext cx="5765800" cy="13596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3" name="TextBox 2"/>
              <p:cNvSpPr txBox="1"/>
              <p:nvPr/>
            </p:nvSpPr>
            <p:spPr>
              <a:xfrm>
                <a:off x="7714495" y="5503381"/>
                <a:ext cx="17493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Features here are</a:t>
                </a:r>
              </a:p>
              <a:p>
                <a:r>
                  <a:rPr lang="en-US" dirty="0" smtClean="0"/>
                  <a:t>various counters </a:t>
                </a:r>
              </a:p>
              <a:p>
                <a:r>
                  <a:rPr lang="en-US" dirty="0" smtClean="0"/>
                  <a:t>andother KPIs</a:t>
                </a:r>
                <a:endParaRPr lang="en-US" dirty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84387" y="4222843"/>
            <a:ext cx="877522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I’m using MNIST here because you easily visualize what is going on. In our case, instead of the input being vectors of {0,1} we will have vectors of counters of map control messages, bandwidth, and other host based KPIs.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0"/>
            <a:ext cx="9005455" cy="1733485"/>
          </a:xfrm>
        </p:spPr>
        <p:txBody>
          <a:bodyPr>
            <a:noAutofit/>
          </a:bodyPr>
          <a:lstStyle/>
          <a:p>
            <a:r>
              <a:rPr lang="en-US" sz="4000" dirty="0" smtClean="0"/>
              <a:t>One Way To Learn To Recognize MNIST: Use An Autoencoder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Special Kind of Neural Network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8655" y="5360073"/>
            <a:ext cx="8409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Key Characteristic: Hidden layer has fewer units than input/output </a:t>
            </a:r>
            <a:r>
              <a:rPr lang="en-US" dirty="0" smtClean="0">
                <a:sym typeface="Wingdings"/>
              </a:rPr>
              <a:t> Compression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Goal: Minimize reconstruction (decode) error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ym typeface="Wingdings"/>
              </a:rPr>
              <a:t>How to define error (loss, cost)?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>
                <a:sym typeface="Wingdings"/>
              </a:rPr>
              <a:t>Binary </a:t>
            </a:r>
            <a:r>
              <a:rPr lang="en-US" sz="1600" dirty="0" smtClean="0">
                <a:sym typeface="Wingdings"/>
              </a:rPr>
              <a:t>classification: </a:t>
            </a:r>
            <a:r>
              <a:rPr lang="en-US" sz="1600" dirty="0">
                <a:sym typeface="Wingdings"/>
              </a:rPr>
              <a:t>Threshold reconstruction error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>
                <a:sym typeface="Wingdings"/>
              </a:rPr>
              <a:t>normal/abnormal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Unsupervised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17" y="1992465"/>
            <a:ext cx="5312384" cy="2995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0424" y="3249966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Neurons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1992465"/>
            <a:ext cx="952917" cy="2884335"/>
            <a:chOff x="914400" y="1992465"/>
            <a:chExt cx="952917" cy="2884335"/>
          </a:xfrm>
        </p:grpSpPr>
        <p:grpSp>
          <p:nvGrpSpPr>
            <p:cNvPr id="9" name="Group 8"/>
            <p:cNvGrpSpPr/>
            <p:nvPr/>
          </p:nvGrpSpPr>
          <p:grpSpPr>
            <a:xfrm>
              <a:off x="1107333" y="2120900"/>
              <a:ext cx="535724" cy="2667092"/>
              <a:chOff x="1107333" y="2120900"/>
              <a:chExt cx="535724" cy="266709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07333" y="212090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784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07333" y="4418660"/>
                <a:ext cx="53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784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07333" y="330538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914400" y="1992465"/>
              <a:ext cx="952917" cy="2884335"/>
            </a:xfrm>
            <a:prstGeom prst="rect">
              <a:avLst/>
            </a:prstGeom>
            <a:solidFill>
              <a:srgbClr val="92D050">
                <a:alpha val="2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20425" y="2127309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Artificial </a:t>
            </a:r>
            <a:r>
              <a:rPr lang="en-US" dirty="0" smtClean="0"/>
              <a:t>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6" y="0"/>
            <a:ext cx="9039069" cy="1126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First: What Does A Single Neuron Do?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1" y="4176098"/>
            <a:ext cx="8563413" cy="13326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3161" y="1541652"/>
            <a:ext cx="5878089" cy="2621966"/>
            <a:chOff x="1333061" y="1159329"/>
            <a:chExt cx="6680014" cy="303010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061" y="1159329"/>
              <a:ext cx="6680014" cy="3030109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4229099" y="1232972"/>
              <a:ext cx="1314271" cy="776456"/>
              <a:chOff x="4229099" y="1232972"/>
              <a:chExt cx="1314271" cy="776456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229099" y="1232972"/>
                <a:ext cx="13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Dot Product</a:t>
                </a:r>
                <a:endParaRPr lang="en-US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886234" y="1686156"/>
                <a:ext cx="0" cy="32327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33161" y="5095807"/>
            <a:ext cx="8957362" cy="1762193"/>
            <a:chOff x="194387" y="5095807"/>
            <a:chExt cx="8957362" cy="17621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565" y="5095807"/>
              <a:ext cx="2947184" cy="17621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87" y="5680850"/>
              <a:ext cx="5651242" cy="59210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079334" y="3468181"/>
            <a:ext cx="29194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BTW, how many parameters?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26850" y="1119253"/>
            <a:ext cx="2893613" cy="1910917"/>
            <a:chOff x="6091945" y="941718"/>
            <a:chExt cx="2893613" cy="19109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945" y="941718"/>
              <a:ext cx="2893613" cy="1590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/>
            <p:cNvSpPr txBox="1"/>
            <p:nvPr/>
          </p:nvSpPr>
          <p:spPr>
            <a:xfrm>
              <a:off x="6274223" y="254485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784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44499" y="2544858"/>
              <a:ext cx="4587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784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9361" y="254485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66575" y="3904210"/>
            <a:ext cx="2932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784x100 + 100x784 = </a:t>
            </a:r>
            <a:r>
              <a:rPr lang="is-IS" dirty="0" smtClean="0"/>
              <a:t>156800</a:t>
            </a:r>
          </a:p>
        </p:txBody>
      </p:sp>
    </p:spTree>
    <p:extLst>
      <p:ext uri="{BB962C8B-B14F-4D97-AF65-F5344CB8AC3E}">
        <p14:creationId xmlns:p14="http://schemas.microsoft.com/office/powerpoint/2010/main" val="3750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829</Words>
  <Application>Microsoft Macintosh PowerPoint</Application>
  <PresentationFormat>On-screen Show (4:3)</PresentationFormat>
  <Paragraphs>191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Dual 400</vt:lpstr>
      <vt:lpstr>Mangal</vt:lpstr>
      <vt:lpstr>Times New Roman</vt:lpstr>
      <vt:lpstr>Wingdings</vt:lpstr>
      <vt:lpstr>Arial</vt:lpstr>
      <vt:lpstr>Office Theme</vt:lpstr>
      <vt:lpstr>PowerPoint Presentation</vt:lpstr>
      <vt:lpstr>Agenda</vt:lpstr>
      <vt:lpstr>First, What Does The Scientific Method Look Like When Applied To Machine Learning?</vt:lpstr>
      <vt:lpstr>Prototype Use Case</vt:lpstr>
      <vt:lpstr>Agenda</vt:lpstr>
      <vt:lpstr>Briefly, What is Anomaly Detection?</vt:lpstr>
      <vt:lpstr>Autoencoder Example Detecting Anomalies in Handwritten Digits</vt:lpstr>
      <vt:lpstr>One Way To Learn To Recognize MNIST: Use An Autoencoder Special Kind of Neural Network</vt:lpstr>
      <vt:lpstr>But First: What Does A Single Neuron Do?</vt:lpstr>
      <vt:lpstr>All Cool, But How Does The Autoencoder Actually Work?</vt:lpstr>
      <vt:lpstr>How Hard To Code This Up In Tensorflow?</vt:lpstr>
      <vt:lpstr>Autoencoder Output</vt:lpstr>
      <vt:lpstr>BTW, How Much Of This Has  Been Applied To Networking?</vt:lpstr>
      <vt:lpstr>Next Steps</vt:lpstr>
      <vt:lpstr>Agenda</vt:lpstr>
      <vt:lpstr>Q&amp;A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subject/>
  <dc:creator>David Meyer</dc:creator>
  <cp:keywords/>
  <dc:description/>
  <cp:lastModifiedBy>Microsoft Office User</cp:lastModifiedBy>
  <cp:revision>2924</cp:revision>
  <cp:lastPrinted>2016-11-14T17:59:52Z</cp:lastPrinted>
  <dcterms:created xsi:type="dcterms:W3CDTF">2015-05-12T14:16:44Z</dcterms:created>
  <dcterms:modified xsi:type="dcterms:W3CDTF">2016-11-14T18:01:02Z</dcterms:modified>
  <cp:category/>
</cp:coreProperties>
</file>