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3"/>
    <p:restoredTop sz="94630"/>
  </p:normalViewPr>
  <p:slideViewPr>
    <p:cSldViewPr snapToGrid="0" snapToObjects="1">
      <p:cViewPr varScale="1">
        <p:scale>
          <a:sx n="84" d="100"/>
          <a:sy n="84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645CA-844A-304C-8F67-2448183F7EED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9C4C8-BB7E-DA42-9C56-215A95ABD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0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9C4C8-BB7E-DA42-9C56-215A95ABDA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5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2DD1-DB9E-6A47-897A-BC4B06723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3A1AB-3087-4545-ADD7-56CDD7074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3F07-6152-F44F-904C-4922E92C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205F-7F3B-5E46-BE7E-A9126C5C9EF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FDE01-BDE4-3F41-BE65-30E17249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325B8-360F-8F44-AC71-FE27F0DA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5445-440B-B346-909F-26B3A15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8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C9B1-0510-0348-83CA-28EAE109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B312E-233B-6340-A5A1-2C6F154C8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595A0-8160-3547-A5E3-BE2ED9AF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205F-7F3B-5E46-BE7E-A9126C5C9EF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868E8-8661-164D-81CA-1C143213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D369-4D01-3742-B4F4-75B2BF41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5445-440B-B346-909F-26B3A15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0B58F-2DB6-7145-ACBB-09513FDE1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637B5-56D2-8C46-86E1-DB04C7974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7CA32-3093-2947-A2C2-EC59709C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205F-7F3B-5E46-BE7E-A9126C5C9EF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2361-4730-CD4D-AD2A-939362BF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B2732-81B5-184D-8D69-B629BBB3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5445-440B-B346-909F-26B3A15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4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EBDB-032A-BD45-BF92-4C35FD26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226A5-2D39-A94B-87B6-9E5409E6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AB099-A0EA-7B42-A6C2-1F438529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205F-7F3B-5E46-BE7E-A9126C5C9EF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C1634-AA93-E14F-8155-E2EAC630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C7E20-6B67-B046-8FE9-E4FC5EB7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5445-440B-B346-909F-26B3A15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5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18C3-94B8-BA44-A8CB-4221FBA1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16D42-9D41-B646-BB15-C98626D69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5923-5051-AC45-9B8E-040B0FE2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205F-7F3B-5E46-BE7E-A9126C5C9EF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F0577-37F2-3D4C-BAF9-9006A92B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78C20-EB01-D940-8EA4-10C13327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5445-440B-B346-909F-26B3A15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0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FB18-D985-A847-977F-928DA5C5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2F6F-44D1-484B-A37B-20052D801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E5F34-8E01-9F42-AE5C-171D8B54A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3C765-0049-7B40-B38F-B69395BE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205F-7F3B-5E46-BE7E-A9126C5C9EF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1D731-11EA-E848-8898-4964FD7B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C7029-8B94-B447-8BBD-A470466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5445-440B-B346-909F-26B3A15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8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2DED-91D4-7041-9291-E0503FED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FBDE9-2751-D24F-8226-592D6846C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AB59C-7A50-1D48-950E-56AA4B59E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88A8E-56A0-8049-973F-33BD60624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8DFB2-75BF-AB48-B861-ABC82DEAD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B205E-0709-B346-92DE-8D8F1D3A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205F-7F3B-5E46-BE7E-A9126C5C9EF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124D9-BFB3-664C-87FC-F1C98C3B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21D2A-699C-FD4B-A436-3A356B0F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5445-440B-B346-909F-26B3A15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6192-C17E-F340-9C79-00F9CA99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8A283-CACD-EB48-8348-D02D6567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205F-7F3B-5E46-BE7E-A9126C5C9EF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42D23-1591-934E-85CE-AB6A656C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35B8A-AB1A-D745-937E-F5481EEA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5445-440B-B346-909F-26B3A15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0AEF9-CE9E-D849-8CAE-B5290320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205F-7F3B-5E46-BE7E-A9126C5C9EF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A4689-54AA-3043-AD28-504C0781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E90CE-9062-5C40-9525-D8BA3BE9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5445-440B-B346-909F-26B3A15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8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C087-7871-4146-950E-F2D81CED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70DB-F2DF-FF47-A32C-20C92AB60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CF1BF-9290-9C4F-81C4-61F99EAA2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F9182-3B98-BC4E-B766-F9430384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205F-7F3B-5E46-BE7E-A9126C5C9EF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98A48-D8D0-354F-873B-3C56F773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7FDE8-6A4A-F641-8969-398A500E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5445-440B-B346-909F-26B3A15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6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E861-8F0B-4344-99FC-78543D1E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EA434-06C2-E04B-8BA7-1C581B5C3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6EBFD-466D-B747-8D39-4E5611DC1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DA578-D761-0C45-90EB-A4E55392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205F-7F3B-5E46-BE7E-A9126C5C9EF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CD5EC-C26C-FA4C-901D-8B47BA1F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47E29-56C8-5E42-BF4E-C5F9D172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5445-440B-B346-909F-26B3A15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0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8DFA5-57FE-C040-B7EA-CD456671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95C8F-619F-8D44-A457-8D78F6A69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38DB9-AFD5-3A40-9FC0-E8842463E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0205F-7F3B-5E46-BE7E-A9126C5C9EF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4886-0A63-5C45-81D7-99FD7BC01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25278-4333-5544-AD8A-635DA907A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5445-440B-B346-909F-26B3A15D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1D96EDE-EB5E-384C-99CA-920FA0B5853C}"/>
              </a:ext>
            </a:extLst>
          </p:cNvPr>
          <p:cNvGrpSpPr/>
          <p:nvPr/>
        </p:nvGrpSpPr>
        <p:grpSpPr>
          <a:xfrm>
            <a:off x="5275367" y="351189"/>
            <a:ext cx="1111348" cy="1041009"/>
            <a:chOff x="5235526" y="1957754"/>
            <a:chExt cx="1111348" cy="104100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C935D6-BBA6-634B-A0ED-9F0A0F1AEA4E}"/>
                </a:ext>
              </a:extLst>
            </p:cNvPr>
            <p:cNvSpPr/>
            <p:nvPr/>
          </p:nvSpPr>
          <p:spPr>
            <a:xfrm>
              <a:off x="5235526" y="1957754"/>
              <a:ext cx="1111348" cy="1041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E5D852D-2A7F-454D-B1B6-9C28962BD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4506" y="2478258"/>
              <a:ext cx="773388" cy="7035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F525D5-E756-864D-B814-E654BD1B8D5A}"/>
              </a:ext>
            </a:extLst>
          </p:cNvPr>
          <p:cNvGrpSpPr/>
          <p:nvPr/>
        </p:nvGrpSpPr>
        <p:grpSpPr>
          <a:xfrm>
            <a:off x="6744256" y="351188"/>
            <a:ext cx="1111348" cy="1041009"/>
            <a:chOff x="5066546" y="4368689"/>
            <a:chExt cx="1111348" cy="104100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1CFEFB-A769-674A-B5E9-FADC6E77E62E}"/>
                </a:ext>
              </a:extLst>
            </p:cNvPr>
            <p:cNvSpPr/>
            <p:nvPr/>
          </p:nvSpPr>
          <p:spPr>
            <a:xfrm>
              <a:off x="5066546" y="4368689"/>
              <a:ext cx="1111348" cy="1041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F48280-808C-4746-B310-250CB9EEAD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22611" y="4655904"/>
              <a:ext cx="599217" cy="466577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2110DE-67E0-A345-8D88-5AE4091A058E}"/>
                  </a:ext>
                </a:extLst>
              </p:cNvPr>
              <p:cNvSpPr txBox="1"/>
              <p:nvPr/>
            </p:nvSpPr>
            <p:spPr>
              <a:xfrm>
                <a:off x="7973462" y="2130107"/>
                <a:ext cx="3711695" cy="2786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probability of photons getting through the 45</a:t>
                </a:r>
                <a:r>
                  <a:rPr lang="en-US" baseline="30000" dirty="0"/>
                  <a:t>o</a:t>
                </a:r>
                <a:r>
                  <a:rPr lang="en-US" dirty="0"/>
                  <a:t> filter is cos</a:t>
                </a:r>
                <a:r>
                  <a:rPr lang="en-US" baseline="30000" dirty="0"/>
                  <a:t>2</a:t>
                </a:r>
                <a:r>
                  <a:rPr lang="en-US" dirty="0"/>
                  <a:t> 𝜃 </a:t>
                </a:r>
              </a:p>
              <a:p>
                <a:endParaRPr lang="en-US" dirty="0"/>
              </a:p>
              <a:p>
                <a:r>
                  <a:rPr lang="en-US" dirty="0"/>
                  <a:t>cos</a:t>
                </a:r>
                <a:r>
                  <a:rPr lang="en-US" baseline="30000" dirty="0"/>
                  <a:t>2</a:t>
                </a:r>
                <a:r>
                  <a:rPr lang="en-US" dirty="0"/>
                  <a:t> 45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0.5</a:t>
                </a:r>
              </a:p>
              <a:p>
                <a:endParaRPr lang="en-US" dirty="0"/>
              </a:p>
              <a:p>
                <a:r>
                  <a:rPr lang="en-US" dirty="0"/>
                  <a:t>which is consistent with experimental observation: 50% of the polarized photons make it through the second filter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2110DE-67E0-A345-8D88-5AE4091A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462" y="2130107"/>
                <a:ext cx="3711695" cy="2786147"/>
              </a:xfrm>
              <a:prstGeom prst="rect">
                <a:avLst/>
              </a:prstGeom>
              <a:blipFill>
                <a:blip r:embed="rId2"/>
                <a:stretch>
                  <a:fillRect l="-1024" t="-1370" r="-1706" b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376597BF-8987-614F-986F-4377F72C389C}"/>
              </a:ext>
            </a:extLst>
          </p:cNvPr>
          <p:cNvGrpSpPr/>
          <p:nvPr/>
        </p:nvGrpSpPr>
        <p:grpSpPr>
          <a:xfrm>
            <a:off x="506843" y="2370848"/>
            <a:ext cx="7241095" cy="3157310"/>
            <a:chOff x="358443" y="2763348"/>
            <a:chExt cx="7241095" cy="315731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505D521-AEE1-634B-9A1D-4B0BB1E8A4BA}"/>
                </a:ext>
              </a:extLst>
            </p:cNvPr>
            <p:cNvGrpSpPr/>
            <p:nvPr/>
          </p:nvGrpSpPr>
          <p:grpSpPr>
            <a:xfrm>
              <a:off x="4309168" y="3283852"/>
              <a:ext cx="1058684" cy="576775"/>
              <a:chOff x="4416882" y="4368856"/>
              <a:chExt cx="1058684" cy="576775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8B60935-D51B-1444-9F67-43E3075CE5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6882" y="4417880"/>
                <a:ext cx="1058684" cy="4787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D675495-5D78-F549-8EFB-7A0A3C1E533F}"/>
                  </a:ext>
                </a:extLst>
              </p:cNvPr>
              <p:cNvCxnSpPr/>
              <p:nvPr/>
            </p:nvCxnSpPr>
            <p:spPr>
              <a:xfrm>
                <a:off x="4946224" y="4368856"/>
                <a:ext cx="0" cy="57677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30D27B1-8252-9249-8B41-E22E5694434C}"/>
                </a:ext>
              </a:extLst>
            </p:cNvPr>
            <p:cNvGrpSpPr/>
            <p:nvPr/>
          </p:nvGrpSpPr>
          <p:grpSpPr>
            <a:xfrm>
              <a:off x="358443" y="4299573"/>
              <a:ext cx="2436543" cy="1243134"/>
              <a:chOff x="535257" y="4981805"/>
              <a:chExt cx="2436543" cy="124313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32C7EE5-7BB7-2F44-A258-03D3A3FBDEBD}"/>
                  </a:ext>
                </a:extLst>
              </p:cNvPr>
              <p:cNvGrpSpPr/>
              <p:nvPr/>
            </p:nvGrpSpPr>
            <p:grpSpPr>
              <a:xfrm>
                <a:off x="535257" y="5219989"/>
                <a:ext cx="1781257" cy="1004950"/>
                <a:chOff x="936701" y="5151864"/>
                <a:chExt cx="1781257" cy="1004950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BED5C521-CBC2-4045-930C-6ABDADA0C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50667" y="5151864"/>
                  <a:ext cx="753325" cy="635618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82C7B8B-14CC-3D42-A82A-764B8424CED5}"/>
                    </a:ext>
                  </a:extLst>
                </p:cNvPr>
                <p:cNvSpPr txBox="1"/>
                <p:nvPr/>
              </p:nvSpPr>
              <p:spPr>
                <a:xfrm>
                  <a:off x="936701" y="5787482"/>
                  <a:ext cx="17812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Unpolarized light</a:t>
                  </a:r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317FD0C-5C82-7140-A64D-A7C2CD6334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8383" y="4981805"/>
                <a:ext cx="1043417" cy="4587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0ED3DEE-74EC-4441-91FA-29C39D66D153}"/>
                </a:ext>
              </a:extLst>
            </p:cNvPr>
            <p:cNvGrpSpPr/>
            <p:nvPr/>
          </p:nvGrpSpPr>
          <p:grpSpPr>
            <a:xfrm>
              <a:off x="6809803" y="2946406"/>
              <a:ext cx="789735" cy="576775"/>
              <a:chOff x="6917517" y="4031410"/>
              <a:chExt cx="789735" cy="57677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11D0323-98BA-3F4B-9D7D-36655B7AF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7517" y="4368856"/>
                <a:ext cx="78973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802BF6E-5640-8E4B-8F61-87D79D3EF522}"/>
                  </a:ext>
                </a:extLst>
              </p:cNvPr>
              <p:cNvCxnSpPr/>
              <p:nvPr/>
            </p:nvCxnSpPr>
            <p:spPr>
              <a:xfrm>
                <a:off x="7312384" y="4031410"/>
                <a:ext cx="0" cy="57677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539A81-8FA8-EB40-9A00-D81D3A9FEE0D}"/>
                </a:ext>
              </a:extLst>
            </p:cNvPr>
            <p:cNvGrpSpPr/>
            <p:nvPr/>
          </p:nvGrpSpPr>
          <p:grpSpPr>
            <a:xfrm>
              <a:off x="5611203" y="2763348"/>
              <a:ext cx="1111348" cy="1580139"/>
              <a:chOff x="5718917" y="3848352"/>
              <a:chExt cx="1111348" cy="158013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C43BAB3-0D47-E24D-B0EE-E54A8D95D68C}"/>
                  </a:ext>
                </a:extLst>
              </p:cNvPr>
              <p:cNvGrpSpPr/>
              <p:nvPr/>
            </p:nvGrpSpPr>
            <p:grpSpPr>
              <a:xfrm>
                <a:off x="5718917" y="3848352"/>
                <a:ext cx="1111348" cy="1041009"/>
                <a:chOff x="8562535" y="2910003"/>
                <a:chExt cx="1111348" cy="1041009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FFC2C2A-6AE2-774E-BCA9-53DC57FAA852}"/>
                    </a:ext>
                  </a:extLst>
                </p:cNvPr>
                <p:cNvSpPr/>
                <p:nvPr/>
              </p:nvSpPr>
              <p:spPr>
                <a:xfrm>
                  <a:off x="8562535" y="2910003"/>
                  <a:ext cx="1111348" cy="10410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87263C8-BBE2-8041-A34A-2AA8E1F30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80752" y="3211285"/>
                  <a:ext cx="674913" cy="435429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  <a:headEnd type="arrow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CEE569-BEB7-6943-8282-9359E3E78E0C}"/>
                  </a:ext>
                </a:extLst>
              </p:cNvPr>
              <p:cNvSpPr txBox="1"/>
              <p:nvPr/>
            </p:nvSpPr>
            <p:spPr>
              <a:xfrm>
                <a:off x="6024362" y="5059159"/>
                <a:ext cx="50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45</a:t>
                </a:r>
                <a:r>
                  <a:rPr lang="en-US" baseline="30000" dirty="0"/>
                  <a:t>o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094F7F5-8C4C-5247-A7E9-82758ABBA3EC}"/>
                    </a:ext>
                  </a:extLst>
                </p:cNvPr>
                <p:cNvSpPr txBox="1"/>
                <p:nvPr/>
              </p:nvSpPr>
              <p:spPr>
                <a:xfrm>
                  <a:off x="5733135" y="4513285"/>
                  <a:ext cx="867481" cy="14073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094F7F5-8C4C-5247-A7E9-82758ABBA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135" y="4513285"/>
                  <a:ext cx="867481" cy="14073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7DDC091-B353-2646-B807-673E8572893E}"/>
                </a:ext>
              </a:extLst>
            </p:cNvPr>
            <p:cNvGrpSpPr/>
            <p:nvPr/>
          </p:nvGrpSpPr>
          <p:grpSpPr>
            <a:xfrm>
              <a:off x="3057007" y="3496748"/>
              <a:ext cx="1111348" cy="2142693"/>
              <a:chOff x="3057007" y="3496748"/>
              <a:chExt cx="1111348" cy="214269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318B220-85C2-B44A-AA49-7BC9A51FA42D}"/>
                  </a:ext>
                </a:extLst>
              </p:cNvPr>
              <p:cNvGrpSpPr/>
              <p:nvPr/>
            </p:nvGrpSpPr>
            <p:grpSpPr>
              <a:xfrm>
                <a:off x="3057007" y="3496748"/>
                <a:ext cx="1111348" cy="1041009"/>
                <a:chOff x="2518117" y="1941342"/>
                <a:chExt cx="1111348" cy="104100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B1DBCBE-70F8-1C43-8D58-572E8A993647}"/>
                    </a:ext>
                  </a:extLst>
                </p:cNvPr>
                <p:cNvSpPr/>
                <p:nvPr/>
              </p:nvSpPr>
              <p:spPr>
                <a:xfrm>
                  <a:off x="2518117" y="1941342"/>
                  <a:ext cx="1111348" cy="10410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719D4512-EED7-8845-A37B-AD3F5533CCCF}"/>
                    </a:ext>
                  </a:extLst>
                </p:cNvPr>
                <p:cNvCxnSpPr/>
                <p:nvPr/>
              </p:nvCxnSpPr>
              <p:spPr>
                <a:xfrm>
                  <a:off x="3080825" y="2173459"/>
                  <a:ext cx="0" cy="576775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  <a:head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FFD00D-17C3-9C4B-B4AE-C83E60D18860}"/>
                  </a:ext>
                </a:extLst>
              </p:cNvPr>
              <p:cNvSpPr txBox="1"/>
              <p:nvPr/>
            </p:nvSpPr>
            <p:spPr>
              <a:xfrm>
                <a:off x="3409533" y="4668905"/>
                <a:ext cx="406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  <a:r>
                  <a:rPr lang="en-US" baseline="30000" dirty="0"/>
                  <a:t>o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4D75743-ACBD-F047-ACD1-9C498A97D7AD}"/>
                      </a:ext>
                    </a:extLst>
                  </p:cNvPr>
                  <p:cNvSpPr txBox="1"/>
                  <p:nvPr/>
                </p:nvSpPr>
                <p:spPr>
                  <a:xfrm>
                    <a:off x="3316606" y="5086982"/>
                    <a:ext cx="592150" cy="55245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4D75743-ACBD-F047-ACD1-9C498A97D7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6606" y="5086982"/>
                    <a:ext cx="592150" cy="5524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7346BD59-EB89-B340-BCFE-27AF7F5F2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971" y="4911012"/>
            <a:ext cx="8648700" cy="163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673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2110DE-67E0-A345-8D88-5AE4091A058E}"/>
                  </a:ext>
                </a:extLst>
              </p:cNvPr>
              <p:cNvSpPr txBox="1"/>
              <p:nvPr/>
            </p:nvSpPr>
            <p:spPr>
              <a:xfrm>
                <a:off x="7889715" y="295240"/>
                <a:ext cx="3711695" cy="320235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Classical Physics: The probability of photons getting through the second 45</a:t>
                </a:r>
                <a:r>
                  <a:rPr lang="en-US" baseline="30000" dirty="0"/>
                  <a:t>o</a:t>
                </a:r>
                <a:r>
                  <a:rPr lang="en-US" dirty="0"/>
                  <a:t> filter is </a:t>
                </a:r>
                <a:r>
                  <a:rPr lang="en-US"/>
                  <a:t>cos</a:t>
                </a:r>
                <a:r>
                  <a:rPr lang="en-US" baseline="30000"/>
                  <a:t>2</a:t>
                </a:r>
                <a:r>
                  <a:rPr lang="en-US"/>
                  <a:t> (𝜃)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. So</a:t>
                </a:r>
              </a:p>
              <a:p>
                <a:endParaRPr lang="en-US" dirty="0"/>
              </a:p>
              <a:p>
                <a:r>
                  <a:rPr lang="en-US" dirty="0"/>
                  <a:t>        cos</a:t>
                </a:r>
                <a:r>
                  <a:rPr lang="en-US" baseline="30000" dirty="0"/>
                  <a:t>2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0.5</a:t>
                </a:r>
              </a:p>
              <a:p>
                <a:endParaRPr lang="en-US" dirty="0"/>
              </a:p>
              <a:p>
                <a:r>
                  <a:rPr lang="en-US" dirty="0"/>
                  <a:t>which is consistent with experimental observation: 50% of the polarized photons make it through the second filter.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2110DE-67E0-A345-8D88-5AE4091A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715" y="295240"/>
                <a:ext cx="3711695" cy="3202352"/>
              </a:xfrm>
              <a:prstGeom prst="rect">
                <a:avLst/>
              </a:prstGeom>
              <a:blipFill>
                <a:blip r:embed="rId2"/>
                <a:stretch>
                  <a:fillRect l="-1020" t="-394" r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5AE0568-21D1-0E46-8B3D-8DC49E93FDC6}"/>
              </a:ext>
            </a:extLst>
          </p:cNvPr>
          <p:cNvGrpSpPr/>
          <p:nvPr/>
        </p:nvGrpSpPr>
        <p:grpSpPr>
          <a:xfrm>
            <a:off x="561367" y="1271727"/>
            <a:ext cx="7241096" cy="2954073"/>
            <a:chOff x="561367" y="1271727"/>
            <a:chExt cx="7241096" cy="295407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5B09677-8CE9-954B-89FF-2DE601ECD1FD}"/>
                </a:ext>
              </a:extLst>
            </p:cNvPr>
            <p:cNvGrpSpPr/>
            <p:nvPr/>
          </p:nvGrpSpPr>
          <p:grpSpPr>
            <a:xfrm>
              <a:off x="561367" y="2758928"/>
              <a:ext cx="2436544" cy="1360651"/>
              <a:chOff x="555815" y="2959630"/>
              <a:chExt cx="2436544" cy="136065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32C7EE5-7BB7-2F44-A258-03D3A3FBDEBD}"/>
                  </a:ext>
                </a:extLst>
              </p:cNvPr>
              <p:cNvGrpSpPr/>
              <p:nvPr/>
            </p:nvGrpSpPr>
            <p:grpSpPr>
              <a:xfrm>
                <a:off x="555815" y="3315331"/>
                <a:ext cx="1781257" cy="1004950"/>
                <a:chOff x="936701" y="5151864"/>
                <a:chExt cx="1781257" cy="1004950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BED5C521-CBC2-4045-930C-6ABDADA0C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50667" y="5151864"/>
                  <a:ext cx="753325" cy="635618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82C7B8B-14CC-3D42-A82A-764B8424CED5}"/>
                    </a:ext>
                  </a:extLst>
                </p:cNvPr>
                <p:cNvSpPr txBox="1"/>
                <p:nvPr/>
              </p:nvSpPr>
              <p:spPr>
                <a:xfrm>
                  <a:off x="936701" y="5787482"/>
                  <a:ext cx="17812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Unpolarized light</a:t>
                  </a:r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317FD0C-5C82-7140-A64D-A7C2CD6334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8942" y="2959630"/>
                <a:ext cx="1043417" cy="4587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E99C27C-5092-5B41-8D5E-140614DCDA47}"/>
                </a:ext>
              </a:extLst>
            </p:cNvPr>
            <p:cNvGrpSpPr/>
            <p:nvPr/>
          </p:nvGrpSpPr>
          <p:grpSpPr>
            <a:xfrm>
              <a:off x="5814128" y="1271727"/>
              <a:ext cx="1988335" cy="2954073"/>
              <a:chOff x="5808576" y="1472429"/>
              <a:chExt cx="1988335" cy="2954073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11D0323-98BA-3F4B-9D7D-36655B7AF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176" y="1992933"/>
                <a:ext cx="78973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EBD43BA-2450-7C46-83A4-1BF992CB66BE}"/>
                  </a:ext>
                </a:extLst>
              </p:cNvPr>
              <p:cNvGrpSpPr/>
              <p:nvPr/>
            </p:nvGrpSpPr>
            <p:grpSpPr>
              <a:xfrm>
                <a:off x="5808576" y="1472429"/>
                <a:ext cx="1111348" cy="2954073"/>
                <a:chOff x="5808576" y="1472429"/>
                <a:chExt cx="1111348" cy="29540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5094F7F5-8C4C-5247-A7E9-82758ABBA3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0508" y="3019129"/>
                      <a:ext cx="867481" cy="140737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5094F7F5-8C4C-5247-A7E9-82758ABBA3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30508" y="3019129"/>
                      <a:ext cx="867481" cy="140737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FC43BAB3-0D47-E24D-B0EE-E54A8D95D68C}"/>
                    </a:ext>
                  </a:extLst>
                </p:cNvPr>
                <p:cNvGrpSpPr/>
                <p:nvPr/>
              </p:nvGrpSpPr>
              <p:grpSpPr>
                <a:xfrm>
                  <a:off x="5808576" y="1472429"/>
                  <a:ext cx="1111348" cy="1041009"/>
                  <a:chOff x="8562535" y="2910003"/>
                  <a:chExt cx="1111348" cy="1041009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AFFC2C2A-6AE2-774E-BCA9-53DC57FAA852}"/>
                      </a:ext>
                    </a:extLst>
                  </p:cNvPr>
                  <p:cNvSpPr/>
                  <p:nvPr/>
                </p:nvSpPr>
                <p:spPr>
                  <a:xfrm>
                    <a:off x="8562535" y="2910003"/>
                    <a:ext cx="1111348" cy="104100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987263C8-BBE2-8041-A34A-2AA8E1F30A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780752" y="3211285"/>
                    <a:ext cx="674913" cy="435429"/>
                  </a:xfrm>
                  <a:prstGeom prst="line">
                    <a:avLst/>
                  </a:prstGeom>
                  <a:ln w="25400">
                    <a:solidFill>
                      <a:schemeClr val="bg1"/>
                    </a:solidFill>
                    <a:headEnd type="non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CCEE569-BEB7-6943-8282-9359E3E78E0C}"/>
                    </a:ext>
                  </a:extLst>
                </p:cNvPr>
                <p:cNvSpPr txBox="1"/>
                <p:nvPr/>
              </p:nvSpPr>
              <p:spPr>
                <a:xfrm>
                  <a:off x="6114021" y="2634212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45</a:t>
                  </a:r>
                  <a:r>
                    <a:rPr lang="en-US" baseline="30000" dirty="0"/>
                    <a:t>o</a:t>
                  </a:r>
                  <a:endParaRPr lang="en-US" dirty="0"/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542BAA6-94FC-EE45-AB6C-64AF7081AB2D}"/>
                </a:ext>
              </a:extLst>
            </p:cNvPr>
            <p:cNvGrpSpPr/>
            <p:nvPr/>
          </p:nvGrpSpPr>
          <p:grpSpPr>
            <a:xfrm>
              <a:off x="3259932" y="1743207"/>
              <a:ext cx="2310845" cy="2355589"/>
              <a:chOff x="3254380" y="1943909"/>
              <a:chExt cx="2310845" cy="2355589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505D521-AEE1-634B-9A1D-4B0BB1E8A4BA}"/>
                  </a:ext>
                </a:extLst>
              </p:cNvPr>
              <p:cNvGrpSpPr/>
              <p:nvPr/>
            </p:nvGrpSpPr>
            <p:grpSpPr>
              <a:xfrm>
                <a:off x="4506541" y="1943909"/>
                <a:ext cx="1058684" cy="576775"/>
                <a:chOff x="4416882" y="4368856"/>
                <a:chExt cx="1058684" cy="576775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8B60935-D51B-1444-9F67-43E3075CE5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16882" y="4417880"/>
                  <a:ext cx="1058684" cy="47872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D675495-5D78-F549-8EFB-7A0A3C1E533F}"/>
                    </a:ext>
                  </a:extLst>
                </p:cNvPr>
                <p:cNvCxnSpPr/>
                <p:nvPr/>
              </p:nvCxnSpPr>
              <p:spPr>
                <a:xfrm>
                  <a:off x="4946224" y="4368856"/>
                  <a:ext cx="0" cy="5767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7DDC091-B353-2646-B807-673E8572893E}"/>
                  </a:ext>
                </a:extLst>
              </p:cNvPr>
              <p:cNvGrpSpPr/>
              <p:nvPr/>
            </p:nvGrpSpPr>
            <p:grpSpPr>
              <a:xfrm>
                <a:off x="3254380" y="2156805"/>
                <a:ext cx="1111348" cy="2142693"/>
                <a:chOff x="3057007" y="3496748"/>
                <a:chExt cx="1111348" cy="2142693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2318B220-85C2-B44A-AA49-7BC9A51FA42D}"/>
                    </a:ext>
                  </a:extLst>
                </p:cNvPr>
                <p:cNvGrpSpPr/>
                <p:nvPr/>
              </p:nvGrpSpPr>
              <p:grpSpPr>
                <a:xfrm>
                  <a:off x="3057007" y="3496748"/>
                  <a:ext cx="1111348" cy="1041009"/>
                  <a:chOff x="2518117" y="1941342"/>
                  <a:chExt cx="1111348" cy="1041009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EB1DBCBE-70F8-1C43-8D58-572E8A993647}"/>
                      </a:ext>
                    </a:extLst>
                  </p:cNvPr>
                  <p:cNvSpPr/>
                  <p:nvPr/>
                </p:nvSpPr>
                <p:spPr>
                  <a:xfrm>
                    <a:off x="2518117" y="1941342"/>
                    <a:ext cx="1111348" cy="104100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719D4512-EED7-8845-A37B-AD3F5533CCCF}"/>
                      </a:ext>
                    </a:extLst>
                  </p:cNvPr>
                  <p:cNvCxnSpPr/>
                  <p:nvPr/>
                </p:nvCxnSpPr>
                <p:spPr>
                  <a:xfrm>
                    <a:off x="3080825" y="2173459"/>
                    <a:ext cx="0" cy="576775"/>
                  </a:xfrm>
                  <a:prstGeom prst="line">
                    <a:avLst/>
                  </a:prstGeom>
                  <a:ln w="25400">
                    <a:solidFill>
                      <a:schemeClr val="bg1"/>
                    </a:solidFill>
                    <a:head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9FFD00D-17C3-9C4B-B4AE-C83E60D18860}"/>
                    </a:ext>
                  </a:extLst>
                </p:cNvPr>
                <p:cNvSpPr txBox="1"/>
                <p:nvPr/>
              </p:nvSpPr>
              <p:spPr>
                <a:xfrm>
                  <a:off x="3409533" y="4668905"/>
                  <a:ext cx="4992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90</a:t>
                  </a:r>
                  <a:r>
                    <a:rPr lang="en-US" baseline="30000" dirty="0"/>
                    <a:t>o</a:t>
                  </a:r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24D75743-ACBD-F047-ACD1-9C498A97D7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16606" y="5086982"/>
                      <a:ext cx="592150" cy="55245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24D75743-ACBD-F047-ACD1-9C498A97D7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16606" y="5086982"/>
                      <a:ext cx="592150" cy="55245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63C28-73AA-8E41-AC25-F66B4D23EA8A}"/>
              </a:ext>
            </a:extLst>
          </p:cNvPr>
          <p:cNvGrpSpPr/>
          <p:nvPr/>
        </p:nvGrpSpPr>
        <p:grpSpPr>
          <a:xfrm>
            <a:off x="2658823" y="4731491"/>
            <a:ext cx="6921500" cy="1887234"/>
            <a:chOff x="2658822" y="4731491"/>
            <a:chExt cx="6921500" cy="18872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DBA438-0B81-D44D-BE52-356ACC8F42D3}"/>
                </a:ext>
              </a:extLst>
            </p:cNvPr>
            <p:cNvSpPr txBox="1"/>
            <p:nvPr/>
          </p:nvSpPr>
          <p:spPr>
            <a:xfrm>
              <a:off x="4969321" y="4731491"/>
              <a:ext cx="23005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Dirac Notation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A9E4C0-E098-D746-A960-D71B9384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8822" y="5323325"/>
              <a:ext cx="69215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89810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0F0EE65-83F3-3E4D-B310-B5399533C21C}"/>
              </a:ext>
            </a:extLst>
          </p:cNvPr>
          <p:cNvGrpSpPr/>
          <p:nvPr/>
        </p:nvGrpSpPr>
        <p:grpSpPr>
          <a:xfrm>
            <a:off x="561367" y="295240"/>
            <a:ext cx="11040043" cy="3930560"/>
            <a:chOff x="561367" y="295240"/>
            <a:chExt cx="11040043" cy="3930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D2110DE-67E0-A345-8D88-5AE4091A058E}"/>
                    </a:ext>
                  </a:extLst>
                </p:cNvPr>
                <p:cNvSpPr txBox="1"/>
                <p:nvPr/>
              </p:nvSpPr>
              <p:spPr>
                <a:xfrm>
                  <a:off x="7889715" y="295240"/>
                  <a:ext cx="3711695" cy="320235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Classical Physics: The probability of photons getting through the second 45</a:t>
                  </a:r>
                  <a:r>
                    <a:rPr lang="en-US" baseline="30000" dirty="0"/>
                    <a:t>o</a:t>
                  </a:r>
                  <a:r>
                    <a:rPr lang="en-US" dirty="0"/>
                    <a:t> filter is </a:t>
                  </a:r>
                  <a:r>
                    <a:rPr lang="en-US"/>
                    <a:t>cos</a:t>
                  </a:r>
                  <a:r>
                    <a:rPr lang="en-US" baseline="30000"/>
                    <a:t>2</a:t>
                  </a:r>
                  <a:r>
                    <a:rPr lang="en-US"/>
                    <a:t> (𝜃) </a:t>
                  </a:r>
                  <a:r>
                    <a:rPr lang="en-US" dirty="0"/>
                    <a:t>where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/>
                    <a:t> is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en-US" dirty="0"/>
                    <a:t>. So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        cos</a:t>
                  </a:r>
                  <a:r>
                    <a:rPr lang="en-US" baseline="30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dirty="0"/>
                    <a:t>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 0.5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which is consistent with experimental observation: 50% of the polarized photons make it through the second filter.</a:t>
                  </a: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D2110DE-67E0-A345-8D88-5AE4091A0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715" y="295240"/>
                  <a:ext cx="3711695" cy="3202352"/>
                </a:xfrm>
                <a:prstGeom prst="rect">
                  <a:avLst/>
                </a:prstGeom>
                <a:blipFill>
                  <a:blip r:embed="rId2"/>
                  <a:stretch>
                    <a:fillRect l="-1020" t="-394" r="-13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5AE0568-21D1-0E46-8B3D-8DC49E93FDC6}"/>
                </a:ext>
              </a:extLst>
            </p:cNvPr>
            <p:cNvGrpSpPr/>
            <p:nvPr/>
          </p:nvGrpSpPr>
          <p:grpSpPr>
            <a:xfrm>
              <a:off x="561367" y="1271727"/>
              <a:ext cx="7241096" cy="2954073"/>
              <a:chOff x="561367" y="1271727"/>
              <a:chExt cx="7241096" cy="2954073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5B09677-8CE9-954B-89FF-2DE601ECD1FD}"/>
                  </a:ext>
                </a:extLst>
              </p:cNvPr>
              <p:cNvGrpSpPr/>
              <p:nvPr/>
            </p:nvGrpSpPr>
            <p:grpSpPr>
              <a:xfrm>
                <a:off x="561367" y="2758928"/>
                <a:ext cx="2436544" cy="1360651"/>
                <a:chOff x="555815" y="2959630"/>
                <a:chExt cx="2436544" cy="1360651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D32C7EE5-7BB7-2F44-A258-03D3A3FBDEBD}"/>
                    </a:ext>
                  </a:extLst>
                </p:cNvPr>
                <p:cNvGrpSpPr/>
                <p:nvPr/>
              </p:nvGrpSpPr>
              <p:grpSpPr>
                <a:xfrm>
                  <a:off x="555815" y="3315331"/>
                  <a:ext cx="1781257" cy="1004950"/>
                  <a:chOff x="936701" y="5151864"/>
                  <a:chExt cx="1781257" cy="1004950"/>
                </a:xfrm>
              </p:grpSpPr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BED5C521-CBC2-4045-930C-6ABDADA0CA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50667" y="5151864"/>
                    <a:ext cx="753325" cy="635618"/>
                  </a:xfrm>
                  <a:prstGeom prst="rect">
                    <a:avLst/>
                  </a:prstGeom>
                </p:spPr>
              </p:pic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B82C7B8B-14CC-3D42-A82A-764B8424CED5}"/>
                      </a:ext>
                    </a:extLst>
                  </p:cNvPr>
                  <p:cNvSpPr txBox="1"/>
                  <p:nvPr/>
                </p:nvSpPr>
                <p:spPr>
                  <a:xfrm>
                    <a:off x="936701" y="5787482"/>
                    <a:ext cx="17812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Unpolarized light</a:t>
                    </a:r>
                  </a:p>
                </p:txBody>
              </p: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E317FD0C-5C82-7140-A64D-A7C2CD633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8942" y="2959630"/>
                  <a:ext cx="1043417" cy="4587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E99C27C-5092-5B41-8D5E-140614DCDA47}"/>
                  </a:ext>
                </a:extLst>
              </p:cNvPr>
              <p:cNvGrpSpPr/>
              <p:nvPr/>
            </p:nvGrpSpPr>
            <p:grpSpPr>
              <a:xfrm>
                <a:off x="5814128" y="1271727"/>
                <a:ext cx="1988335" cy="2954073"/>
                <a:chOff x="5808576" y="1472429"/>
                <a:chExt cx="1988335" cy="2954073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11D0323-98BA-3F4B-9D7D-36655B7AF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7176" y="1992933"/>
                  <a:ext cx="78973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FEBD43BA-2450-7C46-83A4-1BF992CB66BE}"/>
                    </a:ext>
                  </a:extLst>
                </p:cNvPr>
                <p:cNvGrpSpPr/>
                <p:nvPr/>
              </p:nvGrpSpPr>
              <p:grpSpPr>
                <a:xfrm>
                  <a:off x="5808576" y="1472429"/>
                  <a:ext cx="1111348" cy="2954073"/>
                  <a:chOff x="5808576" y="1472429"/>
                  <a:chExt cx="1111348" cy="29540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5094F7F5-8C4C-5247-A7E9-82758ABBA3E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30508" y="3019129"/>
                        <a:ext cx="867481" cy="14073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rad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rad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5094F7F5-8C4C-5247-A7E9-82758ABBA3E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30508" y="3019129"/>
                        <a:ext cx="867481" cy="140737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FC43BAB3-0D47-E24D-B0EE-E54A8D95D68C}"/>
                      </a:ext>
                    </a:extLst>
                  </p:cNvPr>
                  <p:cNvGrpSpPr/>
                  <p:nvPr/>
                </p:nvGrpSpPr>
                <p:grpSpPr>
                  <a:xfrm>
                    <a:off x="5808576" y="1472429"/>
                    <a:ext cx="1111348" cy="1041009"/>
                    <a:chOff x="8562535" y="2910003"/>
                    <a:chExt cx="1111348" cy="1041009"/>
                  </a:xfrm>
                </p:grpSpPr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AFFC2C2A-6AE2-774E-BCA9-53DC57FAA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62535" y="2910003"/>
                      <a:ext cx="1111348" cy="104100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987263C8-BBE2-8041-A34A-2AA8E1F30A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780752" y="3211285"/>
                      <a:ext cx="674913" cy="435429"/>
                    </a:xfrm>
                    <a:prstGeom prst="line">
                      <a:avLst/>
                    </a:prstGeom>
                    <a:ln w="25400">
                      <a:solidFill>
                        <a:schemeClr val="bg1"/>
                      </a:solidFill>
                      <a:headEnd type="none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DCCEE569-BEB7-6943-8282-9359E3E78E0C}"/>
                      </a:ext>
                    </a:extLst>
                  </p:cNvPr>
                  <p:cNvSpPr txBox="1"/>
                  <p:nvPr/>
                </p:nvSpPr>
                <p:spPr>
                  <a:xfrm>
                    <a:off x="6114021" y="2634212"/>
                    <a:ext cx="5004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45</a:t>
                    </a:r>
                    <a:r>
                      <a:rPr lang="en-US" baseline="30000" dirty="0"/>
                      <a:t>o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542BAA6-94FC-EE45-AB6C-64AF7081AB2D}"/>
                  </a:ext>
                </a:extLst>
              </p:cNvPr>
              <p:cNvGrpSpPr/>
              <p:nvPr/>
            </p:nvGrpSpPr>
            <p:grpSpPr>
              <a:xfrm>
                <a:off x="3259932" y="1743207"/>
                <a:ext cx="2310845" cy="2355589"/>
                <a:chOff x="3254380" y="1943909"/>
                <a:chExt cx="2310845" cy="2355589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7505D521-AEE1-634B-9A1D-4B0BB1E8A4BA}"/>
                    </a:ext>
                  </a:extLst>
                </p:cNvPr>
                <p:cNvGrpSpPr/>
                <p:nvPr/>
              </p:nvGrpSpPr>
              <p:grpSpPr>
                <a:xfrm>
                  <a:off x="4506541" y="1943909"/>
                  <a:ext cx="1058684" cy="576775"/>
                  <a:chOff x="4416882" y="4368856"/>
                  <a:chExt cx="1058684" cy="576775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98B60935-D51B-1444-9F67-43E3075CE5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6882" y="4417880"/>
                    <a:ext cx="1058684" cy="47872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8D675495-5D78-F549-8EFB-7A0A3C1E533F}"/>
                      </a:ext>
                    </a:extLst>
                  </p:cNvPr>
                  <p:cNvCxnSpPr/>
                  <p:nvPr/>
                </p:nvCxnSpPr>
                <p:spPr>
                  <a:xfrm>
                    <a:off x="4946224" y="4368856"/>
                    <a:ext cx="0" cy="576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F7DDC091-B353-2646-B807-673E8572893E}"/>
                    </a:ext>
                  </a:extLst>
                </p:cNvPr>
                <p:cNvGrpSpPr/>
                <p:nvPr/>
              </p:nvGrpSpPr>
              <p:grpSpPr>
                <a:xfrm>
                  <a:off x="3254380" y="2156805"/>
                  <a:ext cx="1111348" cy="2142693"/>
                  <a:chOff x="3057007" y="3496748"/>
                  <a:chExt cx="1111348" cy="2142693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2318B220-85C2-B44A-AA49-7BC9A51FA42D}"/>
                      </a:ext>
                    </a:extLst>
                  </p:cNvPr>
                  <p:cNvGrpSpPr/>
                  <p:nvPr/>
                </p:nvGrpSpPr>
                <p:grpSpPr>
                  <a:xfrm>
                    <a:off x="3057007" y="3496748"/>
                    <a:ext cx="1111348" cy="1041009"/>
                    <a:chOff x="2518117" y="1941342"/>
                    <a:chExt cx="1111348" cy="1041009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EB1DBCBE-70F8-1C43-8D58-572E8A993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117" y="1941342"/>
                      <a:ext cx="1111348" cy="104100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" name="Straight Connector 5">
                      <a:extLst>
                        <a:ext uri="{FF2B5EF4-FFF2-40B4-BE49-F238E27FC236}">
                          <a16:creationId xmlns:a16="http://schemas.microsoft.com/office/drawing/2014/main" id="{719D4512-EED7-8845-A37B-AD3F5533CCC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080825" y="2173459"/>
                      <a:ext cx="0" cy="576775"/>
                    </a:xfrm>
                    <a:prstGeom prst="line">
                      <a:avLst/>
                    </a:prstGeom>
                    <a:ln w="25400">
                      <a:solidFill>
                        <a:schemeClr val="bg1"/>
                      </a:solidFill>
                      <a:headEnd type="non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9FFD00D-17C3-9C4B-B4AE-C83E60D18860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533" y="4668905"/>
                    <a:ext cx="4992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90</a:t>
                    </a:r>
                    <a:r>
                      <a:rPr lang="en-US" baseline="30000" dirty="0"/>
                      <a:t>o</a:t>
                    </a:r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24D75743-ACBD-F047-ACD1-9C498A97D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16606" y="5086982"/>
                        <a:ext cx="592150" cy="5524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24D75743-ACBD-F047-ACD1-9C498A97D7A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16606" y="5086982"/>
                        <a:ext cx="592150" cy="55245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DD255-7AFF-3B4D-BBFE-0F1C910375AC}"/>
              </a:ext>
            </a:extLst>
          </p:cNvPr>
          <p:cNvGrpSpPr/>
          <p:nvPr/>
        </p:nvGrpSpPr>
        <p:grpSpPr>
          <a:xfrm>
            <a:off x="1181100" y="4731491"/>
            <a:ext cx="9829800" cy="1976466"/>
            <a:chOff x="1181100" y="4634429"/>
            <a:chExt cx="9829800" cy="19764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DBA438-0B81-D44D-BE52-356ACC8F42D3}"/>
                </a:ext>
              </a:extLst>
            </p:cNvPr>
            <p:cNvSpPr txBox="1"/>
            <p:nvPr/>
          </p:nvSpPr>
          <p:spPr>
            <a:xfrm>
              <a:off x="4945749" y="4634429"/>
              <a:ext cx="23005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Dirac Notation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E96005C-89A6-4945-9651-9E7DE3D6F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1100" y="5251995"/>
              <a:ext cx="9829800" cy="1358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29079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39F84CC-0D12-AA4C-B104-8C7A2B061124}"/>
              </a:ext>
            </a:extLst>
          </p:cNvPr>
          <p:cNvGrpSpPr/>
          <p:nvPr/>
        </p:nvGrpSpPr>
        <p:grpSpPr>
          <a:xfrm>
            <a:off x="166151" y="393301"/>
            <a:ext cx="11859699" cy="6013807"/>
            <a:chOff x="166151" y="393301"/>
            <a:chExt cx="11859699" cy="60138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4DA4B8-06DA-C547-B257-063533206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2623" y="1684689"/>
              <a:ext cx="6529682" cy="2518173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554D2E0-D9B2-384C-8B5F-706083BD56B5}"/>
                </a:ext>
              </a:extLst>
            </p:cNvPr>
            <p:cNvGrpSpPr/>
            <p:nvPr/>
          </p:nvGrpSpPr>
          <p:grpSpPr>
            <a:xfrm>
              <a:off x="1066709" y="537192"/>
              <a:ext cx="8553505" cy="1669240"/>
              <a:chOff x="1047241" y="1332522"/>
              <a:chExt cx="8553505" cy="1669240"/>
            </a:xfrm>
            <a:solidFill>
              <a:schemeClr val="bg1">
                <a:alpha val="44000"/>
              </a:schemeClr>
            </a:solidFill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6CAD52C-87B7-6342-881F-1F09BCEC1D65}"/>
                  </a:ext>
                </a:extLst>
              </p:cNvPr>
              <p:cNvGrpSpPr/>
              <p:nvPr/>
            </p:nvGrpSpPr>
            <p:grpSpPr>
              <a:xfrm>
                <a:off x="1047241" y="1332522"/>
                <a:ext cx="8553505" cy="1200329"/>
                <a:chOff x="1047241" y="1332522"/>
                <a:chExt cx="8553505" cy="1200329"/>
              </a:xfrm>
              <a:grpFill/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8533D60-F62E-A040-81F1-1FE40C4C9AA4}"/>
                    </a:ext>
                  </a:extLst>
                </p:cNvPr>
                <p:cNvSpPr txBox="1"/>
                <p:nvPr/>
              </p:nvSpPr>
              <p:spPr>
                <a:xfrm>
                  <a:off x="1047241" y="1332522"/>
                  <a:ext cx="2058577" cy="1200329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Hermitian</a:t>
                  </a:r>
                </a:p>
                <a:p>
                  <a:r>
                    <a:rPr lang="en-US" sz="3600" dirty="0"/>
                    <a:t>Matrix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9873605-F4D5-C04A-9D5A-475D946D1A48}"/>
                    </a:ext>
                  </a:extLst>
                </p:cNvPr>
                <p:cNvSpPr txBox="1"/>
                <p:nvPr/>
              </p:nvSpPr>
              <p:spPr>
                <a:xfrm>
                  <a:off x="4026102" y="1332522"/>
                  <a:ext cx="2655207" cy="64633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Eigenvector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0C5042B-598E-334C-A551-AA2F4431C31D}"/>
                    </a:ext>
                  </a:extLst>
                </p:cNvPr>
                <p:cNvSpPr/>
                <p:nvPr/>
              </p:nvSpPr>
              <p:spPr>
                <a:xfrm>
                  <a:off x="7406556" y="1332522"/>
                  <a:ext cx="2194190" cy="646331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/>
                    <a:t>Eigenvalue</a:t>
                  </a:r>
                </a:p>
              </p:txBody>
            </p: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625B849-B4E2-5741-9098-F25EC7517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6528" y="2188720"/>
                <a:ext cx="813699" cy="803051"/>
              </a:xfrm>
              <a:prstGeom prst="line">
                <a:avLst/>
              </a:prstGeom>
              <a:grpFill/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4F37E3D-A160-A245-B409-5589060F66E7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flipH="1">
                <a:off x="5111093" y="1978853"/>
                <a:ext cx="242613" cy="992763"/>
              </a:xfrm>
              <a:prstGeom prst="line">
                <a:avLst/>
              </a:prstGeom>
              <a:grpFill/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79A122D-4D2A-874E-ADEF-FB9549CCECCA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5353706" y="1978853"/>
                <a:ext cx="2718469" cy="1012918"/>
              </a:xfrm>
              <a:prstGeom prst="line">
                <a:avLst/>
              </a:prstGeom>
              <a:grpFill/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9EE41AE-40AC-F241-B6E5-280343A81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58981" y="2103176"/>
                <a:ext cx="1142932" cy="898586"/>
              </a:xfrm>
              <a:prstGeom prst="line">
                <a:avLst/>
              </a:prstGeom>
              <a:grpFill/>
              <a:ln w="349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A6ECAC2-C36B-A04F-9906-A801E85D413F}"/>
                </a:ext>
              </a:extLst>
            </p:cNvPr>
            <p:cNvGrpSpPr/>
            <p:nvPr/>
          </p:nvGrpSpPr>
          <p:grpSpPr>
            <a:xfrm>
              <a:off x="693827" y="3671740"/>
              <a:ext cx="9502483" cy="2501661"/>
              <a:chOff x="704070" y="3587542"/>
              <a:chExt cx="9502483" cy="2501661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9B7634B-9677-2049-B4F7-27813B332C1C}"/>
                  </a:ext>
                </a:extLst>
              </p:cNvPr>
              <p:cNvGrpSpPr/>
              <p:nvPr/>
            </p:nvGrpSpPr>
            <p:grpSpPr>
              <a:xfrm>
                <a:off x="704070" y="4334877"/>
                <a:ext cx="9502483" cy="1754326"/>
                <a:chOff x="704070" y="4171739"/>
                <a:chExt cx="9502483" cy="175432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FEF030-63D9-0E44-A380-31E649A9DB45}"/>
                    </a:ext>
                  </a:extLst>
                </p:cNvPr>
                <p:cNvSpPr txBox="1"/>
                <p:nvPr/>
              </p:nvSpPr>
              <p:spPr>
                <a:xfrm>
                  <a:off x="704070" y="4171739"/>
                  <a:ext cx="2401748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Observable</a:t>
                  </a:r>
                </a:p>
                <a:p>
                  <a:r>
                    <a:rPr lang="en-US" sz="3600" dirty="0"/>
                    <a:t>Measurable</a:t>
                  </a:r>
                </a:p>
                <a:p>
                  <a:r>
                    <a:rPr lang="en-US" sz="3600" dirty="0"/>
                    <a:t>Experiment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913F7F1-F5D3-A345-9C56-60D0F812F7A5}"/>
                    </a:ext>
                  </a:extLst>
                </p:cNvPr>
                <p:cNvSpPr/>
                <p:nvPr/>
              </p:nvSpPr>
              <p:spPr>
                <a:xfrm>
                  <a:off x="4065372" y="4171739"/>
                  <a:ext cx="2576667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/>
                    <a:t>System State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D834B25-633E-8B4C-9721-C6DF89AF66A8}"/>
                    </a:ext>
                  </a:extLst>
                </p:cNvPr>
                <p:cNvSpPr/>
                <p:nvPr/>
              </p:nvSpPr>
              <p:spPr>
                <a:xfrm>
                  <a:off x="7406556" y="4171739"/>
                  <a:ext cx="2799997" cy="1200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/>
                    <a:t>Result of </a:t>
                  </a:r>
                </a:p>
                <a:p>
                  <a:r>
                    <a:rPr lang="en-US" sz="3600" dirty="0"/>
                    <a:t>measurement</a:t>
                  </a:r>
                </a:p>
              </p:txBody>
            </p:sp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831914C-260F-EE40-A34C-88027322F207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 flipH="1">
                <a:off x="1904944" y="3604763"/>
                <a:ext cx="1269142" cy="730114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F51C36B-19C7-954F-849D-DD02778D2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3444" y="3604763"/>
                <a:ext cx="197724" cy="730114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7EDAEC9-CFB3-4649-819C-DD5AF0CB36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71168" y="3604763"/>
                <a:ext cx="2788990" cy="730114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1CF4D69-B9F6-924A-AA4F-F7D147FD87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36267" y="3587542"/>
                <a:ext cx="752137" cy="784699"/>
              </a:xfrm>
              <a:prstGeom prst="line">
                <a:avLst/>
              </a:prstGeom>
              <a:ln w="349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F26C7A9-A562-8D4A-87D5-1894B0E8026D}"/>
                </a:ext>
              </a:extLst>
            </p:cNvPr>
            <p:cNvSpPr/>
            <p:nvPr/>
          </p:nvSpPr>
          <p:spPr>
            <a:xfrm>
              <a:off x="166151" y="3631369"/>
              <a:ext cx="11859699" cy="2775739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BAD66B3-1886-FF42-8FC2-07D66F072806}"/>
                </a:ext>
              </a:extLst>
            </p:cNvPr>
            <p:cNvSpPr txBox="1"/>
            <p:nvPr/>
          </p:nvSpPr>
          <p:spPr>
            <a:xfrm>
              <a:off x="10532754" y="992806"/>
              <a:ext cx="13052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prstClr val="black"/>
                  </a:solidFill>
                </a:rPr>
                <a:t>Math</a:t>
              </a:r>
              <a:endParaRPr lang="en-US" sz="40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823EA78-11DB-4F4C-8B03-A09A0DFD9AE9}"/>
                </a:ext>
              </a:extLst>
            </p:cNvPr>
            <p:cNvSpPr/>
            <p:nvPr/>
          </p:nvSpPr>
          <p:spPr>
            <a:xfrm>
              <a:off x="166151" y="393301"/>
              <a:ext cx="11859699" cy="1856412"/>
            </a:xfrm>
            <a:prstGeom prst="rect">
              <a:avLst/>
            </a:prstGeom>
            <a:solidFill>
              <a:srgbClr val="92D050">
                <a:alpha val="3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162E99-82C5-9F42-9A71-6218AC749CB8}"/>
                </a:ext>
              </a:extLst>
            </p:cNvPr>
            <p:cNvSpPr txBox="1"/>
            <p:nvPr/>
          </p:nvSpPr>
          <p:spPr>
            <a:xfrm>
              <a:off x="10140596" y="4326741"/>
              <a:ext cx="16708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prstClr val="black"/>
                  </a:solidFill>
                </a:rPr>
                <a:t>Physics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613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C5A6C9-2ACC-324D-9A87-3F7C544EE0F8}"/>
              </a:ext>
            </a:extLst>
          </p:cNvPr>
          <p:cNvGrpSpPr/>
          <p:nvPr/>
        </p:nvGrpSpPr>
        <p:grpSpPr>
          <a:xfrm>
            <a:off x="1090429" y="2427767"/>
            <a:ext cx="7895960" cy="2376587"/>
            <a:chOff x="535257" y="3848352"/>
            <a:chExt cx="7895960" cy="2376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A617F7-3165-6A4A-BB34-A1F8E39F0D47}"/>
                </a:ext>
              </a:extLst>
            </p:cNvPr>
            <p:cNvGrpSpPr/>
            <p:nvPr/>
          </p:nvGrpSpPr>
          <p:grpSpPr>
            <a:xfrm>
              <a:off x="3142585" y="4441298"/>
              <a:ext cx="1111348" cy="1041009"/>
              <a:chOff x="2518117" y="1941342"/>
              <a:chExt cx="1111348" cy="10410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C87D32B-4F80-6648-B046-E5160DB64658}"/>
                  </a:ext>
                </a:extLst>
              </p:cNvPr>
              <p:cNvSpPr/>
              <p:nvPr/>
            </p:nvSpPr>
            <p:spPr>
              <a:xfrm>
                <a:off x="2518117" y="1941342"/>
                <a:ext cx="1111348" cy="1041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6DB0AB0-2F3D-944B-944C-A40141F69DE4}"/>
                  </a:ext>
                </a:extLst>
              </p:cNvPr>
              <p:cNvCxnSpPr/>
              <p:nvPr/>
            </p:nvCxnSpPr>
            <p:spPr>
              <a:xfrm>
                <a:off x="3080825" y="2173459"/>
                <a:ext cx="0" cy="576775"/>
              </a:xfrm>
              <a:prstGeom prst="line">
                <a:avLst/>
              </a:prstGeom>
              <a:ln w="25400">
                <a:solidFill>
                  <a:schemeClr val="bg1"/>
                </a:solidFill>
                <a:head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FBDC83-7008-D149-B923-8A7BC98CCF3C}"/>
                </a:ext>
              </a:extLst>
            </p:cNvPr>
            <p:cNvGrpSpPr/>
            <p:nvPr/>
          </p:nvGrpSpPr>
          <p:grpSpPr>
            <a:xfrm>
              <a:off x="5718917" y="3848352"/>
              <a:ext cx="1111348" cy="1041009"/>
              <a:chOff x="8562535" y="2910003"/>
              <a:chExt cx="1111348" cy="104100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9E2F67-ECAC-5641-B8D2-3E71E1550156}"/>
                  </a:ext>
                </a:extLst>
              </p:cNvPr>
              <p:cNvSpPr/>
              <p:nvPr/>
            </p:nvSpPr>
            <p:spPr>
              <a:xfrm>
                <a:off x="8562535" y="2910003"/>
                <a:ext cx="1111348" cy="1041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FD280F6-1D78-C240-8097-F689DA2A2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80752" y="3211285"/>
                <a:ext cx="674913" cy="435429"/>
              </a:xfrm>
              <a:prstGeom prst="line">
                <a:avLst/>
              </a:prstGeom>
              <a:ln w="25400">
                <a:solidFill>
                  <a:schemeClr val="bg1"/>
                </a:solidFill>
                <a:headEnd type="arrow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513CE0-B6EA-2244-8ECA-A8C65C076AC3}"/>
                </a:ext>
              </a:extLst>
            </p:cNvPr>
            <p:cNvGrpSpPr/>
            <p:nvPr/>
          </p:nvGrpSpPr>
          <p:grpSpPr>
            <a:xfrm>
              <a:off x="535257" y="5219989"/>
              <a:ext cx="1781257" cy="1004950"/>
              <a:chOff x="936701" y="5151864"/>
              <a:chExt cx="1781257" cy="100495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6ADFF03-2996-5F4A-89B0-88FADD8741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50667" y="5151864"/>
                <a:ext cx="753325" cy="635618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C14C59-134E-AD4F-A24C-5DB032FDBC85}"/>
                  </a:ext>
                </a:extLst>
              </p:cNvPr>
              <p:cNvSpPr txBox="1"/>
              <p:nvPr/>
            </p:nvSpPr>
            <p:spPr>
              <a:xfrm>
                <a:off x="936701" y="5787482"/>
                <a:ext cx="1781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Unpolarized light</a:t>
                </a: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4D97B5-D235-E54A-B2CD-624B19F32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383" y="4981805"/>
              <a:ext cx="1043417" cy="4587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62335C-BCAE-F646-A087-DF9DE1856A41}"/>
                </a:ext>
              </a:extLst>
            </p:cNvPr>
            <p:cNvGrpSpPr/>
            <p:nvPr/>
          </p:nvGrpSpPr>
          <p:grpSpPr>
            <a:xfrm>
              <a:off x="4416882" y="4368856"/>
              <a:ext cx="1058684" cy="576775"/>
              <a:chOff x="4416882" y="4368856"/>
              <a:chExt cx="1058684" cy="57677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B5BDD63-A902-8C4C-A608-905A5E1857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6882" y="4417880"/>
                <a:ext cx="1058684" cy="4787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C980AEF-751A-6542-AF5F-EEDB65AC2067}"/>
                  </a:ext>
                </a:extLst>
              </p:cNvPr>
              <p:cNvCxnSpPr/>
              <p:nvPr/>
            </p:nvCxnSpPr>
            <p:spPr>
              <a:xfrm>
                <a:off x="4946224" y="4368856"/>
                <a:ext cx="0" cy="57677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B09E04-7ABD-6243-90AE-3C27535CE96B}"/>
                </a:ext>
              </a:extLst>
            </p:cNvPr>
            <p:cNvSpPr txBox="1"/>
            <p:nvPr/>
          </p:nvSpPr>
          <p:spPr>
            <a:xfrm>
              <a:off x="7794504" y="4184190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50% 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927C38-711A-CC45-BC64-FABD15EDA7D1}"/>
                </a:ext>
              </a:extLst>
            </p:cNvPr>
            <p:cNvGrpSpPr/>
            <p:nvPr/>
          </p:nvGrpSpPr>
          <p:grpSpPr>
            <a:xfrm>
              <a:off x="6917517" y="4031410"/>
              <a:ext cx="789735" cy="576775"/>
              <a:chOff x="6917517" y="4031410"/>
              <a:chExt cx="789735" cy="576775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310E5EB-EDA1-4248-B247-A8588DF25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7517" y="4368856"/>
                <a:ext cx="78973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CE56996-6CDF-5E4F-BB90-AABBBEEA6FBA}"/>
                  </a:ext>
                </a:extLst>
              </p:cNvPr>
              <p:cNvCxnSpPr/>
              <p:nvPr/>
            </p:nvCxnSpPr>
            <p:spPr>
              <a:xfrm>
                <a:off x="7312384" y="4031410"/>
                <a:ext cx="0" cy="57677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6043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188</Words>
  <Application>Microsoft Macintosh PowerPoint</Application>
  <PresentationFormat>Widescreen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cp:lastPrinted>2018-10-31T14:45:31Z</cp:lastPrinted>
  <dcterms:created xsi:type="dcterms:W3CDTF">2018-10-30T15:03:55Z</dcterms:created>
  <dcterms:modified xsi:type="dcterms:W3CDTF">2018-11-04T17:11:32Z</dcterms:modified>
</cp:coreProperties>
</file>