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85" r:id="rId4"/>
    <p:sldId id="265" r:id="rId5"/>
    <p:sldId id="258" r:id="rId6"/>
    <p:sldId id="259" r:id="rId7"/>
    <p:sldId id="266" r:id="rId8"/>
    <p:sldId id="260" r:id="rId9"/>
    <p:sldId id="261" r:id="rId10"/>
    <p:sldId id="290" r:id="rId11"/>
    <p:sldId id="300" r:id="rId12"/>
    <p:sldId id="291" r:id="rId13"/>
    <p:sldId id="292" r:id="rId14"/>
    <p:sldId id="293" r:id="rId15"/>
    <p:sldId id="294" r:id="rId16"/>
    <p:sldId id="296" r:id="rId17"/>
    <p:sldId id="297" r:id="rId18"/>
    <p:sldId id="298" r:id="rId19"/>
    <p:sldId id="295" r:id="rId20"/>
    <p:sldId id="299" r:id="rId21"/>
    <p:sldId id="262" r:id="rId22"/>
    <p:sldId id="263" r:id="rId23"/>
    <p:sldId id="264" r:id="rId24"/>
    <p:sldId id="267" r:id="rId25"/>
    <p:sldId id="301" r:id="rId26"/>
    <p:sldId id="268" r:id="rId27"/>
    <p:sldId id="269" r:id="rId28"/>
    <p:sldId id="270" r:id="rId29"/>
    <p:sldId id="279" r:id="rId30"/>
    <p:sldId id="271" r:id="rId31"/>
    <p:sldId id="272" r:id="rId32"/>
    <p:sldId id="274" r:id="rId33"/>
    <p:sldId id="280" r:id="rId34"/>
    <p:sldId id="289" r:id="rId35"/>
    <p:sldId id="282" r:id="rId36"/>
    <p:sldId id="284" r:id="rId37"/>
    <p:sldId id="286" r:id="rId38"/>
    <p:sldId id="287" r:id="rId39"/>
    <p:sldId id="277" r:id="rId40"/>
    <p:sldId id="288"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688"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C1508C-EE8C-E544-AE65-B9AAAE3DCDA2}" type="datetimeFigureOut">
              <a:rPr lang="en-US" smtClean="0"/>
              <a:t>5/16/15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2D16E-F1C3-1C40-BD3E-9E681F48127D}" type="slidenum">
              <a:rPr lang="en-US" smtClean="0"/>
              <a:t>‹#›</a:t>
            </a:fld>
            <a:endParaRPr lang="en-US" dirty="0"/>
          </a:p>
        </p:txBody>
      </p:sp>
    </p:spTree>
    <p:extLst>
      <p:ext uri="{BB962C8B-B14F-4D97-AF65-F5344CB8AC3E}">
        <p14:creationId xmlns:p14="http://schemas.microsoft.com/office/powerpoint/2010/main" val="13210685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CC0B4C-999B-2B45-AA30-B88380B45DBC}" type="slidenum">
              <a:rPr lang="en-US"/>
              <a:pPr/>
              <a:t>16</a:t>
            </a:fld>
            <a:endParaRPr lang="en-US" dirty="0"/>
          </a:p>
        </p:txBody>
      </p:sp>
      <p:sp>
        <p:nvSpPr>
          <p:cNvPr id="121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18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59F00-F907-2347-A021-FB735C0E200F}" type="slidenum">
              <a:rPr lang="en-US"/>
              <a:pPr/>
              <a:t>17</a:t>
            </a:fld>
            <a:endParaRPr lang="en-US" dirty="0"/>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88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C3908-9789-DA4F-88FD-431F885F292A}" type="slidenum">
              <a:rPr lang="en-US"/>
              <a:pPr/>
              <a:t>18</a:t>
            </a:fld>
            <a:endParaRPr lang="en-US" dirty="0"/>
          </a:p>
        </p:txBody>
      </p:sp>
      <p:sp>
        <p:nvSpPr>
          <p:cNvPr id="1239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39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2D16E-F1C3-1C40-BD3E-9E681F48127D}" type="slidenum">
              <a:rPr lang="en-US" smtClean="0"/>
              <a:t>24</a:t>
            </a:fld>
            <a:endParaRPr lang="en-US" dirty="0"/>
          </a:p>
        </p:txBody>
      </p:sp>
    </p:spTree>
    <p:extLst>
      <p:ext uri="{BB962C8B-B14F-4D97-AF65-F5344CB8AC3E}">
        <p14:creationId xmlns:p14="http://schemas.microsoft.com/office/powerpoint/2010/main" val="58147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98CFA8-40D4-D44D-A04B-26D67CBC06B9}" type="datetimeFigureOut">
              <a:rPr lang="en-US" smtClean="0"/>
              <a:t>5/16/15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216645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8CFA8-40D4-D44D-A04B-26D67CBC06B9}" type="datetimeFigureOut">
              <a:rPr lang="en-US" smtClean="0"/>
              <a:t>5/16/15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420013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8CFA8-40D4-D44D-A04B-26D67CBC06B9}" type="datetimeFigureOut">
              <a:rPr lang="en-US" smtClean="0"/>
              <a:t>5/16/15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21497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8CFA8-40D4-D44D-A04B-26D67CBC06B9}" type="datetimeFigureOut">
              <a:rPr lang="en-US" smtClean="0"/>
              <a:t>5/16/15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276413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8CFA8-40D4-D44D-A04B-26D67CBC06B9}" type="datetimeFigureOut">
              <a:rPr lang="en-US" smtClean="0"/>
              <a:t>5/16/15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319800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98CFA8-40D4-D44D-A04B-26D67CBC06B9}" type="datetimeFigureOut">
              <a:rPr lang="en-US" smtClean="0"/>
              <a:t>5/16/15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154518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98CFA8-40D4-D44D-A04B-26D67CBC06B9}" type="datetimeFigureOut">
              <a:rPr lang="en-US" smtClean="0"/>
              <a:t>5/16/15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128586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98CFA8-40D4-D44D-A04B-26D67CBC06B9}" type="datetimeFigureOut">
              <a:rPr lang="en-US" smtClean="0"/>
              <a:t>5/16/15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19963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CFA8-40D4-D44D-A04B-26D67CBC06B9}" type="datetimeFigureOut">
              <a:rPr lang="en-US" smtClean="0"/>
              <a:t>5/16/15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307088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8CFA8-40D4-D44D-A04B-26D67CBC06B9}" type="datetimeFigureOut">
              <a:rPr lang="en-US" smtClean="0"/>
              <a:t>5/16/15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375960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8CFA8-40D4-D44D-A04B-26D67CBC06B9}" type="datetimeFigureOut">
              <a:rPr lang="en-US" smtClean="0"/>
              <a:t>5/16/15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0EEE97-4FC4-7E4C-92D1-1534008B6E54}" type="slidenum">
              <a:rPr lang="en-US" smtClean="0"/>
              <a:t>‹#›</a:t>
            </a:fld>
            <a:endParaRPr lang="en-US" dirty="0"/>
          </a:p>
        </p:txBody>
      </p:sp>
    </p:spTree>
    <p:extLst>
      <p:ext uri="{BB962C8B-B14F-4D97-AF65-F5344CB8AC3E}">
        <p14:creationId xmlns:p14="http://schemas.microsoft.com/office/powerpoint/2010/main" val="11267127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8CFA8-40D4-D44D-A04B-26D67CBC06B9}" type="datetimeFigureOut">
              <a:rPr lang="en-US" smtClean="0"/>
              <a:t>5/16/15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EEE97-4FC4-7E4C-92D1-1534008B6E54}" type="slidenum">
              <a:rPr lang="en-US" smtClean="0"/>
              <a:t>‹#›</a:t>
            </a:fld>
            <a:endParaRPr lang="en-US" dirty="0"/>
          </a:p>
        </p:txBody>
      </p:sp>
    </p:spTree>
    <p:extLst>
      <p:ext uri="{BB962C8B-B14F-4D97-AF65-F5344CB8AC3E}">
        <p14:creationId xmlns:p14="http://schemas.microsoft.com/office/powerpoint/2010/main" val="7383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hyperlink" Target="http://www.1-4-5.net/~dmm/talks/2015/05.15.2015.pptx"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image-net.org/" TargetMode="External"/><Relationship Id="rId4" Type="http://schemas.openxmlformats.org/officeDocument/2006/relationships/hyperlink" Target="http://arxiv.org/abs/1412.5567" TargetMode="External"/><Relationship Id="rId5" Type="http://schemas.openxmlformats.org/officeDocument/2006/relationships/image" Target="../media/image12.jpg"/><Relationship Id="rId6" Type="http://schemas.openxmlformats.org/officeDocument/2006/relationships/hyperlink" Target="http://arxiv.org/pdf/1503.03832.pdf" TargetMode="External"/><Relationship Id="rId1" Type="http://schemas.openxmlformats.org/officeDocument/2006/relationships/slideLayout" Target="../slideLayouts/slideLayout2.xml"/><Relationship Id="rId2" Type="http://schemas.openxmlformats.org/officeDocument/2006/relationships/hyperlink" Target="http://arxiv.org/pdf/1112.6209.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ark.apache.org/docs/latest/mllib-guide.html" TargetMode="External"/><Relationship Id="rId4" Type="http://schemas.openxmlformats.org/officeDocument/2006/relationships/hyperlink" Target="https://www.gnu.org/software/octave/" TargetMode="External"/><Relationship Id="rId5" Type="http://schemas.openxmlformats.org/officeDocument/2006/relationships/hyperlink" Target="https://github.com/Theano/Theano" TargetMode="External"/><Relationship Id="rId6" Type="http://schemas.openxmlformats.org/officeDocument/2006/relationships/hyperlink" Target="http://caffe.berkeleyvision.org/" TargetMode="External"/><Relationship Id="rId7" Type="http://schemas.openxmlformats.org/officeDocument/2006/relationships/hyperlink" Target="http://torch.ch/" TargetMode="External"/><Relationship Id="rId8" Type="http://schemas.openxmlformats.org/officeDocument/2006/relationships/hyperlink" Target="https://developer.nvidia.com/deep-learning" TargetMode="External"/><Relationship Id="rId1" Type="http://schemas.openxmlformats.org/officeDocument/2006/relationships/slideLayout" Target="../slideLayouts/slideLayout2.xml"/><Relationship Id="rId2" Type="http://schemas.openxmlformats.org/officeDocument/2006/relationships/hyperlink" Target="http://scikit-learn.org/stab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kdd.ics.uci.edu/databases/kddcup99/kddcup99.html" TargetMode="External"/><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www.re-work.co/events/deep-learning-boston-2015" TargetMode="External"/><Relationship Id="rId4" Type="http://schemas.openxmlformats.org/officeDocument/2006/relationships/hyperlink" Target="http://icml.cc/2015/" TargetMode="External"/><Relationship Id="rId1" Type="http://schemas.openxmlformats.org/officeDocument/2006/relationships/slideLayout" Target="../slideLayouts/slideLayout2.xml"/><Relationship Id="rId2" Type="http://schemas.openxmlformats.org/officeDocument/2006/relationships/hyperlink" Target="http://www.iclr.cc/doku.php?id=iclr2015:ma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gif"/><Relationship Id="rId6" Type="http://schemas.openxmlformats.org/officeDocument/2006/relationships/image" Target="../media/image21.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oncept_drift" TargetMode="External"/><Relationship Id="rId3" Type="http://schemas.openxmlformats.org/officeDocument/2006/relationships/hyperlink" Target="http://arxiv.org/pdf/1312.6199v4.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hyperlink" Target="http://www.stat.ufl.edu/archived/casella/Talks/BayesRefresher.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arxiv.org/pdf/1206.5538.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obileye.com/technolog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g"/><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hyperlink" Target="http://numenta.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g"/><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jpg"/><Relationship Id="rId4" Type="http://schemas.openxmlformats.org/officeDocument/2006/relationships/image" Target="../media/image41.gif"/><Relationship Id="rId5" Type="http://schemas.openxmlformats.org/officeDocument/2006/relationships/hyperlink" Target="http://www.wired.com/2015/05/wolframs-image-rec-site-reflects-enormous-shift-ai/" TargetMode="External"/><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hyperlink" Target="https://www.re-work.co/events/deep-learning-boston-2015" TargetMode="External"/><Relationship Id="rId4" Type="http://schemas.openxmlformats.org/officeDocument/2006/relationships/hyperlink" Target="http://icml.cc/2015/" TargetMode="External"/><Relationship Id="rId1" Type="http://schemas.openxmlformats.org/officeDocument/2006/relationships/slideLayout" Target="../slideLayouts/slideLayout2.xml"/><Relationship Id="rId2" Type="http://schemas.openxmlformats.org/officeDocument/2006/relationships/hyperlink" Target="http://www.iclr.cc/doku.php?id=iclr2015:ma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clr.cc/lib/exe/fetch.php?media=iclr2015:silver-iclr2015.pdf" TargetMode="External"/><Relationship Id="rId4" Type="http://schemas.openxmlformats.org/officeDocument/2006/relationships/hyperlink" Target="http://arxiv.org/pdf/1412.6544v5.pdf" TargetMode="External"/><Relationship Id="rId5" Type="http://schemas.openxmlformats.org/officeDocument/2006/relationships/hyperlink" Target="http://arxiv.org/pdf/1406.2572v1.pdf" TargetMode="External"/><Relationship Id="rId6" Type="http://schemas.openxmlformats.org/officeDocument/2006/relationships/hyperlink" Target="http://arxiv.org/pdf/1410.3916v9.pdf" TargetMode="External"/><Relationship Id="rId7" Type="http://schemas.openxmlformats.org/officeDocument/2006/relationships/hyperlink" Target="http://developers.lyst.com/2015/05/08/iclr-2015/" TargetMode="External"/><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hyperlink" Target="http://chronicle.com/article/The-Believers/190147" TargetMode="External"/><Relationship Id="rId6" Type="http://schemas.openxmlformats.org/officeDocument/2006/relationships/image" Target="../media/image9.png"/><Relationship Id="rId7" Type="http://schemas.openxmlformats.org/officeDocument/2006/relationships/image" Target="../media/image10.jpg"/><Relationship Id="rId8"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hyperlink" Target="https://www.re-work.co/events/deep-learning-boston-2015" TargetMode="External"/><Relationship Id="rId4" Type="http://schemas.openxmlformats.org/officeDocument/2006/relationships/hyperlink" Target="http://icml.cc/2015/" TargetMode="External"/><Relationship Id="rId1" Type="http://schemas.openxmlformats.org/officeDocument/2006/relationships/slideLayout" Target="../slideLayouts/slideLayout2.xml"/><Relationship Id="rId2" Type="http://schemas.openxmlformats.org/officeDocument/2006/relationships/hyperlink" Target="http://www.iclr.cc/doku.php?id=iclr2015:mai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re-work.co/events/deep-learning-boston-2015" TargetMode="External"/><Relationship Id="rId4" Type="http://schemas.openxmlformats.org/officeDocument/2006/relationships/hyperlink" Target="http://icml.cc/2015/" TargetMode="External"/><Relationship Id="rId1" Type="http://schemas.openxmlformats.org/officeDocument/2006/relationships/slideLayout" Target="../slideLayouts/slideLayout2.xml"/><Relationship Id="rId2" Type="http://schemas.openxmlformats.org/officeDocument/2006/relationships/hyperlink" Target="http://www.iclr.cc/doku.php?id=iclr2015: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34"/>
            <a:ext cx="7772400" cy="1470025"/>
          </a:xfrm>
        </p:spPr>
        <p:txBody>
          <a:bodyPr/>
          <a:lstStyle/>
          <a:p>
            <a:r>
              <a:rPr lang="en-US" dirty="0" smtClean="0"/>
              <a:t>Machine Learning Study Group</a:t>
            </a:r>
            <a:endParaRPr lang="en-US" dirty="0"/>
          </a:p>
        </p:txBody>
      </p:sp>
      <p:sp>
        <p:nvSpPr>
          <p:cNvPr id="3" name="Subtitle 2"/>
          <p:cNvSpPr>
            <a:spLocks noGrp="1"/>
          </p:cNvSpPr>
          <p:nvPr>
            <p:ph type="subTitle" idx="1"/>
          </p:nvPr>
        </p:nvSpPr>
        <p:spPr>
          <a:xfrm>
            <a:off x="1028700" y="5622875"/>
            <a:ext cx="7086600" cy="982133"/>
          </a:xfrm>
        </p:spPr>
        <p:txBody>
          <a:bodyPr>
            <a:normAutofit fontScale="62500" lnSpcReduction="20000"/>
          </a:bodyPr>
          <a:lstStyle/>
          <a:p>
            <a:r>
              <a:rPr lang="en-US" dirty="0" smtClean="0"/>
              <a:t>David Meyer</a:t>
            </a:r>
          </a:p>
          <a:p>
            <a:r>
              <a:rPr lang="en-US" dirty="0" smtClean="0"/>
              <a:t>05.15.2015</a:t>
            </a:r>
          </a:p>
          <a:p>
            <a:r>
              <a:rPr lang="de-DE" sz="2900" dirty="0" smtClean="0">
                <a:hlinkClick r:id="rId2"/>
              </a:rPr>
              <a:t>http://www.1-4-5.net/~dmm/talks/2015/05.15.2015.pptx</a:t>
            </a:r>
            <a:endParaRPr lang="en-US" sz="2900" dirty="0" smtClean="0"/>
          </a:p>
        </p:txBody>
      </p:sp>
      <p:pic>
        <p:nvPicPr>
          <p:cNvPr id="6" name="Picture 5" descr="machine_intelligenc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779868"/>
            <a:ext cx="5080000" cy="3365500"/>
          </a:xfrm>
          <a:prstGeom prst="rect">
            <a:avLst/>
          </a:prstGeom>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999" y="1852823"/>
            <a:ext cx="5214002" cy="329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6407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rmAutofit fontScale="90000"/>
          </a:bodyPr>
          <a:lstStyle/>
          <a:p>
            <a:r>
              <a:rPr lang="en-US" sz="4900" dirty="0" smtClean="0"/>
              <a:t>Before We Start</a:t>
            </a:r>
            <a:r>
              <a:rPr lang="en-US" sz="5300" dirty="0" smtClean="0"/>
              <a:t/>
            </a:r>
            <a:br>
              <a:rPr lang="en-US" sz="5300" dirty="0" smtClean="0"/>
            </a:br>
            <a:r>
              <a:rPr lang="en-US" sz="3100" dirty="0" smtClean="0"/>
              <a:t>What is the SOTA in Machine Learning?</a:t>
            </a:r>
            <a:endParaRPr lang="en-US" sz="3100" dirty="0"/>
          </a:p>
        </p:txBody>
      </p:sp>
      <p:sp>
        <p:nvSpPr>
          <p:cNvPr id="3" name="Content Placeholder 2"/>
          <p:cNvSpPr>
            <a:spLocks noGrp="1"/>
          </p:cNvSpPr>
          <p:nvPr>
            <p:ph idx="1"/>
          </p:nvPr>
        </p:nvSpPr>
        <p:spPr>
          <a:xfrm>
            <a:off x="457200" y="1586753"/>
            <a:ext cx="8229600" cy="5257800"/>
          </a:xfrm>
        </p:spPr>
        <p:txBody>
          <a:bodyPr>
            <a:normAutofit fontScale="62500" lnSpcReduction="20000"/>
          </a:bodyPr>
          <a:lstStyle/>
          <a:p>
            <a:r>
              <a:rPr lang="en-US" dirty="0"/>
              <a:t>“Building High-level </a:t>
            </a:r>
            <a:r>
              <a:rPr lang="en-US" dirty="0" smtClean="0"/>
              <a:t>Features Using </a:t>
            </a:r>
            <a:r>
              <a:rPr lang="en-US" dirty="0"/>
              <a:t>Large Scale Unsupervised </a:t>
            </a:r>
            <a:r>
              <a:rPr lang="en-US" dirty="0" smtClean="0"/>
              <a:t>Learning”, Andrew Ng, et. al, 2012</a:t>
            </a:r>
          </a:p>
          <a:p>
            <a:pPr lvl="1"/>
            <a:r>
              <a:rPr lang="en-US" sz="2600" dirty="0" smtClean="0">
                <a:hlinkClick r:id="rId2"/>
              </a:rPr>
              <a:t>http://arxiv.org/pdf/1112.6209.pdf</a:t>
            </a:r>
            <a:endParaRPr lang="en-US" sz="2600" dirty="0" smtClean="0"/>
          </a:p>
          <a:p>
            <a:pPr lvl="1"/>
            <a:r>
              <a:rPr lang="en-US" sz="2600" dirty="0" smtClean="0"/>
              <a:t>Training a </a:t>
            </a:r>
            <a:r>
              <a:rPr lang="en-US" sz="2600" i="1" dirty="0" smtClean="0"/>
              <a:t>deep neural network</a:t>
            </a:r>
            <a:endParaRPr lang="en-US" sz="2600" i="1" dirty="0"/>
          </a:p>
          <a:p>
            <a:pPr lvl="1"/>
            <a:r>
              <a:rPr lang="en-US" sz="2600" dirty="0"/>
              <a:t>S</a:t>
            </a:r>
            <a:r>
              <a:rPr lang="en-US" sz="2600" dirty="0" smtClean="0"/>
              <a:t>howed </a:t>
            </a:r>
            <a:r>
              <a:rPr lang="en-US" sz="2600" dirty="0"/>
              <a:t>that it is possible to train neurons to be selective for high-level concepts using entirely </a:t>
            </a:r>
            <a:r>
              <a:rPr lang="en-US" sz="2600" i="1" dirty="0" smtClean="0"/>
              <a:t>unlabeled</a:t>
            </a:r>
            <a:r>
              <a:rPr lang="en-US" sz="2600" dirty="0" smtClean="0"/>
              <a:t> data</a:t>
            </a:r>
          </a:p>
          <a:p>
            <a:pPr lvl="1"/>
            <a:r>
              <a:rPr lang="en-US" sz="2600" dirty="0" smtClean="0"/>
              <a:t>In particular, they trained a deep neural network that functions </a:t>
            </a:r>
            <a:r>
              <a:rPr lang="en-US" sz="2600" dirty="0"/>
              <a:t>as </a:t>
            </a:r>
            <a:r>
              <a:rPr lang="en-US" sz="2600" dirty="0" smtClean="0"/>
              <a:t>detectors </a:t>
            </a:r>
            <a:r>
              <a:rPr lang="en-US" sz="2600" dirty="0"/>
              <a:t>for faces, human bodies, and cat faces by training on random frames of YouTube </a:t>
            </a:r>
            <a:r>
              <a:rPr lang="en-US" sz="2600" dirty="0" smtClean="0"/>
              <a:t>videos (ImageNet</a:t>
            </a:r>
            <a:r>
              <a:rPr lang="en-US" sz="2600" baseline="30000" dirty="0" smtClean="0"/>
              <a:t>1</a:t>
            </a:r>
            <a:r>
              <a:rPr lang="en-US" sz="2600" dirty="0" smtClean="0"/>
              <a:t>). </a:t>
            </a:r>
            <a:r>
              <a:rPr lang="en-US" sz="2600" dirty="0"/>
              <a:t>These </a:t>
            </a:r>
            <a:r>
              <a:rPr lang="en-US" sz="2600" dirty="0" smtClean="0"/>
              <a:t>neurons </a:t>
            </a:r>
            <a:r>
              <a:rPr lang="en-US" sz="2600" dirty="0"/>
              <a:t>naturally capture complex </a:t>
            </a:r>
            <a:r>
              <a:rPr lang="en-US" sz="2600" dirty="0" smtClean="0"/>
              <a:t>invariances </a:t>
            </a:r>
            <a:r>
              <a:rPr lang="en-US" sz="2600" dirty="0"/>
              <a:t>such as out-of-plane </a:t>
            </a:r>
            <a:r>
              <a:rPr lang="en-US" sz="2600" dirty="0" smtClean="0"/>
              <a:t>rotation, scale invariance, …</a:t>
            </a:r>
            <a:endParaRPr lang="en-US" sz="2600" dirty="0"/>
          </a:p>
          <a:p>
            <a:pPr lvl="1"/>
            <a:endParaRPr lang="en-US" dirty="0" smtClean="0"/>
          </a:p>
          <a:p>
            <a:r>
              <a:rPr lang="en-US" dirty="0" smtClean="0"/>
              <a:t>Details of the Model</a:t>
            </a:r>
          </a:p>
          <a:p>
            <a:pPr lvl="1"/>
            <a:r>
              <a:rPr lang="en-US" sz="2600" dirty="0"/>
              <a:t>S</a:t>
            </a:r>
            <a:r>
              <a:rPr lang="en-US" sz="2600" dirty="0" smtClean="0"/>
              <a:t>parse </a:t>
            </a:r>
            <a:r>
              <a:rPr lang="en-US" sz="2600" dirty="0"/>
              <a:t>d</a:t>
            </a:r>
            <a:r>
              <a:rPr lang="en-US" sz="2600" dirty="0" smtClean="0"/>
              <a:t>eep auto-encoder</a:t>
            </a:r>
            <a:r>
              <a:rPr lang="en-US" sz="2600" dirty="0"/>
              <a:t> </a:t>
            </a:r>
            <a:r>
              <a:rPr lang="en-US" sz="2600" dirty="0" smtClean="0"/>
              <a:t>(catch me later if you are interested what this is/how it works)</a:t>
            </a:r>
          </a:p>
          <a:p>
            <a:pPr lvl="1"/>
            <a:r>
              <a:rPr lang="en-US" sz="2600" dirty="0" smtClean="0"/>
              <a:t>O(10</a:t>
            </a:r>
            <a:r>
              <a:rPr lang="en-US" sz="2600" baseline="30000" dirty="0" smtClean="0"/>
              <a:t>9</a:t>
            </a:r>
            <a:r>
              <a:rPr lang="en-US" sz="2600" dirty="0" smtClean="0"/>
              <a:t>) connections</a:t>
            </a:r>
          </a:p>
          <a:p>
            <a:pPr lvl="1"/>
            <a:r>
              <a:rPr lang="en-US" sz="2600" dirty="0" smtClean="0"/>
              <a:t>O(10</a:t>
            </a:r>
            <a:r>
              <a:rPr lang="en-US" sz="2600" baseline="30000" dirty="0" smtClean="0"/>
              <a:t>7</a:t>
            </a:r>
            <a:r>
              <a:rPr lang="en-US" sz="2600" dirty="0" smtClean="0"/>
              <a:t>) 200x200 pixel images, 10</a:t>
            </a:r>
            <a:r>
              <a:rPr lang="en-US" sz="2600" baseline="30000" dirty="0" smtClean="0"/>
              <a:t>3</a:t>
            </a:r>
            <a:r>
              <a:rPr lang="en-US" sz="2600" dirty="0" smtClean="0"/>
              <a:t> machines, 16K cores</a:t>
            </a:r>
          </a:p>
          <a:p>
            <a:pPr lvl="2"/>
            <a:r>
              <a:rPr lang="en-US" sz="2300" dirty="0" smtClean="0">
                <a:sym typeface="Wingdings"/>
              </a:rPr>
              <a:t> Input data in R</a:t>
            </a:r>
            <a:r>
              <a:rPr lang="en-US" sz="2300" baseline="30000" dirty="0" smtClean="0"/>
              <a:t>40000</a:t>
            </a:r>
            <a:r>
              <a:rPr lang="en-US" sz="2300" dirty="0" smtClean="0"/>
              <a:t> </a:t>
            </a:r>
          </a:p>
          <a:p>
            <a:pPr lvl="2"/>
            <a:r>
              <a:rPr lang="en-US" sz="2300" dirty="0" smtClean="0"/>
              <a:t>Three days to train</a:t>
            </a:r>
          </a:p>
          <a:p>
            <a:pPr lvl="1"/>
            <a:r>
              <a:rPr lang="en-US" sz="2600" dirty="0" smtClean="0"/>
              <a:t>15.8% accuracy categorizing 22K object classes</a:t>
            </a:r>
          </a:p>
          <a:p>
            <a:pPr lvl="2"/>
            <a:r>
              <a:rPr lang="en-US" sz="2300" dirty="0" smtClean="0"/>
              <a:t>70% improvement over current results</a:t>
            </a:r>
          </a:p>
          <a:p>
            <a:pPr lvl="2"/>
            <a:r>
              <a:rPr lang="en-US" sz="2300" dirty="0"/>
              <a:t>R</a:t>
            </a:r>
            <a:r>
              <a:rPr lang="en-US" sz="2300" dirty="0" smtClean="0"/>
              <a:t>andom </a:t>
            </a:r>
            <a:r>
              <a:rPr lang="en-US" sz="2300" dirty="0"/>
              <a:t>guess achieves less than 0.005% accuracy for this </a:t>
            </a:r>
            <a:r>
              <a:rPr lang="en-US" sz="2300" dirty="0" smtClean="0"/>
              <a:t>dataset</a:t>
            </a:r>
            <a:endParaRPr lang="en-US" sz="2300" dirty="0"/>
          </a:p>
          <a:p>
            <a:pPr marL="914400" lvl="2" indent="0">
              <a:buNone/>
            </a:pPr>
            <a:endParaRPr lang="en-US" b="1" dirty="0" smtClean="0"/>
          </a:p>
          <a:p>
            <a:pPr lvl="1"/>
            <a:endParaRPr lang="en-US" dirty="0"/>
          </a:p>
        </p:txBody>
      </p:sp>
      <p:sp>
        <p:nvSpPr>
          <p:cNvPr id="5" name="TextBox 4"/>
          <p:cNvSpPr txBox="1"/>
          <p:nvPr/>
        </p:nvSpPr>
        <p:spPr>
          <a:xfrm>
            <a:off x="0" y="6601930"/>
            <a:ext cx="2031325" cy="276999"/>
          </a:xfrm>
          <a:prstGeom prst="rect">
            <a:avLst/>
          </a:prstGeom>
          <a:noFill/>
        </p:spPr>
        <p:txBody>
          <a:bodyPr wrap="none" rtlCol="0">
            <a:spAutoFit/>
          </a:bodyPr>
          <a:lstStyle/>
          <a:p>
            <a:pPr marL="0" lvl="2"/>
            <a:r>
              <a:rPr lang="en-US" sz="1200" dirty="0" smtClean="0">
                <a:hlinkClick r:id="rId3"/>
              </a:rPr>
              <a:t>1 http</a:t>
            </a:r>
            <a:r>
              <a:rPr lang="en-US" sz="1200" dirty="0">
                <a:hlinkClick r:id="rId3"/>
              </a:rPr>
              <a:t>://www.image-net.org</a:t>
            </a:r>
            <a:r>
              <a:rPr lang="en-US" sz="1200" dirty="0" smtClean="0">
                <a:hlinkClick r:id="rId3"/>
              </a:rPr>
              <a:t>/</a:t>
            </a:r>
            <a:endParaRPr lang="en-US" sz="1200" dirty="0"/>
          </a:p>
        </p:txBody>
      </p:sp>
      <p:grpSp>
        <p:nvGrpSpPr>
          <p:cNvPr id="9" name="Group 8"/>
          <p:cNvGrpSpPr/>
          <p:nvPr/>
        </p:nvGrpSpPr>
        <p:grpSpPr>
          <a:xfrm>
            <a:off x="364722" y="2091147"/>
            <a:ext cx="8779277" cy="4787782"/>
            <a:chOff x="364722" y="2091147"/>
            <a:chExt cx="8779277" cy="4787782"/>
          </a:xfrm>
        </p:grpSpPr>
        <p:sp>
          <p:nvSpPr>
            <p:cNvPr id="4" name="TextBox 3"/>
            <p:cNvSpPr txBox="1"/>
            <p:nvPr/>
          </p:nvSpPr>
          <p:spPr>
            <a:xfrm rot="20259961">
              <a:off x="364722" y="2091147"/>
              <a:ext cx="8617116"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Andrew Ng and his crew at Baidu have recently beat this record with their</a:t>
              </a:r>
            </a:p>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(GPU based) Deep Speech system. See </a:t>
              </a: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4"/>
                </a:rPr>
                <a:t>http://arxiv.org/abs/1412.5567</a:t>
              </a: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8" name="Picture 7" descr="20140317_andrew-ng-coursera_NTU-e140049219796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118" y="4841929"/>
              <a:ext cx="4347881" cy="2037000"/>
            </a:xfrm>
            <a:prstGeom prst="rect">
              <a:avLst/>
            </a:prstGeom>
          </p:spPr>
        </p:pic>
      </p:grpSp>
      <p:sp>
        <p:nvSpPr>
          <p:cNvPr id="6" name="TextBox 5"/>
          <p:cNvSpPr txBox="1"/>
          <p:nvPr/>
        </p:nvSpPr>
        <p:spPr>
          <a:xfrm rot="20296469">
            <a:off x="457200" y="1965957"/>
            <a:ext cx="82296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Even newer: Google’s FaceNet results</a:t>
            </a:r>
          </a:p>
          <a:p>
            <a:r>
              <a:rPr lang="en-US" sz="36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hlinkClick r:id="rId6"/>
              </a:rPr>
              <a:t>http://arxiv.org/pdf/1503.03832.pdf</a:t>
            </a:r>
            <a:endParaRPr lang="en-US" sz="36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r>
              <a:rPr lang="en-US" sz="36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New record accuracy (99.63%) on the Labeled Faces in the Wild (LFW) dataset, 95.12% on the Youtube Faces dataset</a:t>
            </a:r>
            <a:endParaRPr lang="en-U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6568812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introduction-to-supervised-machine-learning-and-pattern-classification-the-big-picture-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22" y="296333"/>
            <a:ext cx="8739757" cy="6561667"/>
          </a:xfrm>
          <a:prstGeom prst="rect">
            <a:avLst/>
          </a:prstGeom>
        </p:spPr>
      </p:pic>
    </p:spTree>
    <p:extLst>
      <p:ext uri="{BB962C8B-B14F-4D97-AF65-F5344CB8AC3E}">
        <p14:creationId xmlns:p14="http://schemas.microsoft.com/office/powerpoint/2010/main" val="11709090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5" name="Rectangle 4"/>
          <p:cNvSpPr/>
          <p:nvPr/>
        </p:nvSpPr>
        <p:spPr>
          <a:xfrm>
            <a:off x="395949" y="1786142"/>
            <a:ext cx="8404602" cy="3539431"/>
          </a:xfrm>
          <a:prstGeom prst="rect">
            <a:avLst/>
          </a:prstGeom>
        </p:spPr>
        <p:txBody>
          <a:bodyPr wrap="square">
            <a:spAutoFit/>
          </a:bodyPr>
          <a:lstStyle/>
          <a:p>
            <a:r>
              <a:rPr lang="en-US" sz="2800" i="1" dirty="0"/>
              <a:t>The complexity in traditional </a:t>
            </a:r>
            <a:r>
              <a:rPr lang="en-US" sz="2800" i="1" dirty="0" smtClean="0"/>
              <a:t>computer programming </a:t>
            </a:r>
            <a:r>
              <a:rPr lang="en-US" sz="2800" i="1" dirty="0"/>
              <a:t>is in </a:t>
            </a:r>
            <a:r>
              <a:rPr lang="en-US" sz="2800" i="1" dirty="0" smtClean="0"/>
              <a:t>the </a:t>
            </a:r>
            <a:r>
              <a:rPr lang="en-US" sz="2800" i="1" dirty="0"/>
              <a:t>code (programs that people write). </a:t>
            </a:r>
            <a:r>
              <a:rPr lang="en-US" sz="2800" i="1" dirty="0" smtClean="0"/>
              <a:t>In machine learning</a:t>
            </a:r>
            <a:r>
              <a:rPr lang="en-US" sz="2800" i="1" dirty="0"/>
              <a:t>, </a:t>
            </a:r>
            <a:r>
              <a:rPr lang="en-US" sz="2800" i="1" dirty="0" smtClean="0"/>
              <a:t> algorithms (programs) are in </a:t>
            </a:r>
            <a:r>
              <a:rPr lang="en-US" sz="2800" i="1" dirty="0"/>
              <a:t>principle simple and the </a:t>
            </a:r>
            <a:r>
              <a:rPr lang="en-US" sz="2800" i="1" dirty="0" smtClean="0"/>
              <a:t>complexity (structure) is </a:t>
            </a:r>
            <a:r>
              <a:rPr lang="en-US" sz="2800" i="1" dirty="0"/>
              <a:t>in </a:t>
            </a:r>
            <a:r>
              <a:rPr lang="en-US" sz="2800" i="1" dirty="0" smtClean="0"/>
              <a:t>the data. Is there a way that we can automatically learn that structure? That is what is at the heart of machine learning</a:t>
            </a:r>
            <a:r>
              <a:rPr lang="en-US" sz="2800" dirty="0" smtClean="0"/>
              <a:t>. </a:t>
            </a:r>
          </a:p>
          <a:p>
            <a:endParaRPr lang="en-US" sz="2800" dirty="0"/>
          </a:p>
          <a:p>
            <a:r>
              <a:rPr lang="en-US" sz="2800" dirty="0" smtClean="0"/>
              <a:t>-- Andrew Ng</a:t>
            </a:r>
            <a:endParaRPr lang="en-US" sz="2800" dirty="0"/>
          </a:p>
        </p:txBody>
      </p:sp>
      <p:sp>
        <p:nvSpPr>
          <p:cNvPr id="3" name="TextBox 2"/>
          <p:cNvSpPr txBox="1"/>
          <p:nvPr/>
        </p:nvSpPr>
        <p:spPr>
          <a:xfrm>
            <a:off x="395949" y="5395601"/>
            <a:ext cx="8290851" cy="1569660"/>
          </a:xfrm>
          <a:prstGeom prst="rect">
            <a:avLst/>
          </a:prstGeom>
          <a:noFill/>
        </p:spPr>
        <p:txBody>
          <a:bodyPr wrap="none" rtlCol="0">
            <a:spAutoFit/>
          </a:bodyPr>
          <a:lstStyle/>
          <a:p>
            <a:r>
              <a:rPr lang="en-US" sz="2400" dirty="0" smtClean="0"/>
              <a:t>That is, machine learning is </a:t>
            </a:r>
            <a:r>
              <a:rPr lang="en-US" sz="2400" dirty="0"/>
              <a:t>the </a:t>
            </a:r>
            <a:r>
              <a:rPr lang="en-US" sz="2400" dirty="0" smtClean="0"/>
              <a:t>about the construction </a:t>
            </a:r>
            <a:r>
              <a:rPr lang="en-US" sz="2400" dirty="0"/>
              <a:t>and study </a:t>
            </a:r>
            <a:endParaRPr lang="en-US" sz="2400" dirty="0" smtClean="0"/>
          </a:p>
          <a:p>
            <a:r>
              <a:rPr lang="en-US" sz="2400" dirty="0" smtClean="0"/>
              <a:t>of </a:t>
            </a:r>
            <a:r>
              <a:rPr lang="en-US" sz="2400" dirty="0"/>
              <a:t>systems that can learn from data</a:t>
            </a:r>
            <a:r>
              <a:rPr lang="en-US" sz="2400" dirty="0" smtClean="0"/>
              <a:t>. This is very different than</a:t>
            </a:r>
          </a:p>
          <a:p>
            <a:r>
              <a:rPr lang="en-US" sz="2400" dirty="0"/>
              <a:t>t</a:t>
            </a:r>
            <a:r>
              <a:rPr lang="en-US" sz="2400" dirty="0" smtClean="0"/>
              <a:t>raditional computer programming.</a:t>
            </a:r>
            <a:endParaRPr lang="en-US" sz="2400" dirty="0"/>
          </a:p>
          <a:p>
            <a:r>
              <a:rPr lang="en-US" sz="2400" dirty="0" smtClean="0"/>
              <a:t> </a:t>
            </a:r>
            <a:endParaRPr lang="en-US" dirty="0"/>
          </a:p>
        </p:txBody>
      </p:sp>
    </p:spTree>
    <p:extLst>
      <p:ext uri="{BB962C8B-B14F-4D97-AF65-F5344CB8AC3E}">
        <p14:creationId xmlns:p14="http://schemas.microsoft.com/office/powerpoint/2010/main" val="14269153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Rectangle 19"/>
          <p:cNvSpPr>
            <a:spLocks noChangeArrowheads="1"/>
          </p:cNvSpPr>
          <p:nvPr/>
        </p:nvSpPr>
        <p:spPr bwMode="auto">
          <a:xfrm>
            <a:off x="3511305" y="48768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3200" dirty="0"/>
              <a:t>Computer</a:t>
            </a:r>
          </a:p>
        </p:txBody>
      </p:sp>
      <p:grpSp>
        <p:nvGrpSpPr>
          <p:cNvPr id="4" name="Group 3"/>
          <p:cNvGrpSpPr/>
          <p:nvPr/>
        </p:nvGrpSpPr>
        <p:grpSpPr>
          <a:xfrm>
            <a:off x="768105" y="2057400"/>
            <a:ext cx="7912100" cy="4237038"/>
            <a:chOff x="685800" y="1600200"/>
            <a:chExt cx="7912100" cy="4237038"/>
          </a:xfrm>
        </p:grpSpPr>
        <p:sp>
          <p:nvSpPr>
            <p:cNvPr id="3096" name="Text Box 24"/>
            <p:cNvSpPr txBox="1">
              <a:spLocks noChangeArrowheads="1"/>
            </p:cNvSpPr>
            <p:nvPr/>
          </p:nvSpPr>
          <p:spPr bwMode="auto">
            <a:xfrm>
              <a:off x="1066800" y="52578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Output</a:t>
              </a:r>
            </a:p>
          </p:txBody>
        </p:sp>
        <p:sp>
          <p:nvSpPr>
            <p:cNvPr id="3076"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3200" dirty="0"/>
                <a:t>Computer</a:t>
              </a:r>
            </a:p>
          </p:txBody>
        </p:sp>
        <p:sp>
          <p:nvSpPr>
            <p:cNvPr id="307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7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8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82"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Data</a:t>
              </a:r>
            </a:p>
          </p:txBody>
        </p:sp>
        <p:sp>
          <p:nvSpPr>
            <p:cNvPr id="3083"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smtClean="0"/>
                <a:t>Program</a:t>
              </a:r>
              <a:endParaRPr lang="en-US" sz="3200" dirty="0"/>
            </a:p>
          </p:txBody>
        </p:sp>
        <p:sp>
          <p:nvSpPr>
            <p:cNvPr id="3084" name="Text Box 12"/>
            <p:cNvSpPr txBox="1">
              <a:spLocks noChangeArrowheads="1"/>
            </p:cNvSpPr>
            <p:nvPr/>
          </p:nvSpPr>
          <p:spPr bwMode="auto">
            <a:xfrm>
              <a:off x="6781800" y="19812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Output</a:t>
              </a:r>
            </a:p>
          </p:txBody>
        </p:sp>
        <p:sp>
          <p:nvSpPr>
            <p:cNvPr id="3092"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93"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94"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95"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Data</a:t>
              </a:r>
            </a:p>
          </p:txBody>
        </p:sp>
        <p:sp>
          <p:nvSpPr>
            <p:cNvPr id="3097" name="Text Box 25"/>
            <p:cNvSpPr txBox="1">
              <a:spLocks noChangeArrowheads="1"/>
            </p:cNvSpPr>
            <p:nvPr/>
          </p:nvSpPr>
          <p:spPr bwMode="auto">
            <a:xfrm>
              <a:off x="6858000" y="48006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Program</a:t>
              </a:r>
            </a:p>
          </p:txBody>
        </p:sp>
      </p:grpSp>
      <p:sp>
        <p:nvSpPr>
          <p:cNvPr id="2" name="TextBox 1"/>
          <p:cNvSpPr txBox="1"/>
          <p:nvPr/>
        </p:nvSpPr>
        <p:spPr>
          <a:xfrm>
            <a:off x="191810" y="136159"/>
            <a:ext cx="8760381" cy="769441"/>
          </a:xfrm>
          <a:prstGeom prst="rect">
            <a:avLst/>
          </a:prstGeom>
          <a:noFill/>
        </p:spPr>
        <p:txBody>
          <a:bodyPr wrap="none" rtlCol="0">
            <a:spAutoFit/>
          </a:bodyPr>
          <a:lstStyle/>
          <a:p>
            <a:r>
              <a:rPr lang="en-US" sz="4400" dirty="0" smtClean="0"/>
              <a:t>The Same Thing Said in Cartoon Form</a:t>
            </a:r>
            <a:endParaRPr lang="en-US" sz="4400" dirty="0"/>
          </a:p>
        </p:txBody>
      </p:sp>
      <p:sp>
        <p:nvSpPr>
          <p:cNvPr id="3075" name="Rectangle 3"/>
          <p:cNvSpPr>
            <a:spLocks noGrp="1" noChangeArrowheads="1"/>
          </p:cNvSpPr>
          <p:nvPr>
            <p:ph type="body" idx="1"/>
          </p:nvPr>
        </p:nvSpPr>
        <p:spPr>
          <a:xfrm>
            <a:off x="571255" y="1225995"/>
            <a:ext cx="8305800" cy="5181600"/>
          </a:xfrm>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Machine Learning</a:t>
            </a:r>
          </a:p>
        </p:txBody>
      </p:sp>
    </p:spTree>
    <p:extLst>
      <p:ext uri="{BB962C8B-B14F-4D97-AF65-F5344CB8AC3E}">
        <p14:creationId xmlns:p14="http://schemas.microsoft.com/office/powerpoint/2010/main" val="7157686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When Would We Use Machine Learning? </a:t>
            </a:r>
            <a:endParaRPr lang="en-US" sz="3600" dirty="0"/>
          </a:p>
        </p:txBody>
      </p:sp>
      <p:sp>
        <p:nvSpPr>
          <p:cNvPr id="3" name="Content Placeholder 2"/>
          <p:cNvSpPr>
            <a:spLocks noGrp="1"/>
          </p:cNvSpPr>
          <p:nvPr>
            <p:ph idx="1"/>
          </p:nvPr>
        </p:nvSpPr>
        <p:spPr>
          <a:xfrm>
            <a:off x="347456" y="1477353"/>
            <a:ext cx="8686800" cy="5277333"/>
          </a:xfrm>
        </p:spPr>
        <p:txBody>
          <a:bodyPr>
            <a:normAutofit fontScale="92500" lnSpcReduction="20000"/>
          </a:bodyPr>
          <a:lstStyle/>
          <a:p>
            <a:r>
              <a:rPr lang="en-US" sz="1600" dirty="0" smtClean="0"/>
              <a:t>When patterns exists in our data</a:t>
            </a:r>
          </a:p>
          <a:p>
            <a:pPr lvl="1"/>
            <a:r>
              <a:rPr lang="en-US" sz="1400" dirty="0" smtClean="0"/>
              <a:t>Even if we don’t know what they are</a:t>
            </a:r>
          </a:p>
          <a:p>
            <a:pPr lvl="2"/>
            <a:r>
              <a:rPr lang="en-US" sz="1200" dirty="0" smtClean="0"/>
              <a:t>Or perhaps especially when we don’t know what they are</a:t>
            </a:r>
          </a:p>
          <a:p>
            <a:endParaRPr lang="en-US" sz="1600" dirty="0" smtClean="0"/>
          </a:p>
          <a:p>
            <a:r>
              <a:rPr lang="en-US" sz="1600" dirty="0" smtClean="0"/>
              <a:t>We can not pin down the functional relationships mathematically </a:t>
            </a:r>
          </a:p>
          <a:p>
            <a:pPr lvl="1"/>
            <a:r>
              <a:rPr lang="en-US" sz="1400" dirty="0" smtClean="0"/>
              <a:t>Else we would just code up the algorithm</a:t>
            </a:r>
          </a:p>
          <a:p>
            <a:endParaRPr lang="en-US" sz="1600" dirty="0" smtClean="0"/>
          </a:p>
          <a:p>
            <a:r>
              <a:rPr lang="en-US" sz="1600" dirty="0" smtClean="0"/>
              <a:t>When we have lots of (unlabeled) data</a:t>
            </a:r>
          </a:p>
          <a:p>
            <a:pPr lvl="1"/>
            <a:r>
              <a:rPr lang="en-US" sz="1400" dirty="0" smtClean="0"/>
              <a:t>Labeled training sets harder to come by</a:t>
            </a:r>
          </a:p>
          <a:p>
            <a:pPr lvl="1"/>
            <a:r>
              <a:rPr lang="en-US" sz="1400" dirty="0" smtClean="0"/>
              <a:t>Data is of high-dimension </a:t>
            </a:r>
          </a:p>
          <a:p>
            <a:pPr lvl="2"/>
            <a:r>
              <a:rPr lang="en-US" sz="1200" dirty="0" smtClean="0"/>
              <a:t>High dimension “features”</a:t>
            </a:r>
          </a:p>
          <a:p>
            <a:pPr lvl="2"/>
            <a:r>
              <a:rPr lang="en-US" sz="1200" dirty="0" smtClean="0"/>
              <a:t>For example, network telemetry and/or sensor data</a:t>
            </a:r>
          </a:p>
          <a:p>
            <a:pPr lvl="1"/>
            <a:r>
              <a:rPr lang="en-US" sz="1400" dirty="0" smtClean="0"/>
              <a:t>Want to “discover” lower-dimension representations</a:t>
            </a:r>
          </a:p>
          <a:p>
            <a:pPr lvl="2"/>
            <a:r>
              <a:rPr lang="en-US" sz="1200" dirty="0" smtClean="0"/>
              <a:t>Dimension reduction</a:t>
            </a:r>
          </a:p>
          <a:p>
            <a:pPr lvl="1"/>
            <a:endParaRPr lang="en-US" sz="1400" dirty="0" smtClean="0"/>
          </a:p>
          <a:p>
            <a:r>
              <a:rPr lang="en-US" sz="1600" dirty="0" smtClean="0"/>
              <a:t>Aside: Machine Learning is heavily focused on implementability</a:t>
            </a:r>
          </a:p>
          <a:p>
            <a:pPr lvl="1"/>
            <a:r>
              <a:rPr lang="en-US" sz="1400" dirty="0" smtClean="0"/>
              <a:t>Frequently using well know numerical optimization techniques</a:t>
            </a:r>
          </a:p>
          <a:p>
            <a:pPr lvl="1"/>
            <a:r>
              <a:rPr lang="en-US" sz="1400" dirty="0" smtClean="0"/>
              <a:t>Lots of open source code available</a:t>
            </a:r>
          </a:p>
          <a:p>
            <a:pPr lvl="2"/>
            <a:r>
              <a:rPr lang="en-US" sz="1200" dirty="0" smtClean="0"/>
              <a:t>Python/java/…: </a:t>
            </a:r>
            <a:r>
              <a:rPr lang="en-US" sz="1200" dirty="0" smtClean="0">
                <a:hlinkClick r:id="rId2"/>
              </a:rPr>
              <a:t>http://scikit-learn.org/stable/</a:t>
            </a:r>
            <a:r>
              <a:rPr lang="en-US" sz="1200" dirty="0" smtClean="0"/>
              <a:t>  (many others)</a:t>
            </a:r>
          </a:p>
          <a:p>
            <a:pPr lvl="2"/>
            <a:r>
              <a:rPr lang="en-US" sz="1200" dirty="0" smtClean="0"/>
              <a:t>Spark/MLlib: </a:t>
            </a:r>
            <a:r>
              <a:rPr lang="en-US" sz="1200" dirty="0" smtClean="0">
                <a:hlinkClick r:id="rId3"/>
              </a:rPr>
              <a:t>https://spark.apache.org/docs/latest/mllib-guide.html</a:t>
            </a:r>
            <a:endParaRPr lang="en-US" sz="1200" dirty="0" smtClean="0"/>
          </a:p>
          <a:p>
            <a:pPr lvl="2"/>
            <a:r>
              <a:rPr lang="en-US" sz="1200" dirty="0" smtClean="0"/>
              <a:t>Languages (e.g., octave: </a:t>
            </a:r>
            <a:r>
              <a:rPr lang="en-US" sz="1200" dirty="0" smtClean="0">
                <a:hlinkClick r:id="rId4"/>
              </a:rPr>
              <a:t>https://www.gnu.org/software/octave/</a:t>
            </a:r>
            <a:r>
              <a:rPr lang="en-US" sz="1200" dirty="0" smtClean="0"/>
              <a:t>)</a:t>
            </a:r>
          </a:p>
          <a:p>
            <a:pPr lvl="2"/>
            <a:r>
              <a:rPr lang="en-US" sz="1200" dirty="0" err="1" smtClean="0"/>
              <a:t>Theano</a:t>
            </a:r>
            <a:r>
              <a:rPr lang="en-US" sz="1200" dirty="0" smtClean="0"/>
              <a:t> (tensor libraries, GPUs): </a:t>
            </a:r>
            <a:r>
              <a:rPr lang="en-US" sz="1200" dirty="0" smtClean="0">
                <a:hlinkClick r:id="rId5"/>
              </a:rPr>
              <a:t>https://github.com/Theano/Theano</a:t>
            </a:r>
            <a:endParaRPr lang="en-US" sz="1200" dirty="0" smtClean="0"/>
          </a:p>
          <a:p>
            <a:pPr lvl="2"/>
            <a:r>
              <a:rPr lang="en-US" sz="1200" dirty="0" err="1" smtClean="0"/>
              <a:t>Caffe</a:t>
            </a:r>
            <a:r>
              <a:rPr lang="en-US" sz="1200" dirty="0" smtClean="0"/>
              <a:t>: </a:t>
            </a:r>
            <a:r>
              <a:rPr lang="en-US" sz="1200" dirty="0" smtClean="0">
                <a:hlinkClick r:id="rId6"/>
              </a:rPr>
              <a:t>http://caffe.berkeleyvision.org/</a:t>
            </a:r>
            <a:endParaRPr lang="en-US" sz="1200" dirty="0" smtClean="0"/>
          </a:p>
          <a:p>
            <a:pPr lvl="2"/>
            <a:r>
              <a:rPr lang="en-US" sz="1200" dirty="0" smtClean="0"/>
              <a:t>Newer: Torch: </a:t>
            </a:r>
            <a:r>
              <a:rPr lang="en-US" sz="1200" dirty="0" smtClean="0">
                <a:hlinkClick r:id="rId7"/>
              </a:rPr>
              <a:t>http://torch.ch/</a:t>
            </a:r>
            <a:r>
              <a:rPr lang="en-US" sz="1200" dirty="0" smtClean="0"/>
              <a:t> (</a:t>
            </a:r>
            <a:r>
              <a:rPr lang="en-US" sz="1200" dirty="0" err="1" smtClean="0"/>
              <a:t>lua</a:t>
            </a:r>
            <a:r>
              <a:rPr lang="en-US" sz="1200" dirty="0" smtClean="0"/>
              <a:t>)</a:t>
            </a:r>
          </a:p>
          <a:p>
            <a:pPr lvl="2"/>
            <a:r>
              <a:rPr lang="en-US" sz="1200" dirty="0" smtClean="0"/>
              <a:t>GPUs: </a:t>
            </a:r>
            <a:r>
              <a:rPr lang="en-US" sz="1200" dirty="0" smtClean="0">
                <a:hlinkClick r:id="rId8"/>
              </a:rPr>
              <a:t>https://developer.nvidia.com/deep-learning</a:t>
            </a:r>
            <a:r>
              <a:rPr lang="en-US" sz="1200" dirty="0" smtClean="0"/>
              <a:t> (others)</a:t>
            </a:r>
          </a:p>
        </p:txBody>
      </p:sp>
    </p:spTree>
    <p:extLst>
      <p:ext uri="{BB962C8B-B14F-4D97-AF65-F5344CB8AC3E}">
        <p14:creationId xmlns:p14="http://schemas.microsoft.com/office/powerpoint/2010/main" val="1258888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3" end="2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FlowChart</a:t>
            </a:r>
            <a:br>
              <a:rPr lang="en-US" dirty="0" smtClean="0"/>
            </a:br>
            <a:r>
              <a:rPr lang="en-US" dirty="0" smtClean="0"/>
              <a:t>(a bit more technical)</a:t>
            </a:r>
            <a:endParaRPr lang="en-US" dirty="0"/>
          </a:p>
        </p:txBody>
      </p:sp>
      <p:pic>
        <p:nvPicPr>
          <p:cNvPr id="4" name="Picture 3" descr="ml_flowcha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723" y="1779345"/>
            <a:ext cx="7335977" cy="4802177"/>
          </a:xfrm>
          <a:prstGeom prst="rect">
            <a:avLst/>
          </a:prstGeom>
        </p:spPr>
      </p:pic>
    </p:spTree>
    <p:extLst>
      <p:ext uri="{BB962C8B-B14F-4D97-AF65-F5344CB8AC3E}">
        <p14:creationId xmlns:p14="http://schemas.microsoft.com/office/powerpoint/2010/main" val="38311377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110285"/>
            <a:ext cx="8229600" cy="741362"/>
          </a:xfrm>
        </p:spPr>
        <p:txBody>
          <a:bodyPr>
            <a:normAutofit/>
          </a:bodyPr>
          <a:lstStyle/>
          <a:p>
            <a:r>
              <a:rPr lang="en-US" sz="3600" dirty="0" smtClean="0"/>
              <a:t>Ok, But What Exactly Is Machine Learning?</a:t>
            </a:r>
            <a:endParaRPr lang="en-US" dirty="0"/>
          </a:p>
        </p:txBody>
      </p:sp>
      <p:sp>
        <p:nvSpPr>
          <p:cNvPr id="10245" name="Rectangle 5"/>
          <p:cNvSpPr>
            <a:spLocks noGrp="1" noChangeArrowheads="1"/>
          </p:cNvSpPr>
          <p:nvPr>
            <p:ph type="body" idx="1"/>
          </p:nvPr>
        </p:nvSpPr>
        <p:spPr>
          <a:xfrm>
            <a:off x="120946" y="1069589"/>
            <a:ext cx="8902109" cy="5616221"/>
          </a:xfrm>
        </p:spPr>
        <p:txBody>
          <a:bodyPr>
            <a:normAutofit fontScale="62500" lnSpcReduction="20000"/>
          </a:bodyPr>
          <a:lstStyle/>
          <a:p>
            <a:pPr>
              <a:lnSpc>
                <a:spcPct val="110000"/>
              </a:lnSpc>
            </a:pPr>
            <a:r>
              <a:rPr lang="en-US" sz="2900" dirty="0" smtClean="0"/>
              <a:t>Machine Learning is a procedure that consists of estimating the model parameters so that the learned model (algorithm) can perform a specific task</a:t>
            </a:r>
          </a:p>
          <a:p>
            <a:pPr lvl="1">
              <a:lnSpc>
                <a:spcPct val="110000"/>
              </a:lnSpc>
            </a:pPr>
            <a:r>
              <a:rPr lang="en-US" sz="2500" dirty="0" smtClean="0"/>
              <a:t>Typically try estimate model parameters such that </a:t>
            </a:r>
            <a:r>
              <a:rPr lang="en-US" sz="2500" b="1" i="1" dirty="0" smtClean="0"/>
              <a:t>prediction error is minimized</a:t>
            </a:r>
          </a:p>
          <a:p>
            <a:endParaRPr lang="en-US" sz="2900" dirty="0"/>
          </a:p>
          <a:p>
            <a:r>
              <a:rPr lang="en-US" sz="2900" dirty="0" smtClean="0"/>
              <a:t>4 Main Types of Machine Learning</a:t>
            </a:r>
            <a:endParaRPr lang="en-US" sz="2900" dirty="0"/>
          </a:p>
          <a:p>
            <a:pPr lvl="1"/>
            <a:r>
              <a:rPr lang="en-US" sz="2600" dirty="0" smtClean="0"/>
              <a:t>Supervised</a:t>
            </a:r>
            <a:endParaRPr lang="en-US" sz="2600" dirty="0"/>
          </a:p>
          <a:p>
            <a:pPr lvl="1"/>
            <a:r>
              <a:rPr lang="en-US" sz="2600" dirty="0" smtClean="0"/>
              <a:t>Unsupervised</a:t>
            </a:r>
          </a:p>
          <a:p>
            <a:pPr lvl="1"/>
            <a:r>
              <a:rPr lang="en-US" sz="2600" dirty="0">
                <a:solidFill>
                  <a:schemeClr val="bg1">
                    <a:lumMod val="50000"/>
                  </a:schemeClr>
                </a:solidFill>
              </a:rPr>
              <a:t>Semi-supervised </a:t>
            </a:r>
            <a:r>
              <a:rPr lang="en-US" sz="2600" dirty="0" smtClean="0">
                <a:solidFill>
                  <a:schemeClr val="bg1">
                    <a:lumMod val="50000"/>
                  </a:schemeClr>
                </a:solidFill>
              </a:rPr>
              <a:t>learning</a:t>
            </a:r>
            <a:endParaRPr lang="en-US" sz="2600" dirty="0">
              <a:solidFill>
                <a:schemeClr val="bg1">
                  <a:lumMod val="50000"/>
                </a:schemeClr>
              </a:solidFill>
            </a:endParaRPr>
          </a:p>
          <a:p>
            <a:pPr lvl="1"/>
            <a:r>
              <a:rPr lang="en-US" sz="2600" dirty="0">
                <a:solidFill>
                  <a:schemeClr val="bg1">
                    <a:lumMod val="50000"/>
                  </a:schemeClr>
                </a:solidFill>
              </a:rPr>
              <a:t>Reinforcement learning</a:t>
            </a:r>
          </a:p>
          <a:p>
            <a:pPr marL="0" indent="0">
              <a:buNone/>
            </a:pPr>
            <a:endParaRPr lang="en-US" sz="2900" dirty="0"/>
          </a:p>
          <a:p>
            <a:r>
              <a:rPr lang="en-US" sz="2900" dirty="0" smtClean="0"/>
              <a:t>Supervised learning</a:t>
            </a:r>
            <a:endParaRPr lang="en-US" sz="2900" dirty="0"/>
          </a:p>
          <a:p>
            <a:pPr lvl="1"/>
            <a:r>
              <a:rPr lang="en-US" sz="2600" dirty="0"/>
              <a:t>Present the </a:t>
            </a:r>
            <a:r>
              <a:rPr lang="en-US" sz="2600" dirty="0" smtClean="0"/>
              <a:t>algorithm with a set of inputs </a:t>
            </a:r>
            <a:r>
              <a:rPr lang="en-US" sz="2600" dirty="0"/>
              <a:t>and their corresponding </a:t>
            </a:r>
            <a:r>
              <a:rPr lang="en-US" sz="2600" dirty="0" smtClean="0"/>
              <a:t>outputs</a:t>
            </a:r>
          </a:p>
          <a:p>
            <a:pPr lvl="1"/>
            <a:r>
              <a:rPr lang="en-US" sz="2600" dirty="0" smtClean="0"/>
              <a:t>Essentially have a “teacher” that tells you what each training example is</a:t>
            </a:r>
            <a:endParaRPr lang="en-US" sz="2600" dirty="0"/>
          </a:p>
          <a:p>
            <a:pPr lvl="1"/>
            <a:r>
              <a:rPr lang="en-US" sz="2600" dirty="0"/>
              <a:t>See how closely the actual outputs match the desired </a:t>
            </a:r>
            <a:r>
              <a:rPr lang="en-US" sz="2600" dirty="0" smtClean="0"/>
              <a:t>ones</a:t>
            </a:r>
          </a:p>
          <a:p>
            <a:pPr lvl="2"/>
            <a:r>
              <a:rPr lang="en-US" sz="1900" dirty="0" smtClean="0"/>
              <a:t>Note generalization error (bias, variance)</a:t>
            </a:r>
            <a:endParaRPr lang="en-US" sz="1900" dirty="0"/>
          </a:p>
          <a:p>
            <a:pPr lvl="1"/>
            <a:r>
              <a:rPr lang="en-US" sz="2600" dirty="0" smtClean="0"/>
              <a:t>Iteratively modify </a:t>
            </a:r>
            <a:r>
              <a:rPr lang="en-US" sz="2600" dirty="0"/>
              <a:t>the parameters to better approximate the desired </a:t>
            </a:r>
            <a:r>
              <a:rPr lang="en-US" sz="2600" dirty="0" smtClean="0"/>
              <a:t>outputs (gradient descent)</a:t>
            </a:r>
          </a:p>
          <a:p>
            <a:endParaRPr lang="en-US" sz="2900" dirty="0" smtClean="0"/>
          </a:p>
          <a:p>
            <a:r>
              <a:rPr lang="en-US" sz="2900" dirty="0" smtClean="0"/>
              <a:t>Unsupervised</a:t>
            </a:r>
          </a:p>
          <a:p>
            <a:pPr lvl="1"/>
            <a:r>
              <a:rPr lang="en-US" sz="2600" dirty="0" smtClean="0"/>
              <a:t>Algorithm learns internal representations and important features</a:t>
            </a:r>
          </a:p>
          <a:p>
            <a:pPr lvl="1"/>
            <a:endParaRPr lang="en-US" sz="2600" dirty="0" smtClean="0"/>
          </a:p>
          <a:p>
            <a:r>
              <a:rPr lang="en-US" sz="2900" dirty="0" smtClean="0"/>
              <a:t>So let’s take a closer look at these learning types</a:t>
            </a:r>
            <a:endParaRPr lang="en-US" sz="2900" dirty="0"/>
          </a:p>
          <a:p>
            <a:pPr>
              <a:lnSpc>
                <a:spcPct val="80000"/>
              </a:lnSpc>
              <a:buFont typeface="Wingdings" charset="0"/>
              <a:buNone/>
            </a:pPr>
            <a:endParaRPr lang="en-US" sz="2400" dirty="0"/>
          </a:p>
        </p:txBody>
      </p:sp>
    </p:spTree>
    <p:extLst>
      <p:ext uri="{BB962C8B-B14F-4D97-AF65-F5344CB8AC3E}">
        <p14:creationId xmlns:p14="http://schemas.microsoft.com/office/powerpoint/2010/main" val="97840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4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4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4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4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5">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245">
                                            <p:txEl>
                                              <p:pRg st="17" end="1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4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457200" y="35579"/>
            <a:ext cx="8229600" cy="1143000"/>
          </a:xfrm>
        </p:spPr>
        <p:txBody>
          <a:bodyPr/>
          <a:lstStyle/>
          <a:p>
            <a:r>
              <a:rPr lang="en-US" dirty="0"/>
              <a:t>Supervised learning</a:t>
            </a:r>
          </a:p>
        </p:txBody>
      </p:sp>
      <p:sp>
        <p:nvSpPr>
          <p:cNvPr id="63491" name="Rectangle 1027"/>
          <p:cNvSpPr>
            <a:spLocks noGrp="1" noChangeArrowheads="1"/>
          </p:cNvSpPr>
          <p:nvPr>
            <p:ph type="body" idx="1"/>
          </p:nvPr>
        </p:nvSpPr>
        <p:spPr>
          <a:xfrm>
            <a:off x="457200" y="1357874"/>
            <a:ext cx="8387976" cy="5305892"/>
          </a:xfrm>
        </p:spPr>
        <p:txBody>
          <a:bodyPr>
            <a:normAutofit fontScale="92500" lnSpcReduction="10000"/>
          </a:bodyPr>
          <a:lstStyle/>
          <a:p>
            <a:r>
              <a:rPr lang="en-US" sz="2800" dirty="0" smtClean="0"/>
              <a:t>You are given training data and “what each item is”</a:t>
            </a:r>
          </a:p>
          <a:p>
            <a:pPr lvl="1"/>
            <a:r>
              <a:rPr lang="en-US" sz="2400" dirty="0"/>
              <a:t>e</a:t>
            </a:r>
            <a:r>
              <a:rPr lang="en-US" sz="2400" dirty="0" smtClean="0"/>
              <a:t>.g., a set of images and corresponding descriptions (labels)</a:t>
            </a:r>
          </a:p>
          <a:p>
            <a:pPr lvl="2"/>
            <a:r>
              <a:rPr lang="en-US" sz="2000" dirty="0" smtClean="0"/>
              <a:t>“this is a cat” or “this is a chair” (cat or chair is a label)</a:t>
            </a:r>
            <a:endParaRPr lang="en-US" sz="2000" dirty="0"/>
          </a:p>
          <a:p>
            <a:pPr lvl="1"/>
            <a:r>
              <a:rPr lang="en-US" sz="2100" dirty="0" smtClean="0"/>
              <a:t>Training set consists of (x</a:t>
            </a:r>
            <a:r>
              <a:rPr lang="en-US" sz="2100" baseline="30000" dirty="0" smtClean="0"/>
              <a:t>(i)</a:t>
            </a:r>
            <a:r>
              <a:rPr lang="en-US" sz="2100" dirty="0" smtClean="0"/>
              <a:t>,y</a:t>
            </a:r>
            <a:r>
              <a:rPr lang="en-US" sz="2100" baseline="30000" dirty="0" smtClean="0"/>
              <a:t>(i)</a:t>
            </a:r>
            <a:r>
              <a:rPr lang="en-US" sz="2100" dirty="0" smtClean="0"/>
              <a:t>) pairs,  x</a:t>
            </a:r>
            <a:r>
              <a:rPr lang="en-US" sz="2100" baseline="30000" dirty="0" smtClean="0"/>
              <a:t>(i)</a:t>
            </a:r>
            <a:r>
              <a:rPr lang="en-US" sz="2100" dirty="0" smtClean="0"/>
              <a:t> is the input example, y</a:t>
            </a:r>
            <a:r>
              <a:rPr lang="en-US" sz="2100" baseline="30000" dirty="0" smtClean="0"/>
              <a:t>(i)</a:t>
            </a:r>
            <a:r>
              <a:rPr lang="en-US" sz="2100" dirty="0" smtClean="0"/>
              <a:t> is the label</a:t>
            </a:r>
          </a:p>
          <a:p>
            <a:pPr lvl="1"/>
            <a:r>
              <a:rPr lang="en-US" sz="2100" dirty="0" smtClean="0"/>
              <a:t>You want to find </a:t>
            </a:r>
            <a:r>
              <a:rPr lang="en-US" sz="2100" i="1" dirty="0" smtClean="0"/>
              <a:t>f</a:t>
            </a:r>
            <a:r>
              <a:rPr lang="en-US" sz="2100" dirty="0" smtClean="0"/>
              <a:t>(x</a:t>
            </a:r>
            <a:r>
              <a:rPr lang="en-US" sz="2100" baseline="30000" dirty="0" smtClean="0"/>
              <a:t>(i)</a:t>
            </a:r>
            <a:r>
              <a:rPr lang="en-US" sz="2100" dirty="0" smtClean="0"/>
              <a:t>) = y</a:t>
            </a:r>
            <a:r>
              <a:rPr lang="en-US" sz="2100" baseline="30000" dirty="0" smtClean="0"/>
              <a:t>(i)</a:t>
            </a:r>
            <a:r>
              <a:rPr lang="en-US" sz="2100" dirty="0" smtClean="0"/>
              <a:t>, </a:t>
            </a:r>
            <a:r>
              <a:rPr lang="en-US" sz="2100" i="1" dirty="0" smtClean="0">
                <a:solidFill>
                  <a:srgbClr val="FF0000"/>
                </a:solidFill>
              </a:rPr>
              <a:t>but you don’t know f</a:t>
            </a:r>
            <a:endParaRPr lang="en-US" sz="2100" dirty="0" smtClean="0"/>
          </a:p>
          <a:p>
            <a:pPr lvl="2"/>
            <a:r>
              <a:rPr lang="en-US" sz="1700" dirty="0" smtClean="0"/>
              <a:t>Another way to look at the training set: </a:t>
            </a:r>
            <a:r>
              <a:rPr lang="en-US" sz="1700" i="1" dirty="0" smtClean="0"/>
              <a:t>(x</a:t>
            </a:r>
            <a:r>
              <a:rPr lang="en-US" sz="1700" i="1" baseline="30000" dirty="0" smtClean="0"/>
              <a:t>(i)</a:t>
            </a:r>
            <a:r>
              <a:rPr lang="en-US" sz="1700" i="1" dirty="0" smtClean="0"/>
              <a:t>,y</a:t>
            </a:r>
            <a:r>
              <a:rPr lang="en-US" sz="1700" i="1" baseline="30000" dirty="0" smtClean="0"/>
              <a:t>(i)</a:t>
            </a:r>
            <a:r>
              <a:rPr lang="en-US" sz="1700" i="1" dirty="0" smtClean="0"/>
              <a:t>)  = (x</a:t>
            </a:r>
            <a:r>
              <a:rPr lang="en-US" sz="1700" i="1" baseline="30000" dirty="0" smtClean="0"/>
              <a:t>(i)</a:t>
            </a:r>
            <a:r>
              <a:rPr lang="en-US" sz="1700" i="1" dirty="0" smtClean="0"/>
              <a:t>, </a:t>
            </a:r>
            <a:r>
              <a:rPr lang="en-US" sz="1700" i="1" dirty="0" smtClean="0">
                <a:solidFill>
                  <a:srgbClr val="FF0000"/>
                </a:solidFill>
              </a:rPr>
              <a:t>f</a:t>
            </a:r>
            <a:r>
              <a:rPr lang="en-US" sz="1700" i="1" dirty="0" smtClean="0">
                <a:solidFill>
                  <a:srgbClr val="000000"/>
                </a:solidFill>
              </a:rPr>
              <a:t>(x</a:t>
            </a:r>
            <a:r>
              <a:rPr lang="en-US" sz="1700" i="1" baseline="30000" dirty="0" smtClean="0">
                <a:solidFill>
                  <a:srgbClr val="000000"/>
                </a:solidFill>
              </a:rPr>
              <a:t>(i)</a:t>
            </a:r>
            <a:r>
              <a:rPr lang="en-US" sz="1700" i="1" dirty="0" smtClean="0">
                <a:solidFill>
                  <a:srgbClr val="000000"/>
                </a:solidFill>
              </a:rPr>
              <a:t>))</a:t>
            </a:r>
            <a:endParaRPr lang="en-US" sz="1700" i="1" dirty="0" smtClean="0"/>
          </a:p>
          <a:p>
            <a:pPr lvl="2"/>
            <a:r>
              <a:rPr lang="en-US" sz="1900" dirty="0" smtClean="0"/>
              <a:t>Goal: accurately {predict,classify,compute} the label for </a:t>
            </a:r>
            <a:r>
              <a:rPr lang="en-US" sz="1900" dirty="0"/>
              <a:t>previous unseen </a:t>
            </a:r>
            <a:r>
              <a:rPr lang="en-US" sz="1900" i="1" dirty="0" smtClean="0"/>
              <a:t>x</a:t>
            </a:r>
          </a:p>
          <a:p>
            <a:pPr lvl="1"/>
            <a:r>
              <a:rPr lang="en-US" sz="2100" i="1" dirty="0" smtClean="0"/>
              <a:t>Learning comes down to finding a parameter set for your model that </a:t>
            </a:r>
            <a:r>
              <a:rPr lang="en-US" sz="2100" i="1" dirty="0" smtClean="0">
                <a:solidFill>
                  <a:srgbClr val="FF0000"/>
                </a:solidFill>
              </a:rPr>
              <a:t>minimizes prediction error </a:t>
            </a:r>
            <a:r>
              <a:rPr lang="en-US" sz="2100" i="1" dirty="0" smtClean="0">
                <a:solidFill>
                  <a:srgbClr val="FF0000"/>
                </a:solidFill>
                <a:sym typeface="Wingdings"/>
              </a:rPr>
              <a:t> learning is an optimization problem</a:t>
            </a:r>
            <a:r>
              <a:rPr lang="en-US" sz="2100" i="1" dirty="0" smtClean="0">
                <a:solidFill>
                  <a:srgbClr val="FF0000"/>
                </a:solidFill>
              </a:rPr>
              <a:t>  </a:t>
            </a:r>
          </a:p>
          <a:p>
            <a:pPr lvl="1"/>
            <a:endParaRPr lang="en-US" sz="1900" dirty="0" smtClean="0"/>
          </a:p>
          <a:p>
            <a:r>
              <a:rPr lang="en-US" sz="2800" dirty="0" smtClean="0"/>
              <a:t>There are many 10s (if not 10^2s or 10^3s) of supervised learning algorithms</a:t>
            </a:r>
          </a:p>
          <a:p>
            <a:pPr lvl="1"/>
            <a:r>
              <a:rPr lang="en-US" sz="2000" dirty="0" smtClean="0"/>
              <a:t>These include: </a:t>
            </a:r>
            <a:r>
              <a:rPr lang="en-US" sz="2000" dirty="0"/>
              <a:t>Artificial Neural Networks, Decision T</a:t>
            </a:r>
            <a:r>
              <a:rPr lang="en-US" sz="2000" dirty="0" smtClean="0"/>
              <a:t>rees, Ensembles (</a:t>
            </a:r>
            <a:r>
              <a:rPr lang="en-US" sz="2000" dirty="0"/>
              <a:t>Bagging, Boosting, Random </a:t>
            </a:r>
            <a:r>
              <a:rPr lang="en-US" sz="2000" dirty="0" smtClean="0"/>
              <a:t>Forests, …), k</a:t>
            </a:r>
            <a:r>
              <a:rPr lang="en-US" sz="2000" dirty="0"/>
              <a:t>-</a:t>
            </a:r>
            <a:r>
              <a:rPr lang="en-US" sz="2000" dirty="0" smtClean="0"/>
              <a:t>NN, </a:t>
            </a:r>
            <a:r>
              <a:rPr lang="en-US" sz="2000" dirty="0"/>
              <a:t>Linear R</a:t>
            </a:r>
            <a:r>
              <a:rPr lang="en-US" sz="2000" dirty="0" smtClean="0"/>
              <a:t>egression, Naive Bayes, Logistic Regression (and other CRFs), Support </a:t>
            </a:r>
            <a:r>
              <a:rPr lang="en-US" sz="2000" dirty="0"/>
              <a:t>V</a:t>
            </a:r>
            <a:r>
              <a:rPr lang="en-US" sz="2000" dirty="0" smtClean="0"/>
              <a:t>ector </a:t>
            </a:r>
            <a:r>
              <a:rPr lang="en-US" sz="2000" dirty="0"/>
              <a:t>M</a:t>
            </a:r>
            <a:r>
              <a:rPr lang="en-US" sz="2000" dirty="0" smtClean="0"/>
              <a:t>achines (and other Large Margin Classifiers), …</a:t>
            </a:r>
            <a:endParaRPr lang="en-US" sz="1800" dirty="0" smtClean="0"/>
          </a:p>
          <a:p>
            <a:pPr marL="0" indent="0">
              <a:buNone/>
            </a:pPr>
            <a:endParaRPr lang="en-US" sz="2400" dirty="0"/>
          </a:p>
        </p:txBody>
      </p:sp>
    </p:spTree>
    <p:extLst>
      <p:ext uri="{BB962C8B-B14F-4D97-AF65-F5344CB8AC3E}">
        <p14:creationId xmlns:p14="http://schemas.microsoft.com/office/powerpoint/2010/main" val="393664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491">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Unsupervised learning</a:t>
            </a:r>
          </a:p>
        </p:txBody>
      </p:sp>
      <p:sp>
        <p:nvSpPr>
          <p:cNvPr id="64515" name="Rectangle 3"/>
          <p:cNvSpPr>
            <a:spLocks noGrp="1" noChangeArrowheads="1"/>
          </p:cNvSpPr>
          <p:nvPr>
            <p:ph type="body" idx="1"/>
          </p:nvPr>
        </p:nvSpPr>
        <p:spPr>
          <a:xfrm>
            <a:off x="457200" y="1919678"/>
            <a:ext cx="8229600" cy="4938322"/>
          </a:xfrm>
        </p:spPr>
        <p:txBody>
          <a:bodyPr>
            <a:normAutofit fontScale="70000" lnSpcReduction="20000"/>
          </a:bodyPr>
          <a:lstStyle/>
          <a:p>
            <a:pPr>
              <a:lnSpc>
                <a:spcPct val="90000"/>
              </a:lnSpc>
            </a:pPr>
            <a:r>
              <a:rPr lang="en-US" sz="3000" dirty="0" smtClean="0"/>
              <a:t>Basic idea: Discover unknown compositional structure in input data</a:t>
            </a:r>
            <a:endParaRPr lang="en-US" sz="3000" dirty="0"/>
          </a:p>
          <a:p>
            <a:pPr>
              <a:lnSpc>
                <a:spcPct val="90000"/>
              </a:lnSpc>
            </a:pPr>
            <a:endParaRPr lang="en-US" sz="3000" dirty="0" smtClean="0"/>
          </a:p>
          <a:p>
            <a:pPr>
              <a:lnSpc>
                <a:spcPct val="90000"/>
              </a:lnSpc>
            </a:pPr>
            <a:r>
              <a:rPr lang="en-US" sz="3000" dirty="0" smtClean="0"/>
              <a:t>Data clustering and dimension reduction</a:t>
            </a:r>
          </a:p>
          <a:p>
            <a:pPr lvl="1">
              <a:lnSpc>
                <a:spcPct val="90000"/>
              </a:lnSpc>
            </a:pPr>
            <a:r>
              <a:rPr lang="en-US" sz="2600" dirty="0" smtClean="0"/>
              <a:t>More generally: find the relationships/structure in the data set</a:t>
            </a:r>
          </a:p>
          <a:p>
            <a:pPr>
              <a:lnSpc>
                <a:spcPct val="90000"/>
              </a:lnSpc>
            </a:pPr>
            <a:endParaRPr lang="en-US" sz="3000" dirty="0"/>
          </a:p>
          <a:p>
            <a:pPr>
              <a:lnSpc>
                <a:spcPct val="90000"/>
              </a:lnSpc>
            </a:pPr>
            <a:r>
              <a:rPr lang="en-US" sz="3000" dirty="0"/>
              <a:t>No need </a:t>
            </a:r>
            <a:r>
              <a:rPr lang="en-US" sz="3000" dirty="0" smtClean="0"/>
              <a:t>for labeled data</a:t>
            </a:r>
            <a:endParaRPr lang="en-US" sz="3000" dirty="0"/>
          </a:p>
          <a:p>
            <a:pPr lvl="1">
              <a:lnSpc>
                <a:spcPct val="90000"/>
              </a:lnSpc>
            </a:pPr>
            <a:r>
              <a:rPr lang="en-US" sz="2600" dirty="0" smtClean="0"/>
              <a:t>The </a:t>
            </a:r>
            <a:r>
              <a:rPr lang="en-US" sz="2600" dirty="0"/>
              <a:t>network </a:t>
            </a:r>
            <a:r>
              <a:rPr lang="en-US" sz="2600" dirty="0" smtClean="0"/>
              <a:t>itself finds </a:t>
            </a:r>
            <a:r>
              <a:rPr lang="en-US" sz="2600" dirty="0"/>
              <a:t>the correlations </a:t>
            </a:r>
            <a:r>
              <a:rPr lang="en-US" sz="2600" dirty="0" smtClean="0"/>
              <a:t>in the </a:t>
            </a:r>
            <a:r>
              <a:rPr lang="en-US" sz="2600" dirty="0"/>
              <a:t>data</a:t>
            </a:r>
          </a:p>
          <a:p>
            <a:pPr>
              <a:lnSpc>
                <a:spcPct val="90000"/>
              </a:lnSpc>
            </a:pPr>
            <a:endParaRPr lang="en-US" sz="3000" dirty="0" smtClean="0"/>
          </a:p>
          <a:p>
            <a:pPr>
              <a:lnSpc>
                <a:spcPct val="90000"/>
              </a:lnSpc>
            </a:pPr>
            <a:r>
              <a:rPr lang="en-US" sz="3000" dirty="0" smtClean="0"/>
              <a:t>Learning algorithms include (again, many algorithms)</a:t>
            </a:r>
          </a:p>
          <a:p>
            <a:pPr lvl="1">
              <a:lnSpc>
                <a:spcPct val="90000"/>
              </a:lnSpc>
            </a:pPr>
            <a:r>
              <a:rPr lang="en-US" sz="3000" dirty="0" smtClean="0"/>
              <a:t>K-Means Clustering</a:t>
            </a:r>
          </a:p>
          <a:p>
            <a:pPr lvl="1">
              <a:lnSpc>
                <a:spcPct val="90000"/>
              </a:lnSpc>
            </a:pPr>
            <a:r>
              <a:rPr lang="en-US" sz="3000" dirty="0"/>
              <a:t>A</a:t>
            </a:r>
            <a:r>
              <a:rPr lang="en-US" sz="3000" dirty="0" smtClean="0"/>
              <a:t>uto-encoders/deep neural networks</a:t>
            </a:r>
          </a:p>
          <a:p>
            <a:pPr lvl="1">
              <a:lnSpc>
                <a:spcPct val="90000"/>
              </a:lnSpc>
            </a:pPr>
            <a:r>
              <a:rPr lang="en-US" sz="3000" dirty="0" smtClean="0"/>
              <a:t>Restricted Boltzmann Machines</a:t>
            </a:r>
          </a:p>
          <a:p>
            <a:pPr lvl="2">
              <a:lnSpc>
                <a:spcPct val="90000"/>
              </a:lnSpc>
            </a:pPr>
            <a:r>
              <a:rPr lang="en-US" sz="2600" dirty="0" smtClean="0"/>
              <a:t>Hopfield Networks</a:t>
            </a:r>
          </a:p>
          <a:p>
            <a:pPr lvl="1">
              <a:lnSpc>
                <a:spcPct val="90000"/>
              </a:lnSpc>
            </a:pPr>
            <a:r>
              <a:rPr lang="en-US" sz="3000" dirty="0" smtClean="0"/>
              <a:t>Sparse Encoders</a:t>
            </a:r>
          </a:p>
          <a:p>
            <a:pPr lvl="1">
              <a:lnSpc>
                <a:spcPct val="90000"/>
              </a:lnSpc>
            </a:pPr>
            <a:r>
              <a:rPr lang="en-US" sz="3000" dirty="0" smtClean="0"/>
              <a:t>…</a:t>
            </a:r>
            <a:endParaRPr lang="en-US" sz="3000" dirty="0"/>
          </a:p>
          <a:p>
            <a:pPr>
              <a:lnSpc>
                <a:spcPct val="90000"/>
              </a:lnSpc>
              <a:buFont typeface="Wingdings" charset="0"/>
              <a:buNone/>
            </a:pPr>
            <a:r>
              <a:rPr lang="en-US" sz="2800" dirty="0"/>
              <a:t>		</a:t>
            </a:r>
          </a:p>
        </p:txBody>
      </p:sp>
    </p:spTree>
    <p:extLst>
      <p:ext uri="{BB962C8B-B14F-4D97-AF65-F5344CB8AC3E}">
        <p14:creationId xmlns:p14="http://schemas.microsoft.com/office/powerpoint/2010/main" val="20900163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ML Algorithms</a:t>
            </a:r>
            <a:br>
              <a:rPr lang="en-US" dirty="0" smtClean="0"/>
            </a:br>
            <a:r>
              <a:rPr lang="en-US" sz="3600" dirty="0" smtClean="0"/>
              <a:t>(there are 2^10s)</a:t>
            </a:r>
            <a:endParaRPr lang="en-US" sz="3600" dirty="0"/>
          </a:p>
        </p:txBody>
      </p:sp>
      <p:pic>
        <p:nvPicPr>
          <p:cNvPr id="4" name="Picture 3" descr="ml_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74291"/>
            <a:ext cx="7772400" cy="4754953"/>
          </a:xfrm>
          <a:prstGeom prst="rect">
            <a:avLst/>
          </a:prstGeom>
        </p:spPr>
      </p:pic>
      <p:sp>
        <p:nvSpPr>
          <p:cNvPr id="5" name="Rectangle 4"/>
          <p:cNvSpPr/>
          <p:nvPr/>
        </p:nvSpPr>
        <p:spPr>
          <a:xfrm>
            <a:off x="1811525" y="5233939"/>
            <a:ext cx="1568744" cy="312218"/>
          </a:xfrm>
          <a:prstGeom prst="rect">
            <a:avLst/>
          </a:prstGeom>
          <a:solidFill>
            <a:srgbClr val="FF0000">
              <a:alpha val="2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811525" y="4331854"/>
            <a:ext cx="1251869" cy="312218"/>
          </a:xfrm>
          <a:prstGeom prst="rect">
            <a:avLst/>
          </a:prstGeom>
          <a:solidFill>
            <a:srgbClr val="FF0000">
              <a:alpha val="2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3479031" y="3656183"/>
            <a:ext cx="128179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Spark MLlib</a:t>
            </a:r>
            <a:endParaRPr lang="en-US" dirty="0"/>
          </a:p>
        </p:txBody>
      </p:sp>
      <p:cxnSp>
        <p:nvCxnSpPr>
          <p:cNvPr id="9" name="Straight Arrow Connector 8"/>
          <p:cNvCxnSpPr/>
          <p:nvPr/>
        </p:nvCxnSpPr>
        <p:spPr>
          <a:xfrm flipH="1">
            <a:off x="3117273" y="4025515"/>
            <a:ext cx="1000606" cy="438727"/>
          </a:xfrm>
          <a:prstGeom prst="straightConnector1">
            <a:avLst/>
          </a:prstGeom>
          <a:ln w="635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flipH="1">
            <a:off x="3479031" y="4025515"/>
            <a:ext cx="640898" cy="1377758"/>
          </a:xfrm>
          <a:prstGeom prst="straightConnector1">
            <a:avLst/>
          </a:prstGeom>
          <a:ln w="6350">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11" descr="cs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07701">
            <a:off x="-229097" y="2834803"/>
            <a:ext cx="9675120" cy="1505881"/>
          </a:xfrm>
          <a:prstGeom prst="rect">
            <a:avLst/>
          </a:prstGeom>
        </p:spPr>
      </p:pic>
      <p:sp>
        <p:nvSpPr>
          <p:cNvPr id="3" name="TextBox 2"/>
          <p:cNvSpPr txBox="1"/>
          <p:nvPr/>
        </p:nvSpPr>
        <p:spPr>
          <a:xfrm rot="19707701">
            <a:off x="2800029" y="3271464"/>
            <a:ext cx="3705762" cy="76944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400" b="1" dirty="0" smtClean="0">
                <a:solidFill>
                  <a:srgbClr val="FF0000"/>
                </a:solidFill>
              </a:rPr>
              <a:t>Thanks </a:t>
            </a:r>
            <a:r>
              <a:rPr lang="en-US" sz="4400" b="1" dirty="0" err="1" smtClean="0">
                <a:solidFill>
                  <a:srgbClr val="FF0000"/>
                </a:solidFill>
              </a:rPr>
              <a:t>Varma</a:t>
            </a:r>
            <a:r>
              <a:rPr lang="en-US" sz="4400" b="1" dirty="0" smtClean="0">
                <a:solidFill>
                  <a:srgbClr val="FF0000"/>
                </a:solidFill>
              </a:rPr>
              <a:t>! </a:t>
            </a:r>
          </a:p>
        </p:txBody>
      </p:sp>
      <p:sp>
        <p:nvSpPr>
          <p:cNvPr id="10" name="TextBox 9"/>
          <p:cNvSpPr txBox="1"/>
          <p:nvPr/>
        </p:nvSpPr>
        <p:spPr>
          <a:xfrm>
            <a:off x="0" y="6421495"/>
            <a:ext cx="3911929" cy="41549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050" dirty="0"/>
              <a:t>Note that data are very similar to KDD CUP 1999</a:t>
            </a:r>
          </a:p>
          <a:p>
            <a:r>
              <a:rPr lang="en-US" sz="1050" dirty="0"/>
              <a:t>dataset: </a:t>
            </a:r>
            <a:r>
              <a:rPr lang="en-US" sz="1050" dirty="0">
                <a:solidFill>
                  <a:srgbClr val="FF0000"/>
                </a:solidFill>
                <a:hlinkClick r:id="rId4"/>
              </a:rPr>
              <a:t>http://kdd.ics.uci.edu/databases/kddcup99/kddcup99.</a:t>
            </a:r>
            <a:r>
              <a:rPr lang="en-US" sz="1050" dirty="0" smtClean="0">
                <a:solidFill>
                  <a:srgbClr val="FF0000"/>
                </a:solidFill>
                <a:hlinkClick r:id="rId4"/>
              </a:rPr>
              <a:t>html</a:t>
            </a:r>
            <a:endParaRPr lang="en-US" sz="1050" dirty="0">
              <a:solidFill>
                <a:srgbClr val="FF0000"/>
              </a:solidFill>
            </a:endParaRPr>
          </a:p>
        </p:txBody>
      </p:sp>
    </p:spTree>
    <p:extLst>
      <p:ext uri="{BB962C8B-B14F-4D97-AF65-F5344CB8AC3E}">
        <p14:creationId xmlns:p14="http://schemas.microsoft.com/office/powerpoint/2010/main" val="38166282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851078"/>
            <a:ext cx="8229600" cy="4525963"/>
          </a:xfrm>
        </p:spPr>
        <p:txBody>
          <a:bodyPr>
            <a:normAutofit fontScale="70000" lnSpcReduction="20000"/>
          </a:bodyPr>
          <a:lstStyle/>
          <a:p>
            <a:r>
              <a:rPr lang="en-US" dirty="0" smtClean="0"/>
              <a:t>Welcome</a:t>
            </a:r>
            <a:r>
              <a:rPr lang="en-US" dirty="0"/>
              <a:t>, Goals and </a:t>
            </a:r>
            <a:r>
              <a:rPr lang="en-US" dirty="0" smtClean="0"/>
              <a:t>Objectives for </a:t>
            </a:r>
            <a:r>
              <a:rPr lang="en-US" dirty="0"/>
              <a:t>the Study Group</a:t>
            </a:r>
          </a:p>
          <a:p>
            <a:endParaRPr lang="en-US" dirty="0"/>
          </a:p>
          <a:p>
            <a:r>
              <a:rPr lang="en-US" dirty="0" smtClean="0"/>
              <a:t>ICLR </a:t>
            </a:r>
            <a:r>
              <a:rPr lang="en-US" dirty="0"/>
              <a:t>wrap </a:t>
            </a:r>
            <a:r>
              <a:rPr lang="en-US" dirty="0" smtClean="0"/>
              <a:t>up</a:t>
            </a:r>
          </a:p>
          <a:p>
            <a:pPr lvl="1"/>
            <a:r>
              <a:rPr lang="en-US" dirty="0" smtClean="0">
                <a:hlinkClick r:id="rId2"/>
              </a:rPr>
              <a:t>http://www.iclr.cc/doku.php?id=iclr2015:main</a:t>
            </a:r>
            <a:endParaRPr lang="en-US" dirty="0"/>
          </a:p>
          <a:p>
            <a:endParaRPr lang="en-US" dirty="0" smtClean="0"/>
          </a:p>
          <a:p>
            <a:r>
              <a:rPr lang="en-US" dirty="0" smtClean="0"/>
              <a:t>Upcoming events</a:t>
            </a:r>
          </a:p>
          <a:p>
            <a:pPr lvl="1"/>
            <a:r>
              <a:rPr lang="en-US" dirty="0" smtClean="0">
                <a:hlinkClick r:id="rId3"/>
              </a:rPr>
              <a:t>https://www.re-work.co/events/deep-learning-boston-2015</a:t>
            </a:r>
            <a:endParaRPr lang="en-US" dirty="0"/>
          </a:p>
          <a:p>
            <a:pPr lvl="1"/>
            <a:r>
              <a:rPr lang="en-US" dirty="0" smtClean="0">
                <a:hlinkClick r:id="rId4"/>
              </a:rPr>
              <a:t>http://icml.cc/2015/</a:t>
            </a:r>
            <a:endParaRPr lang="en-US" dirty="0" smtClean="0"/>
          </a:p>
          <a:p>
            <a:endParaRPr lang="en-US" dirty="0"/>
          </a:p>
          <a:p>
            <a:r>
              <a:rPr lang="en-US" dirty="0" smtClean="0"/>
              <a:t>Machine </a:t>
            </a:r>
            <a:r>
              <a:rPr lang="en-US" dirty="0"/>
              <a:t>Learning: What is this all about</a:t>
            </a:r>
            <a:r>
              <a:rPr lang="en-US" dirty="0" smtClean="0"/>
              <a:t>?</a:t>
            </a:r>
          </a:p>
          <a:p>
            <a:pPr lvl="1"/>
            <a:r>
              <a:rPr lang="en-US" dirty="0" smtClean="0"/>
              <a:t>Basics of Representation for Machine Learning</a:t>
            </a:r>
          </a:p>
          <a:p>
            <a:endParaRPr lang="en-US" dirty="0"/>
          </a:p>
          <a:p>
            <a:r>
              <a:rPr lang="en-US" dirty="0" smtClean="0"/>
              <a:t>Next </a:t>
            </a:r>
            <a:r>
              <a:rPr lang="en-US" dirty="0"/>
              <a:t>Sessions</a:t>
            </a:r>
          </a:p>
          <a:p>
            <a:endParaRPr lang="en-US" dirty="0"/>
          </a:p>
        </p:txBody>
      </p:sp>
    </p:spTree>
    <p:extLst>
      <p:ext uri="{BB962C8B-B14F-4D97-AF65-F5344CB8AC3E}">
        <p14:creationId xmlns:p14="http://schemas.microsoft.com/office/powerpoint/2010/main" val="15289329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634" y="1417638"/>
            <a:ext cx="3852059" cy="2481676"/>
          </a:xfrm>
          <a:prstGeom prst="rect">
            <a:avLst/>
          </a:prstGeom>
        </p:spPr>
      </p:pic>
      <p:sp>
        <p:nvSpPr>
          <p:cNvPr id="2" name="Title 1"/>
          <p:cNvSpPr>
            <a:spLocks noGrp="1"/>
          </p:cNvSpPr>
          <p:nvPr>
            <p:ph type="title"/>
          </p:nvPr>
        </p:nvSpPr>
        <p:spPr>
          <a:xfrm>
            <a:off x="457200" y="22198"/>
            <a:ext cx="8229600" cy="1395440"/>
          </a:xfrm>
        </p:spPr>
        <p:txBody>
          <a:bodyPr>
            <a:noAutofit/>
          </a:bodyPr>
          <a:lstStyle/>
          <a:p>
            <a:r>
              <a:rPr lang="en-US" sz="3600" dirty="0" smtClean="0"/>
              <a:t>Notably Missing From The Previous Chart: </a:t>
            </a:r>
            <a:r>
              <a:rPr lang="en-US" sz="3200" dirty="0" smtClean="0"/>
              <a:t>Deep Feed Forward Neural Nets </a:t>
            </a:r>
            <a:r>
              <a:rPr lang="en-US" sz="3600" dirty="0" smtClean="0"/>
              <a:t/>
            </a:r>
            <a:br>
              <a:rPr lang="en-US" sz="3600" dirty="0" smtClean="0"/>
            </a:br>
            <a:r>
              <a:rPr lang="en-US" sz="2000" dirty="0" smtClean="0"/>
              <a:t>(most of the math I’m going to give you is on this slide </a:t>
            </a:r>
            <a:r>
              <a:rPr lang="en-US" sz="2000" dirty="0" smtClean="0">
                <a:sym typeface="Wingdings"/>
              </a:rPr>
              <a:t>)</a:t>
            </a:r>
            <a:endParaRPr lang="en-US" sz="2000" dirty="0"/>
          </a:p>
        </p:txBody>
      </p:sp>
      <p:pic>
        <p:nvPicPr>
          <p:cNvPr id="10" name="Picture 9" descr="activation_func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634" y="3771402"/>
            <a:ext cx="3613701" cy="2770773"/>
          </a:xfrm>
          <a:prstGeom prst="rect">
            <a:avLst/>
          </a:prstGeom>
        </p:spPr>
      </p:pic>
      <p:pic>
        <p:nvPicPr>
          <p:cNvPr id="3" name="Picture 2" descr="Error_surface_of_a_linear_neuron_with_two_input_weigh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0827" y="4499138"/>
            <a:ext cx="3888243" cy="2168107"/>
          </a:xfrm>
          <a:prstGeom prst="rect">
            <a:avLst/>
          </a:prstGeom>
        </p:spPr>
      </p:pic>
      <p:sp>
        <p:nvSpPr>
          <p:cNvPr id="4" name="TextBox 3"/>
          <p:cNvSpPr txBox="1"/>
          <p:nvPr/>
        </p:nvSpPr>
        <p:spPr>
          <a:xfrm>
            <a:off x="450331" y="5299812"/>
            <a:ext cx="3940201" cy="523220"/>
          </a:xfrm>
          <a:prstGeom prst="rect">
            <a:avLst/>
          </a:prstGeom>
          <a:noFill/>
        </p:spPr>
        <p:txBody>
          <a:bodyPr wrap="none" rtlCol="0">
            <a:spAutoFit/>
          </a:bodyPr>
          <a:lstStyle/>
          <a:p>
            <a:r>
              <a:rPr lang="en-US" sz="2800" b="1" dirty="0" smtClean="0"/>
              <a:t>So what then is learning?</a:t>
            </a:r>
            <a:endParaRPr lang="en-US" sz="2800" b="1" dirty="0"/>
          </a:p>
        </p:txBody>
      </p:sp>
      <p:grpSp>
        <p:nvGrpSpPr>
          <p:cNvPr id="17" name="Group 16"/>
          <p:cNvGrpSpPr/>
          <p:nvPr/>
        </p:nvGrpSpPr>
        <p:grpSpPr>
          <a:xfrm>
            <a:off x="97693" y="1417638"/>
            <a:ext cx="5459809" cy="3557774"/>
            <a:chOff x="97693" y="1417638"/>
            <a:chExt cx="5459809" cy="3557774"/>
          </a:xfrm>
        </p:grpSpPr>
        <p:grpSp>
          <p:nvGrpSpPr>
            <p:cNvPr id="26" name="Group 25"/>
            <p:cNvGrpSpPr/>
            <p:nvPr/>
          </p:nvGrpSpPr>
          <p:grpSpPr>
            <a:xfrm>
              <a:off x="97693" y="1417638"/>
              <a:ext cx="5459809" cy="3010542"/>
              <a:chOff x="97693" y="1417638"/>
              <a:chExt cx="5459809" cy="3010542"/>
            </a:xfrm>
          </p:grpSpPr>
          <p:grpSp>
            <p:nvGrpSpPr>
              <p:cNvPr id="21" name="Group 20"/>
              <p:cNvGrpSpPr/>
              <p:nvPr/>
            </p:nvGrpSpPr>
            <p:grpSpPr>
              <a:xfrm>
                <a:off x="97693" y="1417638"/>
                <a:ext cx="5459809" cy="3010542"/>
                <a:chOff x="97693" y="1417638"/>
                <a:chExt cx="5459809" cy="3010542"/>
              </a:xfrm>
            </p:grpSpPr>
            <p:grpSp>
              <p:nvGrpSpPr>
                <p:cNvPr id="12" name="Group 11"/>
                <p:cNvGrpSpPr/>
                <p:nvPr/>
              </p:nvGrpSpPr>
              <p:grpSpPr>
                <a:xfrm>
                  <a:off x="97693" y="1417638"/>
                  <a:ext cx="5192275" cy="3010542"/>
                  <a:chOff x="97693" y="1417638"/>
                  <a:chExt cx="5192275" cy="3010542"/>
                </a:xfrm>
              </p:grpSpPr>
              <p:pic>
                <p:nvPicPr>
                  <p:cNvPr id="8" name="Picture 7" descr="NN1__1.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93" y="1417638"/>
                    <a:ext cx="4640216" cy="3010542"/>
                  </a:xfrm>
                  <a:prstGeom prst="rect">
                    <a:avLst/>
                  </a:prstGeom>
                </p:spPr>
              </p:pic>
              <p:sp>
                <p:nvSpPr>
                  <p:cNvPr id="11" name="TextBox 10"/>
                  <p:cNvSpPr txBox="1"/>
                  <p:nvPr/>
                </p:nvSpPr>
                <p:spPr>
                  <a:xfrm>
                    <a:off x="4620163" y="2785056"/>
                    <a:ext cx="66980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i="1" dirty="0" smtClean="0"/>
                      <a:t>h</a:t>
                    </a:r>
                    <a:r>
                      <a:rPr lang="en-US" sz="1400" baseline="-25000" dirty="0" smtClean="0"/>
                      <a:t>θ</a:t>
                    </a:r>
                    <a:r>
                      <a:rPr lang="en-US" sz="1400" i="1" dirty="0" smtClean="0"/>
                      <a:t>(x</a:t>
                    </a:r>
                    <a:r>
                      <a:rPr lang="en-US" sz="1400" i="1" baseline="30000" dirty="0" smtClean="0"/>
                      <a:t>(i)</a:t>
                    </a:r>
                    <a:r>
                      <a:rPr lang="en-US" sz="1400" i="1" dirty="0" smtClean="0"/>
                      <a:t>)</a:t>
                    </a:r>
                    <a:endParaRPr lang="en-US" sz="1400" i="1" baseline="-25000" dirty="0"/>
                  </a:p>
                </p:txBody>
              </p:sp>
            </p:grpSp>
            <p:cxnSp>
              <p:nvCxnSpPr>
                <p:cNvPr id="18" name="Straight Arrow Connector 17"/>
                <p:cNvCxnSpPr/>
                <p:nvPr/>
              </p:nvCxnSpPr>
              <p:spPr>
                <a:xfrm flipV="1">
                  <a:off x="4956767" y="3228332"/>
                  <a:ext cx="0" cy="388105"/>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423858" y="3616437"/>
                  <a:ext cx="1133644" cy="584776"/>
                </a:xfrm>
                <a:prstGeom prst="rect">
                  <a:avLst/>
                </a:prstGeom>
                <a:noFill/>
              </p:spPr>
              <p:txBody>
                <a:bodyPr wrap="none" rtlCol="0">
                  <a:spAutoFit/>
                </a:bodyPr>
                <a:lstStyle/>
                <a:p>
                  <a:r>
                    <a:rPr lang="en-US" sz="1600" dirty="0" smtClean="0"/>
                    <a:t>Hypothesis</a:t>
                  </a:r>
                </a:p>
                <a:p>
                  <a:r>
                    <a:rPr lang="en-US" sz="1600" i="1" dirty="0" smtClean="0">
                      <a:solidFill>
                        <a:srgbClr val="FF0000"/>
                      </a:solidFill>
                    </a:rPr>
                    <a:t>      f</a:t>
                  </a:r>
                  <a:r>
                    <a:rPr lang="en-US" sz="1600" i="1" dirty="0" smtClean="0"/>
                    <a:t>(x</a:t>
                  </a:r>
                  <a:r>
                    <a:rPr lang="en-US" sz="1600" i="1" baseline="30000" dirty="0" smtClean="0"/>
                    <a:t>(i)</a:t>
                  </a:r>
                  <a:r>
                    <a:rPr lang="en-US" sz="1600" i="1" dirty="0" smtClean="0"/>
                    <a:t>)</a:t>
                  </a:r>
                  <a:endParaRPr lang="en-US" i="1" dirty="0"/>
                </a:p>
              </p:txBody>
            </p:sp>
          </p:grpSp>
          <p:sp>
            <p:nvSpPr>
              <p:cNvPr id="25" name="TextBox 24"/>
              <p:cNvSpPr txBox="1"/>
              <p:nvPr/>
            </p:nvSpPr>
            <p:spPr>
              <a:xfrm>
                <a:off x="4620163" y="2348574"/>
                <a:ext cx="740665" cy="307777"/>
              </a:xfrm>
              <a:prstGeom prst="rect">
                <a:avLst/>
              </a:prstGeom>
              <a:noFill/>
            </p:spPr>
            <p:txBody>
              <a:bodyPr wrap="none" rtlCol="0">
                <a:spAutoFit/>
              </a:bodyPr>
              <a:lstStyle/>
              <a:p>
                <a:r>
                  <a:rPr lang="en-US" sz="1400" i="1" dirty="0" smtClean="0"/>
                  <a:t>(x</a:t>
                </a:r>
                <a:r>
                  <a:rPr lang="en-US" sz="1400" i="1" baseline="30000" dirty="0" smtClean="0"/>
                  <a:t>(i)</a:t>
                </a:r>
                <a:r>
                  <a:rPr lang="en-US" sz="1400" i="1" dirty="0" smtClean="0"/>
                  <a:t>,y</a:t>
                </a:r>
                <a:r>
                  <a:rPr lang="en-US" sz="1400" i="1" baseline="30000" dirty="0" smtClean="0"/>
                  <a:t>(i)</a:t>
                </a:r>
                <a:r>
                  <a:rPr lang="en-US" sz="1400" i="1" dirty="0" smtClean="0"/>
                  <a:t>)</a:t>
                </a:r>
                <a:endParaRPr lang="en-US" sz="1400" i="1" dirty="0"/>
              </a:p>
            </p:txBody>
          </p:sp>
        </p:grpSp>
        <p:sp>
          <p:nvSpPr>
            <p:cNvPr id="5" name="TextBox 4"/>
            <p:cNvSpPr txBox="1"/>
            <p:nvPr/>
          </p:nvSpPr>
          <p:spPr>
            <a:xfrm>
              <a:off x="1225176" y="4499138"/>
              <a:ext cx="2166579" cy="369332"/>
            </a:xfrm>
            <a:prstGeom prst="rect">
              <a:avLst/>
            </a:prstGeom>
            <a:noFill/>
          </p:spPr>
          <p:txBody>
            <a:bodyPr wrap="none" rtlCol="0">
              <a:spAutoFit/>
            </a:bodyPr>
            <a:lstStyle/>
            <a:p>
              <a:r>
                <a:rPr lang="en-US" dirty="0" smtClean="0"/>
                <a:t>Forward Propagation</a:t>
              </a:r>
              <a:endParaRPr lang="en-US" dirty="0"/>
            </a:p>
          </p:txBody>
        </p:sp>
        <p:cxnSp>
          <p:nvCxnSpPr>
            <p:cNvPr id="16" name="Straight Arrow Connector 15"/>
            <p:cNvCxnSpPr/>
            <p:nvPr/>
          </p:nvCxnSpPr>
          <p:spPr>
            <a:xfrm>
              <a:off x="1449294" y="4975412"/>
              <a:ext cx="1434353" cy="0"/>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252872" y="3228332"/>
            <a:ext cx="5617143" cy="3595738"/>
            <a:chOff x="252872" y="3228332"/>
            <a:chExt cx="5617143" cy="3595738"/>
          </a:xfrm>
        </p:grpSpPr>
        <p:grpSp>
          <p:nvGrpSpPr>
            <p:cNvPr id="14" name="Group 13"/>
            <p:cNvGrpSpPr/>
            <p:nvPr/>
          </p:nvGrpSpPr>
          <p:grpSpPr>
            <a:xfrm>
              <a:off x="252872" y="5121992"/>
              <a:ext cx="5617143" cy="1702078"/>
              <a:chOff x="252872" y="5173465"/>
              <a:chExt cx="5617143" cy="1702078"/>
            </a:xfrm>
          </p:grpSpPr>
          <p:pic>
            <p:nvPicPr>
              <p:cNvPr id="7" name="Picture 6" descr="cost_functi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872" y="5173465"/>
                <a:ext cx="4137660" cy="701040"/>
              </a:xfrm>
              <a:prstGeom prst="rect">
                <a:avLst/>
              </a:prstGeom>
            </p:spPr>
          </p:pic>
          <p:sp>
            <p:nvSpPr>
              <p:cNvPr id="13" name="TextBox 12"/>
              <p:cNvSpPr txBox="1"/>
              <p:nvPr/>
            </p:nvSpPr>
            <p:spPr>
              <a:xfrm>
                <a:off x="252872" y="5798325"/>
                <a:ext cx="5617143" cy="1077218"/>
              </a:xfrm>
              <a:prstGeom prst="rect">
                <a:avLst/>
              </a:prstGeom>
              <a:noFill/>
            </p:spPr>
            <p:txBody>
              <a:bodyPr wrap="none" rtlCol="0">
                <a:spAutoFit/>
              </a:bodyPr>
              <a:lstStyle/>
              <a:p>
                <a:r>
                  <a:rPr lang="en-US" sz="1600" dirty="0" smtClean="0"/>
                  <a:t>Learning is the adjusting of the weights w</a:t>
                </a:r>
                <a:r>
                  <a:rPr lang="en-US" sz="1600" baseline="-25000" dirty="0" smtClean="0"/>
                  <a:t>i,j </a:t>
                </a:r>
                <a:r>
                  <a:rPr lang="en-US" sz="1600" dirty="0" smtClean="0"/>
                  <a:t>such that </a:t>
                </a:r>
              </a:p>
              <a:p>
                <a:r>
                  <a:rPr lang="en-US" sz="1600" dirty="0" smtClean="0"/>
                  <a:t>the </a:t>
                </a:r>
                <a:r>
                  <a:rPr lang="en-US" sz="1600" i="1" dirty="0" smtClean="0">
                    <a:solidFill>
                      <a:srgbClr val="FF0000"/>
                    </a:solidFill>
                  </a:rPr>
                  <a:t>cost function</a:t>
                </a:r>
                <a:r>
                  <a:rPr lang="en-US" sz="1600" i="1" dirty="0" smtClean="0"/>
                  <a:t> J(</a:t>
                </a:r>
                <a:r>
                  <a:rPr lang="en-US" sz="1600" b="1" dirty="0" smtClean="0"/>
                  <a:t>θ</a:t>
                </a:r>
                <a:r>
                  <a:rPr lang="en-US" sz="1600" i="1" dirty="0" smtClean="0"/>
                  <a:t>) </a:t>
                </a:r>
                <a:r>
                  <a:rPr lang="en-US" sz="1600" i="1" dirty="0" smtClean="0">
                    <a:solidFill>
                      <a:srgbClr val="FF0000"/>
                    </a:solidFill>
                  </a:rPr>
                  <a:t>is minimized</a:t>
                </a:r>
              </a:p>
              <a:p>
                <a:endParaRPr lang="en-US" sz="1600" dirty="0"/>
              </a:p>
              <a:p>
                <a:r>
                  <a:rPr lang="en-US" sz="1600" dirty="0" smtClean="0"/>
                  <a:t>Simple learning procedure: </a:t>
                </a:r>
                <a:r>
                  <a:rPr lang="en-US" sz="1600" i="1" dirty="0" smtClean="0"/>
                  <a:t>Back Propagation </a:t>
                </a:r>
                <a:r>
                  <a:rPr lang="en-US" sz="1600" dirty="0" smtClean="0"/>
                  <a:t>(of the error signal)</a:t>
                </a:r>
                <a:endParaRPr lang="en-US" sz="1600" dirty="0"/>
              </a:p>
            </p:txBody>
          </p:sp>
        </p:grpSp>
        <p:cxnSp>
          <p:nvCxnSpPr>
            <p:cNvPr id="23" name="Straight Arrow Connector 22"/>
            <p:cNvCxnSpPr/>
            <p:nvPr/>
          </p:nvCxnSpPr>
          <p:spPr>
            <a:xfrm flipV="1">
              <a:off x="3104594" y="3228332"/>
              <a:ext cx="1633315" cy="207148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rot="19642046">
            <a:off x="5633789" y="3431771"/>
            <a:ext cx="345182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Where do the weights come from?</a:t>
            </a:r>
            <a:endParaRPr lang="en-US" dirty="0"/>
          </a:p>
        </p:txBody>
      </p:sp>
      <p:grpSp>
        <p:nvGrpSpPr>
          <p:cNvPr id="27" name="Group 26"/>
          <p:cNvGrpSpPr/>
          <p:nvPr/>
        </p:nvGrpSpPr>
        <p:grpSpPr>
          <a:xfrm>
            <a:off x="5654328" y="4116205"/>
            <a:ext cx="3515365" cy="2693496"/>
            <a:chOff x="5654328" y="4116205"/>
            <a:chExt cx="3515365" cy="2693496"/>
          </a:xfrm>
        </p:grpSpPr>
        <p:pic>
          <p:nvPicPr>
            <p:cNvPr id="15" name="Picture 14" descr="nonconvex.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4328" y="4340812"/>
              <a:ext cx="3515365" cy="2468889"/>
            </a:xfrm>
            <a:prstGeom prst="rect">
              <a:avLst/>
            </a:prstGeom>
          </p:spPr>
        </p:pic>
        <p:sp>
          <p:nvSpPr>
            <p:cNvPr id="19" name="TextBox 18"/>
            <p:cNvSpPr txBox="1"/>
            <p:nvPr/>
          </p:nvSpPr>
          <p:spPr>
            <a:xfrm>
              <a:off x="6307667" y="4116205"/>
              <a:ext cx="2321895" cy="369332"/>
            </a:xfrm>
            <a:prstGeom prst="rect">
              <a:avLst/>
            </a:prstGeom>
            <a:noFill/>
          </p:spPr>
          <p:txBody>
            <a:bodyPr wrap="none" rtlCol="0">
              <a:spAutoFit/>
            </a:bodyPr>
            <a:lstStyle/>
            <a:p>
              <a:r>
                <a:rPr lang="en-US" dirty="0"/>
                <a:t>n</a:t>
              </a:r>
              <a:r>
                <a:rPr lang="en-US" dirty="0" smtClean="0"/>
                <a:t>oncovex optimization</a:t>
              </a:r>
              <a:endParaRPr lang="en-US" dirty="0"/>
            </a:p>
          </p:txBody>
        </p:sp>
      </p:grpSp>
    </p:spTree>
    <p:extLst>
      <p:ext uri="{BB962C8B-B14F-4D97-AF65-F5344CB8AC3E}">
        <p14:creationId xmlns:p14="http://schemas.microsoft.com/office/powerpoint/2010/main" val="2465788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1" nodeType="clickEffect">
                                  <p:stCondLst>
                                    <p:cond delay="0"/>
                                  </p:stCondLst>
                                  <p:childTnLst>
                                    <p:animEffect transition="out" filter="dissolv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That’s Fine</a:t>
            </a:r>
            <a:br>
              <a:rPr lang="en-US" dirty="0" smtClean="0"/>
            </a:br>
            <a:r>
              <a:rPr lang="en-US" sz="3100" dirty="0" smtClean="0"/>
              <a:t>But What Are Our Observations, Goals, Assumptions?</a:t>
            </a:r>
            <a:endParaRPr lang="en-US" sz="3100" dirty="0"/>
          </a:p>
        </p:txBody>
      </p:sp>
      <p:sp>
        <p:nvSpPr>
          <p:cNvPr id="3" name="Content Placeholder 2"/>
          <p:cNvSpPr>
            <a:spLocks noGrp="1"/>
          </p:cNvSpPr>
          <p:nvPr>
            <p:ph idx="1"/>
          </p:nvPr>
        </p:nvSpPr>
        <p:spPr>
          <a:xfrm>
            <a:off x="457200" y="1780610"/>
            <a:ext cx="8229600" cy="5077390"/>
          </a:xfrm>
        </p:spPr>
        <p:txBody>
          <a:bodyPr>
            <a:normAutofit fontScale="70000" lnSpcReduction="20000"/>
          </a:bodyPr>
          <a:lstStyle/>
          <a:p>
            <a:r>
              <a:rPr lang="en-US" sz="3600" dirty="0" smtClean="0"/>
              <a:t>What do we </a:t>
            </a:r>
            <a:r>
              <a:rPr lang="en-US" sz="3600" i="1" dirty="0" smtClean="0"/>
              <a:t>observe</a:t>
            </a:r>
            <a:r>
              <a:rPr lang="en-US" sz="3600" dirty="0" smtClean="0"/>
              <a:t>?</a:t>
            </a:r>
          </a:p>
          <a:p>
            <a:pPr lvl="1"/>
            <a:r>
              <a:rPr lang="en-US" dirty="0" smtClean="0"/>
              <a:t>A bunch of raw data</a:t>
            </a:r>
          </a:p>
          <a:p>
            <a:pPr lvl="2"/>
            <a:r>
              <a:rPr lang="en-US" dirty="0" smtClean="0"/>
              <a:t>Images, speech, network data, twitter feeds, …</a:t>
            </a:r>
          </a:p>
          <a:p>
            <a:pPr lvl="1"/>
            <a:endParaRPr lang="en-US" dirty="0" smtClean="0"/>
          </a:p>
          <a:p>
            <a:r>
              <a:rPr lang="en-US" sz="3600" dirty="0" smtClean="0"/>
              <a:t>What are our </a:t>
            </a:r>
            <a:r>
              <a:rPr lang="en-US" sz="3600" i="1" dirty="0" smtClean="0"/>
              <a:t>goals</a:t>
            </a:r>
            <a:r>
              <a:rPr lang="en-US" sz="3600" dirty="0" smtClean="0"/>
              <a:t>?</a:t>
            </a:r>
          </a:p>
          <a:p>
            <a:pPr lvl="1"/>
            <a:r>
              <a:rPr lang="en-US" dirty="0" smtClean="0"/>
              <a:t>We want to </a:t>
            </a:r>
            <a:r>
              <a:rPr lang="en-US" dirty="0"/>
              <a:t>r</a:t>
            </a:r>
            <a:r>
              <a:rPr lang="en-US" dirty="0" smtClean="0"/>
              <a:t>ecover the “Data Generating Distribution” (DGD)</a:t>
            </a:r>
          </a:p>
          <a:p>
            <a:pPr lvl="1"/>
            <a:r>
              <a:rPr lang="en-US" dirty="0" smtClean="0"/>
              <a:t>The modeled DGD should </a:t>
            </a:r>
            <a:r>
              <a:rPr lang="en-US" b="1" dirty="0" smtClean="0"/>
              <a:t>generalize to unseen regions, instances</a:t>
            </a:r>
            <a:endParaRPr lang="en-US" dirty="0" smtClean="0"/>
          </a:p>
          <a:p>
            <a:pPr lvl="1"/>
            <a:r>
              <a:rPr lang="en-US" dirty="0" smtClean="0"/>
              <a:t>If we can do this we can predict, classify, regress, …</a:t>
            </a:r>
          </a:p>
          <a:p>
            <a:pPr lvl="1"/>
            <a:r>
              <a:rPr lang="en-US" dirty="0" smtClean="0"/>
              <a:t>Note: Concept Drift, Adversaries, …</a:t>
            </a:r>
          </a:p>
          <a:p>
            <a:pPr lvl="2"/>
            <a:r>
              <a:rPr lang="en-US" dirty="0" smtClean="0">
                <a:hlinkClick r:id="rId2"/>
              </a:rPr>
              <a:t>http://en.wikipedia.org/wiki/Concept_drift</a:t>
            </a:r>
            <a:endParaRPr lang="en-US" dirty="0" smtClean="0"/>
          </a:p>
          <a:p>
            <a:pPr lvl="2"/>
            <a:r>
              <a:rPr lang="en-US" dirty="0"/>
              <a:t>Intriguing properties of neural </a:t>
            </a:r>
            <a:r>
              <a:rPr lang="en-US" dirty="0" smtClean="0"/>
              <a:t>networks	</a:t>
            </a:r>
          </a:p>
          <a:p>
            <a:pPr lvl="3"/>
            <a:r>
              <a:rPr lang="en-US" dirty="0" smtClean="0">
                <a:hlinkClick r:id="rId3"/>
              </a:rPr>
              <a:t>http://arxiv.org/pdf/1312.6199v4.pdf</a:t>
            </a:r>
            <a:endParaRPr lang="en-US" dirty="0"/>
          </a:p>
          <a:p>
            <a:pPr lvl="3"/>
            <a:endParaRPr lang="en-US" dirty="0" smtClean="0"/>
          </a:p>
          <a:p>
            <a:pPr lvl="2"/>
            <a:endParaRPr lang="en-US" dirty="0" smtClean="0"/>
          </a:p>
          <a:p>
            <a:r>
              <a:rPr lang="en-US" sz="3600" dirty="0"/>
              <a:t>W</a:t>
            </a:r>
            <a:r>
              <a:rPr lang="en-US" sz="3600" dirty="0" smtClean="0"/>
              <a:t>hat </a:t>
            </a:r>
            <a:r>
              <a:rPr lang="en-US" sz="3600" i="1" dirty="0" smtClean="0"/>
              <a:t>assumptions</a:t>
            </a:r>
            <a:r>
              <a:rPr lang="en-US" sz="3600" dirty="0" smtClean="0"/>
              <a:t> are we making</a:t>
            </a:r>
            <a:r>
              <a:rPr lang="en-US" sz="3600" i="1" dirty="0" smtClean="0"/>
              <a:t>?</a:t>
            </a:r>
            <a:endParaRPr lang="en-US" sz="3600" dirty="0" smtClean="0"/>
          </a:p>
        </p:txBody>
      </p:sp>
    </p:spTree>
    <p:extLst>
      <p:ext uri="{BB962C8B-B14F-4D97-AF65-F5344CB8AC3E}">
        <p14:creationId xmlns:p14="http://schemas.microsoft.com/office/powerpoint/2010/main" val="3075155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Assumptions are we making?</a:t>
            </a:r>
            <a:endParaRPr lang="en-US" dirty="0"/>
          </a:p>
        </p:txBody>
      </p:sp>
      <p:sp>
        <p:nvSpPr>
          <p:cNvPr id="3" name="Content Placeholder 2"/>
          <p:cNvSpPr>
            <a:spLocks noGrp="1"/>
          </p:cNvSpPr>
          <p:nvPr>
            <p:ph idx="1"/>
          </p:nvPr>
        </p:nvSpPr>
        <p:spPr>
          <a:xfrm>
            <a:off x="457200" y="1600200"/>
            <a:ext cx="8229600" cy="4788733"/>
          </a:xfrm>
        </p:spPr>
        <p:txBody>
          <a:bodyPr>
            <a:normAutofit fontScale="92500" lnSpcReduction="20000"/>
          </a:bodyPr>
          <a:lstStyle/>
          <a:p>
            <a:r>
              <a:rPr lang="en-US" dirty="0" smtClean="0"/>
              <a:t>Key Concept: Prior Assumptions</a:t>
            </a:r>
          </a:p>
          <a:p>
            <a:pPr lvl="1"/>
            <a:r>
              <a:rPr lang="en-US" dirty="0" smtClean="0"/>
              <a:t>Or just “priors”</a:t>
            </a:r>
          </a:p>
          <a:p>
            <a:pPr lvl="1"/>
            <a:endParaRPr lang="en-US" dirty="0" smtClean="0"/>
          </a:p>
          <a:p>
            <a:r>
              <a:rPr lang="en-US" dirty="0" smtClean="0"/>
              <a:t>So what is a prior?</a:t>
            </a:r>
          </a:p>
          <a:p>
            <a:pPr lvl="1"/>
            <a:r>
              <a:rPr lang="en-US" dirty="0" smtClean="0"/>
              <a:t>Why do we need them?</a:t>
            </a:r>
          </a:p>
          <a:p>
            <a:pPr lvl="1"/>
            <a:r>
              <a:rPr lang="en-US" dirty="0" smtClean="0"/>
              <a:t>And why do we call these assumptions “priors”?</a:t>
            </a:r>
          </a:p>
          <a:p>
            <a:pPr lvl="1"/>
            <a:r>
              <a:rPr lang="en-US" dirty="0" smtClean="0"/>
              <a:t>Rest of this chat focuses on priors for ML</a:t>
            </a:r>
          </a:p>
          <a:p>
            <a:pPr lvl="1"/>
            <a:endParaRPr lang="en-US" dirty="0" smtClean="0"/>
          </a:p>
          <a:p>
            <a:r>
              <a:rPr lang="en-US" dirty="0" smtClean="0"/>
              <a:t>These questions are fundamental to what is known as Representation Learning and Machine Learning more generally</a:t>
            </a:r>
          </a:p>
          <a:p>
            <a:endParaRPr lang="en-US" dirty="0"/>
          </a:p>
          <a:p>
            <a:endParaRPr lang="en-US" dirty="0" smtClean="0"/>
          </a:p>
        </p:txBody>
      </p:sp>
    </p:spTree>
    <p:extLst>
      <p:ext uri="{BB962C8B-B14F-4D97-AF65-F5344CB8AC3E}">
        <p14:creationId xmlns:p14="http://schemas.microsoft.com/office/powerpoint/2010/main" val="3060429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444"/>
            <a:ext cx="8229600" cy="1143000"/>
          </a:xfrm>
        </p:spPr>
        <p:txBody>
          <a:bodyPr/>
          <a:lstStyle/>
          <a:p>
            <a:r>
              <a:rPr lang="en-US" dirty="0" smtClean="0"/>
              <a:t>Priors and Bayes Theorem</a:t>
            </a:r>
            <a:endParaRPr lang="en-US" dirty="0"/>
          </a:p>
        </p:txBody>
      </p:sp>
      <p:pic>
        <p:nvPicPr>
          <p:cNvPr id="4" name="Picture 3" descr="Bayes_theorem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888" y="1586547"/>
            <a:ext cx="7261984" cy="3427026"/>
          </a:xfrm>
          <a:prstGeom prst="rect">
            <a:avLst/>
          </a:prstGeom>
        </p:spPr>
      </p:pic>
      <p:sp>
        <p:nvSpPr>
          <p:cNvPr id="5" name="TextBox 4"/>
          <p:cNvSpPr txBox="1"/>
          <p:nvPr/>
        </p:nvSpPr>
        <p:spPr>
          <a:xfrm>
            <a:off x="548490" y="5421579"/>
            <a:ext cx="8047020" cy="1323439"/>
          </a:xfrm>
          <a:prstGeom prst="rect">
            <a:avLst/>
          </a:prstGeom>
          <a:noFill/>
        </p:spPr>
        <p:txBody>
          <a:bodyPr wrap="none" rtlCol="0">
            <a:spAutoFit/>
          </a:bodyPr>
          <a:lstStyle/>
          <a:p>
            <a:r>
              <a:rPr lang="en-US" sz="2000" dirty="0" smtClean="0"/>
              <a:t>Ignoring the </a:t>
            </a:r>
            <a:r>
              <a:rPr lang="en-US" sz="2000" i="1" dirty="0" smtClean="0"/>
              <a:t>Frequentist vs. Bayesian vs. </a:t>
            </a:r>
            <a:r>
              <a:rPr lang="en-US" sz="2000" i="1" dirty="0" err="1" smtClean="0"/>
              <a:t>Likelyhoodist</a:t>
            </a:r>
            <a:r>
              <a:rPr lang="en-US" sz="2000" i="1" dirty="0" smtClean="0"/>
              <a:t> </a:t>
            </a:r>
            <a:r>
              <a:rPr lang="en-US" sz="2000" dirty="0" smtClean="0"/>
              <a:t>arguments for a sec…</a:t>
            </a:r>
          </a:p>
          <a:p>
            <a:r>
              <a:rPr lang="en-US" sz="2000" dirty="0" smtClean="0"/>
              <a:t>A  “prior” is </a:t>
            </a:r>
            <a:r>
              <a:rPr lang="en-US" sz="2000" b="1" i="1" dirty="0" smtClean="0"/>
              <a:t>the  probability that</a:t>
            </a:r>
            <a:r>
              <a:rPr lang="en-US" sz="2000" b="1" i="1" dirty="0"/>
              <a:t> </a:t>
            </a:r>
            <a:r>
              <a:rPr lang="en-US" sz="2000" b="1" i="1" dirty="0" smtClean="0"/>
              <a:t>something is true before you see data. </a:t>
            </a:r>
            <a:r>
              <a:rPr lang="en-US" sz="2000" dirty="0"/>
              <a:t>I</a:t>
            </a:r>
            <a:r>
              <a:rPr lang="en-US" sz="2000" dirty="0" smtClean="0"/>
              <a:t>n </a:t>
            </a:r>
          </a:p>
          <a:p>
            <a:r>
              <a:rPr lang="en-US" sz="2000" dirty="0" smtClean="0"/>
              <a:t>this context data is sometimes called “evidence”. For a nice review see</a:t>
            </a:r>
          </a:p>
          <a:p>
            <a:r>
              <a:rPr lang="en-US" sz="2000" dirty="0" smtClean="0">
                <a:hlinkClick r:id="rId3"/>
              </a:rPr>
              <a:t>http://www.stat.ufl.edu/archived/casella/Talks/BayesRefresher.pdf</a:t>
            </a:r>
            <a:endParaRPr lang="en-US" sz="2000" dirty="0"/>
          </a:p>
        </p:txBody>
      </p:sp>
      <p:sp>
        <p:nvSpPr>
          <p:cNvPr id="3" name="TextBox 2"/>
          <p:cNvSpPr txBox="1"/>
          <p:nvPr/>
        </p:nvSpPr>
        <p:spPr>
          <a:xfrm>
            <a:off x="195743" y="1586547"/>
            <a:ext cx="4692886" cy="175432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In general, if the graph of a Probabilistic </a:t>
            </a:r>
          </a:p>
          <a:p>
            <a:r>
              <a:rPr lang="en-US" dirty="0" smtClean="0"/>
              <a:t>Graphical Model (PGM) is a DAG, then it </a:t>
            </a:r>
          </a:p>
          <a:p>
            <a:r>
              <a:rPr lang="en-US" dirty="0"/>
              <a:t>i</a:t>
            </a:r>
            <a:r>
              <a:rPr lang="en-US" dirty="0" smtClean="0"/>
              <a:t>s usually a Bayesian</a:t>
            </a:r>
            <a:r>
              <a:rPr lang="en-US" dirty="0"/>
              <a:t> </a:t>
            </a:r>
            <a:r>
              <a:rPr lang="en-US" dirty="0" smtClean="0"/>
              <a:t>network. If the PGM’s </a:t>
            </a:r>
          </a:p>
          <a:p>
            <a:r>
              <a:rPr lang="en-US" dirty="0" smtClean="0"/>
              <a:t>graph is undirected then it</a:t>
            </a:r>
            <a:r>
              <a:rPr lang="fr-FR" dirty="0" smtClean="0"/>
              <a:t> </a:t>
            </a:r>
            <a:r>
              <a:rPr lang="fr-FR" dirty="0" err="1" smtClean="0"/>
              <a:t>is</a:t>
            </a:r>
            <a:r>
              <a:rPr lang="fr-FR" dirty="0" smtClean="0"/>
              <a:t> </a:t>
            </a:r>
            <a:r>
              <a:rPr lang="en-US" dirty="0" smtClean="0"/>
              <a:t>a Markov network. </a:t>
            </a:r>
          </a:p>
          <a:p>
            <a:r>
              <a:rPr lang="en-US" dirty="0" smtClean="0"/>
              <a:t>Of course there are further details, but these </a:t>
            </a:r>
          </a:p>
          <a:p>
            <a:r>
              <a:rPr lang="en-US" dirty="0" smtClean="0"/>
              <a:t>are </a:t>
            </a:r>
            <a:r>
              <a:rPr lang="en-US" smtClean="0"/>
              <a:t>the two </a:t>
            </a:r>
            <a:r>
              <a:rPr lang="en-US" dirty="0" smtClean="0"/>
              <a:t>major families of graphical models.</a:t>
            </a:r>
            <a:endParaRPr lang="en-US" dirty="0"/>
          </a:p>
        </p:txBody>
      </p:sp>
    </p:spTree>
    <p:extLst>
      <p:ext uri="{BB962C8B-B14F-4D97-AF65-F5344CB8AC3E}">
        <p14:creationId xmlns:p14="http://schemas.microsoft.com/office/powerpoint/2010/main" val="2150973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7" y="92937"/>
            <a:ext cx="8971546" cy="878148"/>
          </a:xfrm>
        </p:spPr>
        <p:txBody>
          <a:bodyPr>
            <a:noAutofit/>
          </a:bodyPr>
          <a:lstStyle/>
          <a:p>
            <a:r>
              <a:rPr lang="en-US" sz="3800" dirty="0" smtClean="0"/>
              <a:t>Priors for Machine Learning</a:t>
            </a:r>
            <a:br>
              <a:rPr lang="en-US" sz="3800" dirty="0" smtClean="0"/>
            </a:br>
            <a:r>
              <a:rPr lang="en-US" sz="3200" dirty="0" smtClean="0"/>
              <a:t>(not a complete list)</a:t>
            </a:r>
            <a:endParaRPr lang="en-US" sz="3200" dirty="0"/>
          </a:p>
        </p:txBody>
      </p:sp>
      <p:sp>
        <p:nvSpPr>
          <p:cNvPr id="3" name="Content Placeholder 2"/>
          <p:cNvSpPr>
            <a:spLocks noGrp="1"/>
          </p:cNvSpPr>
          <p:nvPr>
            <p:ph idx="1"/>
          </p:nvPr>
        </p:nvSpPr>
        <p:spPr>
          <a:xfrm>
            <a:off x="457200" y="1430958"/>
            <a:ext cx="8229600" cy="5515416"/>
          </a:xfrm>
        </p:spPr>
        <p:txBody>
          <a:bodyPr>
            <a:normAutofit fontScale="47500" lnSpcReduction="20000"/>
          </a:bodyPr>
          <a:lstStyle/>
          <a:p>
            <a:r>
              <a:rPr lang="en-US" sz="3800" b="1" dirty="0" smtClean="0"/>
              <a:t>Smoothness</a:t>
            </a:r>
          </a:p>
          <a:p>
            <a:pPr lvl="1"/>
            <a:r>
              <a:rPr lang="en-US" sz="2500" dirty="0" smtClean="0"/>
              <a:t>Smoothness assumes that the </a:t>
            </a:r>
            <a:r>
              <a:rPr lang="en-US" sz="2500" dirty="0"/>
              <a:t>function </a:t>
            </a:r>
            <a:r>
              <a:rPr lang="en-US" sz="2500" i="1" dirty="0" smtClean="0"/>
              <a:t>f</a:t>
            </a:r>
            <a:r>
              <a:rPr lang="en-US" sz="2500" dirty="0" smtClean="0"/>
              <a:t> to </a:t>
            </a:r>
            <a:r>
              <a:rPr lang="en-US" sz="2500" dirty="0"/>
              <a:t>be </a:t>
            </a:r>
            <a:r>
              <a:rPr lang="en-US" sz="2500" dirty="0" smtClean="0"/>
              <a:t>learned </a:t>
            </a:r>
            <a:r>
              <a:rPr lang="en-US" sz="2500" dirty="0"/>
              <a:t>is </a:t>
            </a:r>
            <a:r>
              <a:rPr lang="en-US" sz="2500" dirty="0" smtClean="0"/>
              <a:t>such that x </a:t>
            </a:r>
            <a:r>
              <a:rPr lang="en-US" sz="2500" dirty="0"/>
              <a:t>≈ y generally implies </a:t>
            </a:r>
            <a:r>
              <a:rPr lang="en-US" sz="2500" i="1" dirty="0"/>
              <a:t>f</a:t>
            </a:r>
            <a:r>
              <a:rPr lang="en-US" sz="2500" dirty="0"/>
              <a:t>(x) ≈ </a:t>
            </a:r>
            <a:r>
              <a:rPr lang="en-US" sz="2500" i="1" dirty="0"/>
              <a:t>f</a:t>
            </a:r>
            <a:r>
              <a:rPr lang="en-US" sz="2500" dirty="0"/>
              <a:t>(y). This </a:t>
            </a:r>
            <a:r>
              <a:rPr lang="en-US" sz="2500" dirty="0" smtClean="0"/>
              <a:t>is most </a:t>
            </a:r>
            <a:r>
              <a:rPr lang="en-US" sz="2500" dirty="0"/>
              <a:t>basic </a:t>
            </a:r>
            <a:r>
              <a:rPr lang="en-US" sz="2500" dirty="0" smtClean="0"/>
              <a:t>prior and </a:t>
            </a:r>
            <a:r>
              <a:rPr lang="en-US" sz="2500" dirty="0"/>
              <a:t>is present in most machine learning, but is insufficient to get around the </a:t>
            </a:r>
            <a:r>
              <a:rPr lang="en-US" sz="2500" i="1" dirty="0"/>
              <a:t>curse of </a:t>
            </a:r>
            <a:r>
              <a:rPr lang="en-US" sz="2500" i="1" dirty="0" smtClean="0"/>
              <a:t>dimensionality</a:t>
            </a:r>
            <a:r>
              <a:rPr lang="en-US" sz="2500" dirty="0"/>
              <a:t>.</a:t>
            </a:r>
            <a:endParaRPr lang="en-US" sz="2500" dirty="0" smtClean="0"/>
          </a:p>
          <a:p>
            <a:pPr marL="457200" lvl="1" indent="0">
              <a:buNone/>
            </a:pPr>
            <a:endParaRPr lang="en-US" sz="2200" dirty="0"/>
          </a:p>
          <a:p>
            <a:r>
              <a:rPr lang="en-US" sz="3800" b="1" dirty="0" smtClean="0"/>
              <a:t>Manifold Hypothesis</a:t>
            </a:r>
          </a:p>
          <a:p>
            <a:pPr lvl="1"/>
            <a:r>
              <a:rPr lang="en-US" sz="2500" dirty="0" smtClean="0"/>
              <a:t>The Manifold Hypothesis postulates that probability </a:t>
            </a:r>
            <a:r>
              <a:rPr lang="en-US" sz="2500" dirty="0"/>
              <a:t>mass </a:t>
            </a:r>
            <a:r>
              <a:rPr lang="en-US" sz="2500" dirty="0" smtClean="0"/>
              <a:t>naturally concentrates </a:t>
            </a:r>
            <a:r>
              <a:rPr lang="en-US" sz="2500" dirty="0"/>
              <a:t>near regions that have a much smaller dimensionality than the original space where the data lives. </a:t>
            </a:r>
            <a:endParaRPr lang="en-US" sz="2500" dirty="0" smtClean="0"/>
          </a:p>
          <a:p>
            <a:pPr lvl="1"/>
            <a:endParaRPr lang="en-US" sz="2500" dirty="0" smtClean="0"/>
          </a:p>
          <a:p>
            <a:r>
              <a:rPr lang="en-US" sz="3800" b="1" dirty="0" smtClean="0"/>
              <a:t>Distributed Representation/Compositionality</a:t>
            </a:r>
          </a:p>
          <a:p>
            <a:pPr lvl="1"/>
            <a:r>
              <a:rPr lang="en-US" sz="2500" dirty="0"/>
              <a:t>Good representations are </a:t>
            </a:r>
            <a:r>
              <a:rPr lang="en-US" sz="2500" i="1" dirty="0"/>
              <a:t>expressive</a:t>
            </a:r>
            <a:r>
              <a:rPr lang="en-US" sz="2500" dirty="0"/>
              <a:t>, meaning that a reasonably-sized learned representation can capture a huge number of possible input configurations. </a:t>
            </a:r>
            <a:r>
              <a:rPr lang="en-US" sz="2500" dirty="0" smtClean="0"/>
              <a:t>Distributed representations have this property.</a:t>
            </a:r>
            <a:endParaRPr lang="en-US" sz="2500" dirty="0"/>
          </a:p>
          <a:p>
            <a:pPr lvl="1"/>
            <a:endParaRPr lang="en-US" sz="2900" dirty="0" smtClean="0"/>
          </a:p>
          <a:p>
            <a:pPr lvl="2"/>
            <a:endParaRPr lang="en-US" sz="1500" dirty="0" smtClean="0"/>
          </a:p>
          <a:p>
            <a:r>
              <a:rPr lang="en-US" sz="3800" b="1" dirty="0" smtClean="0"/>
              <a:t>Multiple, Shared Underlying Explanatory Factors</a:t>
            </a:r>
          </a:p>
          <a:p>
            <a:pPr lvl="1"/>
            <a:r>
              <a:rPr lang="en-US" sz="2500" dirty="0" smtClean="0"/>
              <a:t>Assumes that the </a:t>
            </a:r>
            <a:r>
              <a:rPr lang="en-US" sz="2500" dirty="0"/>
              <a:t>data generating </a:t>
            </a:r>
            <a:r>
              <a:rPr lang="en-US" sz="2500" dirty="0" smtClean="0"/>
              <a:t>distribution </a:t>
            </a:r>
            <a:r>
              <a:rPr lang="en-US" sz="2500" dirty="0"/>
              <a:t>is generated by different underlying factors, and for the most part what one learns about one factor generalizes in many configurations of the other factors. </a:t>
            </a:r>
            <a:endParaRPr lang="en-US" sz="2500" dirty="0" smtClean="0"/>
          </a:p>
          <a:p>
            <a:pPr lvl="1"/>
            <a:endParaRPr lang="en-US" sz="2500" dirty="0" smtClean="0"/>
          </a:p>
          <a:p>
            <a:r>
              <a:rPr lang="en-US" sz="3800" b="1" dirty="0" err="1"/>
              <a:t>Sparsity</a:t>
            </a:r>
            <a:endParaRPr lang="en-US" sz="3800" b="1" dirty="0"/>
          </a:p>
          <a:p>
            <a:pPr lvl="1"/>
            <a:r>
              <a:rPr lang="en-US" sz="2500" dirty="0" smtClean="0"/>
              <a:t>Here for </a:t>
            </a:r>
            <a:r>
              <a:rPr lang="en-US" sz="2500" dirty="0"/>
              <a:t>any given observation x, only a small fraction of the possible factors are </a:t>
            </a:r>
            <a:r>
              <a:rPr lang="en-US" sz="2500" dirty="0" smtClean="0"/>
              <a:t>relevant</a:t>
            </a:r>
          </a:p>
          <a:p>
            <a:pPr marL="457200" lvl="1" indent="0">
              <a:buNone/>
            </a:pPr>
            <a:endParaRPr lang="en-US" sz="1800" dirty="0" smtClean="0"/>
          </a:p>
          <a:p>
            <a:pPr marL="457200" lvl="1" indent="0">
              <a:buNone/>
            </a:pPr>
            <a:endParaRPr lang="en-US" sz="1800" dirty="0" smtClean="0"/>
          </a:p>
          <a:p>
            <a:r>
              <a:rPr lang="en-US" sz="3800" b="1" dirty="0" smtClean="0">
                <a:solidFill>
                  <a:schemeClr val="bg1">
                    <a:lumMod val="50000"/>
                  </a:schemeClr>
                </a:solidFill>
              </a:rPr>
              <a:t>Spatial and Temporal Coherence</a:t>
            </a:r>
          </a:p>
          <a:p>
            <a:pPr lvl="1"/>
            <a:r>
              <a:rPr lang="en-US" sz="2500" dirty="0">
                <a:solidFill>
                  <a:schemeClr val="bg1">
                    <a:lumMod val="65000"/>
                  </a:schemeClr>
                </a:solidFill>
              </a:rPr>
              <a:t>Consecutive (from a sequence) or spatially nearby </a:t>
            </a:r>
            <a:r>
              <a:rPr lang="en-US" sz="2500" dirty="0" smtClean="0">
                <a:solidFill>
                  <a:schemeClr val="bg1">
                    <a:lumMod val="65000"/>
                  </a:schemeClr>
                </a:solidFill>
              </a:rPr>
              <a:t>observations tend </a:t>
            </a:r>
            <a:r>
              <a:rPr lang="en-US" sz="2500" dirty="0">
                <a:solidFill>
                  <a:schemeClr val="bg1">
                    <a:lumMod val="65000"/>
                  </a:schemeClr>
                </a:solidFill>
              </a:rPr>
              <a:t>to be associated with the same value of relevant </a:t>
            </a:r>
            <a:r>
              <a:rPr lang="en-US" sz="2500" dirty="0" smtClean="0">
                <a:solidFill>
                  <a:schemeClr val="bg1">
                    <a:lumMod val="65000"/>
                  </a:schemeClr>
                </a:solidFill>
              </a:rPr>
              <a:t>categorical concepts</a:t>
            </a:r>
            <a:r>
              <a:rPr lang="en-US" sz="2500" dirty="0">
                <a:solidFill>
                  <a:schemeClr val="bg1">
                    <a:lumMod val="65000"/>
                  </a:schemeClr>
                </a:solidFill>
              </a:rPr>
              <a:t>, or result in a small move on the surface of </a:t>
            </a:r>
            <a:r>
              <a:rPr lang="en-US" sz="2500" dirty="0" smtClean="0">
                <a:solidFill>
                  <a:schemeClr val="bg1">
                    <a:lumMod val="65000"/>
                  </a:schemeClr>
                </a:solidFill>
              </a:rPr>
              <a:t>the high</a:t>
            </a:r>
            <a:r>
              <a:rPr lang="en-US" sz="2500" dirty="0">
                <a:solidFill>
                  <a:schemeClr val="bg1">
                    <a:lumMod val="65000"/>
                  </a:schemeClr>
                </a:solidFill>
              </a:rPr>
              <a:t>-density manifold. More generally, different factors </a:t>
            </a:r>
            <a:r>
              <a:rPr lang="en-US" sz="2500" dirty="0" smtClean="0">
                <a:solidFill>
                  <a:schemeClr val="bg1">
                    <a:lumMod val="65000"/>
                  </a:schemeClr>
                </a:solidFill>
              </a:rPr>
              <a:t>change at </a:t>
            </a:r>
            <a:r>
              <a:rPr lang="en-US" sz="2500" dirty="0">
                <a:solidFill>
                  <a:schemeClr val="bg1">
                    <a:lumMod val="65000"/>
                  </a:schemeClr>
                </a:solidFill>
              </a:rPr>
              <a:t>different temporal and spatial scales, and many </a:t>
            </a:r>
            <a:r>
              <a:rPr lang="en-US" sz="2500" dirty="0" smtClean="0">
                <a:solidFill>
                  <a:schemeClr val="bg1">
                    <a:lumMod val="65000"/>
                  </a:schemeClr>
                </a:solidFill>
              </a:rPr>
              <a:t>categorical concepts </a:t>
            </a:r>
            <a:r>
              <a:rPr lang="en-US" sz="2500" dirty="0">
                <a:solidFill>
                  <a:schemeClr val="bg1">
                    <a:lumMod val="65000"/>
                  </a:schemeClr>
                </a:solidFill>
              </a:rPr>
              <a:t>of interest change slowly.</a:t>
            </a:r>
          </a:p>
          <a:p>
            <a:pPr marL="457200" lvl="1" indent="0">
              <a:buNone/>
            </a:pPr>
            <a:endParaRPr lang="en-US" sz="2500" dirty="0" smtClean="0">
              <a:solidFill>
                <a:schemeClr val="bg1">
                  <a:lumMod val="50000"/>
                </a:schemeClr>
              </a:solidFill>
            </a:endParaRPr>
          </a:p>
          <a:p>
            <a:endParaRPr lang="en-US" sz="2000" dirty="0" smtClean="0"/>
          </a:p>
          <a:p>
            <a:pPr lvl="2"/>
            <a:endParaRPr lang="en-US" sz="1200" dirty="0"/>
          </a:p>
        </p:txBody>
      </p:sp>
      <p:sp>
        <p:nvSpPr>
          <p:cNvPr id="4" name="TextBox 3"/>
          <p:cNvSpPr txBox="1"/>
          <p:nvPr/>
        </p:nvSpPr>
        <p:spPr>
          <a:xfrm>
            <a:off x="457200" y="6555736"/>
            <a:ext cx="6878806" cy="261610"/>
          </a:xfrm>
          <a:prstGeom prst="rect">
            <a:avLst/>
          </a:prstGeom>
          <a:noFill/>
        </p:spPr>
        <p:txBody>
          <a:bodyPr wrap="none" rtlCol="0">
            <a:spAutoFit/>
          </a:bodyPr>
          <a:lstStyle/>
          <a:p>
            <a:r>
              <a:rPr lang="en-US" sz="1100" dirty="0" smtClean="0"/>
              <a:t>See </a:t>
            </a:r>
            <a:r>
              <a:rPr lang="en-US" sz="1100" dirty="0"/>
              <a:t>Bengio</a:t>
            </a:r>
            <a:r>
              <a:rPr lang="en-US" sz="1100" dirty="0" smtClean="0"/>
              <a:t>, Y. et. al., “</a:t>
            </a:r>
            <a:r>
              <a:rPr lang="en-US" sz="1100" dirty="0"/>
              <a:t>Representation Learning: A Review and </a:t>
            </a:r>
            <a:r>
              <a:rPr lang="en-US" sz="1100" dirty="0" smtClean="0"/>
              <a:t>New Perspectives”, </a:t>
            </a:r>
            <a:r>
              <a:rPr lang="en-US" sz="1100" dirty="0" smtClean="0">
                <a:hlinkClick r:id="rId3"/>
              </a:rPr>
              <a:t>http://arxiv.org/pdf/1206.5538.pdf</a:t>
            </a:r>
            <a:endParaRPr lang="en-US" sz="1100" dirty="0"/>
          </a:p>
        </p:txBody>
      </p:sp>
    </p:spTree>
    <p:extLst>
      <p:ext uri="{BB962C8B-B14F-4D97-AF65-F5344CB8AC3E}">
        <p14:creationId xmlns:p14="http://schemas.microsoft.com/office/powerpoint/2010/main" val="1373278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77"/>
            <a:ext cx="8229600" cy="1143000"/>
          </a:xfrm>
        </p:spPr>
        <p:txBody>
          <a:bodyPr/>
          <a:lstStyle/>
          <a:p>
            <a:r>
              <a:rPr lang="en-US" dirty="0" smtClean="0"/>
              <a:t>Aside: Dimensionality</a:t>
            </a:r>
            <a:endParaRPr lang="en-US" dirty="0"/>
          </a:p>
        </p:txBody>
      </p:sp>
      <p:sp>
        <p:nvSpPr>
          <p:cNvPr id="3" name="Content Placeholder 2"/>
          <p:cNvSpPr>
            <a:spLocks noGrp="1"/>
          </p:cNvSpPr>
          <p:nvPr>
            <p:ph idx="1"/>
          </p:nvPr>
        </p:nvSpPr>
        <p:spPr>
          <a:xfrm>
            <a:off x="457200" y="1417638"/>
            <a:ext cx="8229600" cy="5118237"/>
          </a:xfrm>
        </p:spPr>
        <p:txBody>
          <a:bodyPr>
            <a:normAutofit fontScale="62500" lnSpcReduction="20000"/>
          </a:bodyPr>
          <a:lstStyle/>
          <a:p>
            <a:r>
              <a:rPr lang="en-US" dirty="0" smtClean="0"/>
              <a:t>Machine Learning is good at understanding the structure of high dimensional spaces</a:t>
            </a:r>
          </a:p>
          <a:p>
            <a:r>
              <a:rPr lang="en-US" dirty="0" smtClean="0"/>
              <a:t>Humans aren’t </a:t>
            </a:r>
            <a:r>
              <a:rPr lang="en-US" dirty="0" smtClean="0">
                <a:sym typeface="Wingdings"/>
              </a:rPr>
              <a:t></a:t>
            </a:r>
            <a:endParaRPr lang="en-US" dirty="0" smtClean="0"/>
          </a:p>
          <a:p>
            <a:r>
              <a:rPr lang="en-US" dirty="0" smtClean="0"/>
              <a:t>What is a dimension?</a:t>
            </a:r>
          </a:p>
          <a:p>
            <a:pPr lvl="1"/>
            <a:r>
              <a:rPr lang="en-US" dirty="0" smtClean="0"/>
              <a:t>Informally…</a:t>
            </a:r>
          </a:p>
          <a:p>
            <a:pPr lvl="1"/>
            <a:r>
              <a:rPr lang="en-US" dirty="0" smtClean="0"/>
              <a:t>A direction in the input vector</a:t>
            </a:r>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r>
              <a:rPr lang="en-US" dirty="0" smtClean="0"/>
              <a:t>Example: MNIST dataset</a:t>
            </a:r>
          </a:p>
          <a:p>
            <a:pPr lvl="1"/>
            <a:r>
              <a:rPr lang="en-US" dirty="0" smtClean="0"/>
              <a:t>Mixed NIST dataset</a:t>
            </a:r>
          </a:p>
          <a:p>
            <a:pPr lvl="1"/>
            <a:r>
              <a:rPr lang="en-US" dirty="0" smtClean="0"/>
              <a:t>Large database of handwritten digits, 0-9</a:t>
            </a:r>
          </a:p>
          <a:p>
            <a:pPr lvl="1"/>
            <a:r>
              <a:rPr lang="en-US" dirty="0" smtClean="0"/>
              <a:t>28x28 images</a:t>
            </a:r>
          </a:p>
          <a:p>
            <a:pPr lvl="1"/>
            <a:r>
              <a:rPr lang="en-US" dirty="0" smtClean="0"/>
              <a:t>784 dimensional input data (in pixel space)</a:t>
            </a:r>
          </a:p>
          <a:p>
            <a:pPr lvl="1"/>
            <a:endParaRPr lang="en-US" dirty="0" smtClean="0"/>
          </a:p>
          <a:p>
            <a:r>
              <a:rPr lang="en-US" dirty="0" smtClean="0"/>
              <a:t>Consider 4K TV </a:t>
            </a:r>
            <a:r>
              <a:rPr lang="en-US" dirty="0" smtClean="0">
                <a:sym typeface="Wingdings"/>
              </a:rPr>
              <a:t> 4096x2160 = </a:t>
            </a:r>
            <a:r>
              <a:rPr lang="en-US" dirty="0" smtClean="0"/>
              <a:t>8,847,360 dimensional pixel space</a:t>
            </a:r>
            <a:endParaRPr lang="en-US" dirty="0"/>
          </a:p>
        </p:txBody>
      </p:sp>
      <p:pic>
        <p:nvPicPr>
          <p:cNvPr id="5" name="Picture 4" descr="mnis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853" y="1870747"/>
            <a:ext cx="4232339" cy="3059170"/>
          </a:xfrm>
          <a:prstGeom prst="rect">
            <a:avLst/>
          </a:prstGeom>
        </p:spPr>
      </p:pic>
    </p:spTree>
    <p:extLst>
      <p:ext uri="{BB962C8B-B14F-4D97-AF65-F5344CB8AC3E}">
        <p14:creationId xmlns:p14="http://schemas.microsoft.com/office/powerpoint/2010/main" val="640546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18"/>
            <a:ext cx="8229600" cy="1535322"/>
          </a:xfrm>
        </p:spPr>
        <p:txBody>
          <a:bodyPr>
            <a:normAutofit/>
          </a:bodyPr>
          <a:lstStyle/>
          <a:p>
            <a:r>
              <a:rPr lang="en-US" sz="4800" dirty="0" smtClean="0"/>
              <a:t>Why ML Is Hard</a:t>
            </a:r>
            <a:br>
              <a:rPr lang="en-US" sz="4800" dirty="0" smtClean="0"/>
            </a:br>
            <a:r>
              <a:rPr lang="en-US" sz="3600" i="1" dirty="0" smtClean="0"/>
              <a:t>The Curse Of Dimensionality</a:t>
            </a:r>
            <a:endParaRPr lang="en-US" sz="3600" i="1" dirty="0"/>
          </a:p>
        </p:txBody>
      </p:sp>
      <p:pic>
        <p:nvPicPr>
          <p:cNvPr id="3" name="Picture 2" descr="CurseDimensionalit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515" y="1709969"/>
            <a:ext cx="5106147" cy="5024230"/>
          </a:xfrm>
          <a:prstGeom prst="rect">
            <a:avLst/>
          </a:prstGeom>
        </p:spPr>
      </p:pic>
      <p:sp>
        <p:nvSpPr>
          <p:cNvPr id="6" name="TextBox 5"/>
          <p:cNvSpPr txBox="1"/>
          <p:nvPr/>
        </p:nvSpPr>
        <p:spPr>
          <a:xfrm>
            <a:off x="-1" y="1902107"/>
            <a:ext cx="3753779" cy="4647426"/>
          </a:xfrm>
          <a:prstGeom prst="rect">
            <a:avLst/>
          </a:prstGeom>
          <a:noFill/>
        </p:spPr>
        <p:txBody>
          <a:bodyPr wrap="square" rtlCol="0">
            <a:spAutoFit/>
          </a:bodyPr>
          <a:lstStyle/>
          <a:p>
            <a:pPr marL="285750" indent="-285750">
              <a:buFont typeface="Arial"/>
              <a:buChar char="•"/>
            </a:pPr>
            <a:r>
              <a:rPr lang="en-US" sz="2000" dirty="0" smtClean="0"/>
              <a:t>To </a:t>
            </a:r>
            <a:r>
              <a:rPr lang="en-US" sz="2000" dirty="0" smtClean="0">
                <a:solidFill>
                  <a:srgbClr val="FF0000"/>
                </a:solidFill>
              </a:rPr>
              <a:t>generalize locally</a:t>
            </a:r>
            <a:r>
              <a:rPr lang="en-US" sz="2000" dirty="0" smtClean="0"/>
              <a:t>, you need representative examples from all relevant variations </a:t>
            </a:r>
          </a:p>
          <a:p>
            <a:pPr marL="742950" lvl="1" indent="-285750">
              <a:buFont typeface="Arial"/>
              <a:buChar char="•"/>
            </a:pPr>
            <a:r>
              <a:rPr lang="en-US" sz="2000" dirty="0"/>
              <a:t>T</a:t>
            </a:r>
            <a:r>
              <a:rPr lang="en-US" sz="2000" dirty="0" smtClean="0"/>
              <a:t>here are an </a:t>
            </a:r>
            <a:r>
              <a:rPr lang="en-US" sz="2000" i="1" dirty="0" smtClean="0"/>
              <a:t>exponential</a:t>
            </a:r>
            <a:r>
              <a:rPr lang="en-US" sz="2000" dirty="0" smtClean="0"/>
              <a:t> number of variations</a:t>
            </a:r>
          </a:p>
          <a:p>
            <a:pPr marL="742950" lvl="1" indent="-285750">
              <a:buFont typeface="Arial"/>
              <a:buChar char="•"/>
            </a:pPr>
            <a:r>
              <a:rPr lang="en-US" sz="2000" dirty="0" smtClean="0"/>
              <a:t>So local representations might not (don</a:t>
            </a:r>
            <a:r>
              <a:rPr lang="fr-FR" sz="2000" dirty="0" smtClean="0"/>
              <a:t>’</a:t>
            </a:r>
            <a:r>
              <a:rPr lang="en-US" sz="2000" dirty="0" smtClean="0"/>
              <a:t>t)  scale</a:t>
            </a:r>
          </a:p>
          <a:p>
            <a:pPr marL="285750" indent="-285750">
              <a:buFont typeface="Arial"/>
              <a:buChar char="•"/>
            </a:pPr>
            <a:endParaRPr lang="en-US" sz="2000" dirty="0"/>
          </a:p>
          <a:p>
            <a:pPr marL="285750" indent="-285750">
              <a:buFont typeface="Arial"/>
              <a:buChar char="•"/>
            </a:pPr>
            <a:r>
              <a:rPr lang="en-US" sz="2000" dirty="0" smtClean="0"/>
              <a:t>Classical Solution: Hope for a smooth enough target function, or make it smooth by handcrafting good features or kernels</a:t>
            </a:r>
          </a:p>
          <a:p>
            <a:pPr marL="742950" lvl="1" indent="-285750">
              <a:buFont typeface="Arial"/>
              <a:buChar char="•"/>
            </a:pPr>
            <a:r>
              <a:rPr lang="en-US" sz="1600" dirty="0" smtClean="0"/>
              <a:t>Distributed Representations</a:t>
            </a:r>
          </a:p>
          <a:p>
            <a:pPr marL="742950" lvl="1" indent="-285750">
              <a:buFont typeface="Arial"/>
              <a:buChar char="•"/>
            </a:pPr>
            <a:r>
              <a:rPr lang="en-US" sz="1600" dirty="0" smtClean="0"/>
              <a:t>Unsupervised Learning</a:t>
            </a:r>
            <a:endParaRPr lang="en-US" sz="1600" dirty="0"/>
          </a:p>
        </p:txBody>
      </p:sp>
      <p:sp>
        <p:nvSpPr>
          <p:cNvPr id="8" name="TextBox 7"/>
          <p:cNvSpPr txBox="1"/>
          <p:nvPr/>
        </p:nvSpPr>
        <p:spPr>
          <a:xfrm>
            <a:off x="6375657" y="6016623"/>
            <a:ext cx="2736885" cy="830997"/>
          </a:xfrm>
          <a:prstGeom prst="rect">
            <a:avLst/>
          </a:prstGeom>
          <a:noFill/>
        </p:spPr>
        <p:txBody>
          <a:bodyPr wrap="none" rtlCol="0">
            <a:spAutoFit/>
          </a:bodyPr>
          <a:lstStyle/>
          <a:p>
            <a:r>
              <a:rPr lang="en-US" sz="1600" dirty="0" smtClean="0"/>
              <a:t>(i).  Space grows </a:t>
            </a:r>
            <a:r>
              <a:rPr lang="en-US" sz="1600" i="1" dirty="0" smtClean="0"/>
              <a:t>exponentially</a:t>
            </a:r>
          </a:p>
          <a:p>
            <a:r>
              <a:rPr lang="en-US" sz="1600" dirty="0" smtClean="0"/>
              <a:t>(ii). Space is stretched, points</a:t>
            </a:r>
          </a:p>
          <a:p>
            <a:r>
              <a:rPr lang="en-US" sz="1600" dirty="0"/>
              <a:t> </a:t>
            </a:r>
            <a:r>
              <a:rPr lang="en-US" sz="1600" dirty="0" smtClean="0"/>
              <a:t>      become </a:t>
            </a:r>
            <a:r>
              <a:rPr lang="en-US" sz="1600" i="1" dirty="0"/>
              <a:t>equidistant</a:t>
            </a:r>
          </a:p>
        </p:txBody>
      </p:sp>
    </p:spTree>
    <p:extLst>
      <p:ext uri="{BB962C8B-B14F-4D97-AF65-F5344CB8AC3E}">
        <p14:creationId xmlns:p14="http://schemas.microsoft.com/office/powerpoint/2010/main" val="2068671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So What Is Smoothness?</a:t>
            </a:r>
            <a:endParaRPr lang="en-US" dirty="0"/>
          </a:p>
        </p:txBody>
      </p:sp>
      <p:pic>
        <p:nvPicPr>
          <p:cNvPr id="12" name="Content Placeholder 11" descr="smoothness.png"/>
          <p:cNvPicPr>
            <a:picLocks noGrp="1" noChangeAspect="1"/>
          </p:cNvPicPr>
          <p:nvPr>
            <p:ph idx="1"/>
          </p:nvPr>
        </p:nvPicPr>
        <p:blipFill>
          <a:blip r:embed="rId2">
            <a:extLst>
              <a:ext uri="{28A0092B-C50C-407E-A947-70E740481C1C}">
                <a14:useLocalDpi xmlns:a14="http://schemas.microsoft.com/office/drawing/2010/main" val="0"/>
              </a:ext>
            </a:extLst>
          </a:blip>
          <a:srcRect t="7933" b="7933"/>
          <a:stretch>
            <a:fillRect/>
          </a:stretch>
        </p:blipFill>
        <p:spPr>
          <a:xfrm>
            <a:off x="457200" y="1663770"/>
            <a:ext cx="8229600" cy="4237192"/>
          </a:xfrm>
        </p:spPr>
      </p:pic>
      <p:sp>
        <p:nvSpPr>
          <p:cNvPr id="13" name="TextBox 12"/>
          <p:cNvSpPr txBox="1"/>
          <p:nvPr/>
        </p:nvSpPr>
        <p:spPr>
          <a:xfrm>
            <a:off x="457200" y="5887824"/>
            <a:ext cx="8504927" cy="830997"/>
          </a:xfrm>
          <a:prstGeom prst="rect">
            <a:avLst/>
          </a:prstGeom>
          <a:noFill/>
        </p:spPr>
        <p:txBody>
          <a:bodyPr wrap="none" rtlCol="0">
            <a:spAutoFit/>
          </a:bodyPr>
          <a:lstStyle/>
          <a:p>
            <a:r>
              <a:rPr lang="en-US" sz="2400" i="1" dirty="0" smtClean="0"/>
              <a:t>Smoothness:</a:t>
            </a:r>
            <a:r>
              <a:rPr lang="en-US" sz="2400" dirty="0" smtClean="0">
                <a:sym typeface="Wingdings"/>
              </a:rPr>
              <a:t> The DGD is </a:t>
            </a:r>
            <a:r>
              <a:rPr lang="en-US" sz="2400" i="1" dirty="0" smtClean="0">
                <a:solidFill>
                  <a:srgbClr val="FF0000"/>
                </a:solidFill>
                <a:sym typeface="Wingdings"/>
              </a:rPr>
              <a:t>smooth</a:t>
            </a:r>
            <a:r>
              <a:rPr lang="en-US" sz="2400" dirty="0" smtClean="0">
                <a:solidFill>
                  <a:srgbClr val="FF0000"/>
                </a:solidFill>
                <a:sym typeface="Wingdings"/>
              </a:rPr>
              <a:t> </a:t>
            </a:r>
            <a:r>
              <a:rPr lang="en-US" sz="2400" dirty="0" smtClean="0">
                <a:sym typeface="Wingdings"/>
              </a:rPr>
              <a:t>or can be approximated by a </a:t>
            </a:r>
          </a:p>
          <a:p>
            <a:r>
              <a:rPr lang="en-US" sz="2400" dirty="0">
                <a:sym typeface="Wingdings"/>
              </a:rPr>
              <a:t>s</a:t>
            </a:r>
            <a:r>
              <a:rPr lang="en-US" sz="2400" dirty="0" smtClean="0">
                <a:sym typeface="Wingdings"/>
              </a:rPr>
              <a:t>mooth function  </a:t>
            </a:r>
            <a:r>
              <a:rPr lang="en-US" sz="2400" dirty="0">
                <a:sym typeface="Wingdings"/>
              </a:rPr>
              <a:t>i</a:t>
            </a:r>
            <a:r>
              <a:rPr lang="en-US" sz="2400" dirty="0" smtClean="0"/>
              <a:t>f </a:t>
            </a:r>
            <a:r>
              <a:rPr lang="en-US" sz="2400" b="1" dirty="0" smtClean="0"/>
              <a:t>x</a:t>
            </a:r>
            <a:r>
              <a:rPr lang="en-US" sz="2400" dirty="0" smtClean="0"/>
              <a:t> is geometrically close to</a:t>
            </a:r>
            <a:r>
              <a:rPr lang="en-US" sz="2400" b="1" dirty="0" smtClean="0"/>
              <a:t> x’ </a:t>
            </a:r>
            <a:r>
              <a:rPr lang="en-US" sz="2400" dirty="0" smtClean="0"/>
              <a:t>then </a:t>
            </a:r>
            <a:r>
              <a:rPr lang="en-US" sz="2400" b="1" dirty="0" smtClean="0"/>
              <a:t>f(x) ≈ f(x’) </a:t>
            </a:r>
            <a:endParaRPr lang="en-US" sz="2400" b="1" dirty="0"/>
          </a:p>
        </p:txBody>
      </p:sp>
    </p:spTree>
    <p:extLst>
      <p:ext uri="{BB962C8B-B14F-4D97-AF65-F5344CB8AC3E}">
        <p14:creationId xmlns:p14="http://schemas.microsoft.com/office/powerpoint/2010/main" val="3262554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Smoothness, basically…</a:t>
            </a:r>
            <a:endParaRPr lang="en-US" dirty="0"/>
          </a:p>
        </p:txBody>
      </p:sp>
      <p:pic>
        <p:nvPicPr>
          <p:cNvPr id="4" name="Picture 3" descr="smoothnes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948" y="1750259"/>
            <a:ext cx="7015952" cy="4255146"/>
          </a:xfrm>
          <a:prstGeom prst="rect">
            <a:avLst/>
          </a:prstGeom>
        </p:spPr>
      </p:pic>
      <p:sp>
        <p:nvSpPr>
          <p:cNvPr id="5" name="TextBox 4"/>
          <p:cNvSpPr txBox="1"/>
          <p:nvPr/>
        </p:nvSpPr>
        <p:spPr>
          <a:xfrm>
            <a:off x="4370932" y="6005405"/>
            <a:ext cx="2852113" cy="369332"/>
          </a:xfrm>
          <a:prstGeom prst="rect">
            <a:avLst/>
          </a:prstGeom>
          <a:noFill/>
        </p:spPr>
        <p:txBody>
          <a:bodyPr wrap="none" rtlCol="0">
            <a:spAutoFit/>
          </a:bodyPr>
          <a:lstStyle/>
          <a:p>
            <a:r>
              <a:rPr lang="en-US" dirty="0" smtClean="0"/>
              <a:t>Probability mass </a:t>
            </a:r>
            <a:r>
              <a:rPr lang="en-US" b="1" dirty="0" smtClean="0"/>
              <a:t>P(Y=c|X;θ</a:t>
            </a:r>
            <a:r>
              <a:rPr lang="en-US" b="1" i="1" dirty="0" smtClean="0"/>
              <a:t>)</a:t>
            </a:r>
            <a:endParaRPr lang="en-US" b="1" i="1" dirty="0"/>
          </a:p>
        </p:txBody>
      </p:sp>
      <p:cxnSp>
        <p:nvCxnSpPr>
          <p:cNvPr id="7" name="Straight Arrow Connector 6"/>
          <p:cNvCxnSpPr/>
          <p:nvPr/>
        </p:nvCxnSpPr>
        <p:spPr>
          <a:xfrm flipV="1">
            <a:off x="6568943" y="5071596"/>
            <a:ext cx="654102" cy="8780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82477" y="6374737"/>
            <a:ext cx="6477705" cy="461665"/>
          </a:xfrm>
          <a:prstGeom prst="rect">
            <a:avLst/>
          </a:prstGeom>
          <a:noFill/>
        </p:spPr>
        <p:txBody>
          <a:bodyPr wrap="none" rtlCol="0">
            <a:spAutoFit/>
          </a:bodyPr>
          <a:lstStyle/>
          <a:p>
            <a:r>
              <a:rPr lang="en-US" sz="2400" b="1" dirty="0" smtClean="0"/>
              <a:t>This is where the </a:t>
            </a:r>
            <a:r>
              <a:rPr lang="en-US" sz="2400" b="1" i="1" dirty="0" smtClean="0"/>
              <a:t>Manifold Hypothesis </a:t>
            </a:r>
            <a:r>
              <a:rPr lang="en-US" sz="2400" b="1" dirty="0" smtClean="0"/>
              <a:t>comes in…</a:t>
            </a:r>
            <a:endParaRPr lang="en-US" sz="2400" b="1" dirty="0"/>
          </a:p>
        </p:txBody>
      </p:sp>
      <p:sp>
        <p:nvSpPr>
          <p:cNvPr id="6" name="TextBox 5"/>
          <p:cNvSpPr txBox="1"/>
          <p:nvPr/>
        </p:nvSpPr>
        <p:spPr>
          <a:xfrm rot="20047712">
            <a:off x="186268" y="1876477"/>
            <a:ext cx="8369327"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smtClean="0"/>
              <a:t>Although </a:t>
            </a:r>
            <a:r>
              <a:rPr lang="en-US" sz="2400" b="1" dirty="0"/>
              <a:t>smoothness can be a useful assumption, it is insufficient to deal with the </a:t>
            </a:r>
            <a:r>
              <a:rPr lang="en-US" sz="2400" b="1" i="1" dirty="0" smtClean="0"/>
              <a:t>curse </a:t>
            </a:r>
            <a:r>
              <a:rPr lang="en-US" sz="2400" b="1" i="1" dirty="0"/>
              <a:t>of dimensionality</a:t>
            </a:r>
            <a:r>
              <a:rPr lang="en-US" sz="2400" b="1" dirty="0"/>
              <a:t>, because the number of such wrinkles (ups and downs </a:t>
            </a:r>
            <a:r>
              <a:rPr lang="en-US" sz="2400" b="1" dirty="0" smtClean="0"/>
              <a:t>in the function we are trying to learn) </a:t>
            </a:r>
            <a:r>
              <a:rPr lang="en-US" sz="2400" b="1" dirty="0"/>
              <a:t>may grow exponentially with the number of relevant </a:t>
            </a:r>
            <a:r>
              <a:rPr lang="en-US" sz="2400" b="1" dirty="0" smtClean="0"/>
              <a:t>interacting factors</a:t>
            </a:r>
            <a:r>
              <a:rPr lang="en-US" sz="2400" b="1" dirty="0"/>
              <a:t>, when  </a:t>
            </a:r>
            <a:r>
              <a:rPr lang="en-US" sz="2400" b="1" dirty="0" smtClean="0"/>
              <a:t>the </a:t>
            </a:r>
            <a:r>
              <a:rPr lang="en-US" sz="2400" b="1" dirty="0"/>
              <a:t>data are represented in raw input space. </a:t>
            </a:r>
            <a:endParaRPr lang="en-US" sz="2400" b="1" dirty="0" smtClean="0"/>
          </a:p>
        </p:txBody>
      </p:sp>
    </p:spTree>
    <p:extLst>
      <p:ext uri="{BB962C8B-B14F-4D97-AF65-F5344CB8AC3E}">
        <p14:creationId xmlns:p14="http://schemas.microsoft.com/office/powerpoint/2010/main" val="1545416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Curse of Dimensionality Redux</a:t>
            </a:r>
            <a:endParaRPr lang="en-US" dirty="0"/>
          </a:p>
        </p:txBody>
      </p:sp>
      <p:pic>
        <p:nvPicPr>
          <p:cNvPr id="4" name="Picture 3" descr="curs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7856"/>
            <a:ext cx="9144000" cy="5143500"/>
          </a:xfrm>
          <a:prstGeom prst="rect">
            <a:avLst/>
          </a:prstGeom>
        </p:spPr>
      </p:pic>
      <p:pic>
        <p:nvPicPr>
          <p:cNvPr id="5" name="Picture 4" descr="curse_dimensional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6737"/>
            <a:ext cx="4691542" cy="2281263"/>
          </a:xfrm>
          <a:prstGeom prst="rect">
            <a:avLst/>
          </a:prstGeom>
        </p:spPr>
      </p:pic>
      <p:pic>
        <p:nvPicPr>
          <p:cNvPr id="8" name="Picture 7" descr="regularized_regression_cost.png"/>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813044" y="4881439"/>
            <a:ext cx="4330956" cy="1463219"/>
          </a:xfrm>
          <a:prstGeom prst="rect">
            <a:avLst/>
          </a:prstGeom>
        </p:spPr>
      </p:pic>
      <p:grpSp>
        <p:nvGrpSpPr>
          <p:cNvPr id="10" name="Group 9"/>
          <p:cNvGrpSpPr/>
          <p:nvPr/>
        </p:nvGrpSpPr>
        <p:grpSpPr>
          <a:xfrm>
            <a:off x="6796049" y="4283725"/>
            <a:ext cx="1591331" cy="1490129"/>
            <a:chOff x="6796049" y="4283725"/>
            <a:chExt cx="1591331" cy="1490129"/>
          </a:xfrm>
        </p:grpSpPr>
        <p:sp>
          <p:nvSpPr>
            <p:cNvPr id="3" name="Rectangle 2"/>
            <p:cNvSpPr/>
            <p:nvPr/>
          </p:nvSpPr>
          <p:spPr>
            <a:xfrm>
              <a:off x="6796049" y="5464098"/>
              <a:ext cx="997414" cy="309756"/>
            </a:xfrm>
            <a:prstGeom prst="rect">
              <a:avLst/>
            </a:prstGeom>
            <a:solidFill>
              <a:srgbClr val="FF0000">
                <a:alpha val="3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7227425" y="4283725"/>
              <a:ext cx="1159955" cy="369332"/>
            </a:xfrm>
            <a:prstGeom prst="rect">
              <a:avLst/>
            </a:prstGeom>
            <a:noFill/>
          </p:spPr>
          <p:txBody>
            <a:bodyPr wrap="none" rtlCol="0">
              <a:spAutoFit/>
            </a:bodyPr>
            <a:lstStyle/>
            <a:p>
              <a:r>
                <a:rPr lang="en-US" dirty="0" smtClean="0"/>
                <a:t>“distance”</a:t>
              </a:r>
              <a:endParaRPr lang="en-US" dirty="0"/>
            </a:p>
          </p:txBody>
        </p:sp>
        <p:cxnSp>
          <p:nvCxnSpPr>
            <p:cNvPr id="9" name="Straight Arrow Connector 8"/>
            <p:cNvCxnSpPr/>
            <p:nvPr/>
          </p:nvCxnSpPr>
          <p:spPr>
            <a:xfrm flipH="1">
              <a:off x="7376829" y="4653057"/>
              <a:ext cx="416634" cy="669012"/>
            </a:xfrm>
            <a:prstGeom prst="straightConnector1">
              <a:avLst/>
            </a:prstGeom>
            <a:ln w="31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0545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for This Talk</a:t>
            </a:r>
            <a:br>
              <a:rPr lang="en-US" dirty="0" smtClean="0"/>
            </a:br>
            <a:r>
              <a:rPr lang="en-US" sz="3600" dirty="0" smtClean="0"/>
              <a:t>(and the group)</a:t>
            </a:r>
            <a:endParaRPr lang="en-US" sz="3600" dirty="0"/>
          </a:p>
        </p:txBody>
      </p:sp>
      <p:sp>
        <p:nvSpPr>
          <p:cNvPr id="3" name="Content Placeholder 2"/>
          <p:cNvSpPr>
            <a:spLocks noGrp="1"/>
          </p:cNvSpPr>
          <p:nvPr>
            <p:ph idx="1"/>
          </p:nvPr>
        </p:nvSpPr>
        <p:spPr>
          <a:xfrm>
            <a:off x="457200" y="1768266"/>
            <a:ext cx="8229600" cy="4954348"/>
          </a:xfrm>
        </p:spPr>
        <p:txBody>
          <a:bodyPr>
            <a:normAutofit fontScale="62500" lnSpcReduction="20000"/>
          </a:bodyPr>
          <a:lstStyle/>
          <a:p>
            <a:r>
              <a:rPr lang="en-US" dirty="0" smtClean="0"/>
              <a:t>Today: Kick off the study group</a:t>
            </a:r>
          </a:p>
          <a:p>
            <a:pPr lvl="1"/>
            <a:r>
              <a:rPr lang="en-US" dirty="0" smtClean="0"/>
              <a:t>Active discussion</a:t>
            </a:r>
          </a:p>
          <a:p>
            <a:pPr lvl="1"/>
            <a:r>
              <a:rPr lang="en-US" dirty="0" smtClean="0"/>
              <a:t>Learn together – co-teach ourselves</a:t>
            </a:r>
          </a:p>
          <a:p>
            <a:pPr lvl="2"/>
            <a:r>
              <a:rPr lang="en-US" dirty="0" smtClean="0"/>
              <a:t>ML is deep </a:t>
            </a:r>
            <a:r>
              <a:rPr lang="en-US" smtClean="0"/>
              <a:t>and wide….always </a:t>
            </a:r>
            <a:r>
              <a:rPr lang="en-US" dirty="0" smtClean="0"/>
              <a:t>more to learn</a:t>
            </a:r>
          </a:p>
          <a:p>
            <a:pPr lvl="1"/>
            <a:r>
              <a:rPr lang="en-US" dirty="0" smtClean="0"/>
              <a:t>Consider revenue generating/industry leading applications</a:t>
            </a:r>
          </a:p>
          <a:p>
            <a:endParaRPr lang="en-US" dirty="0" smtClean="0"/>
          </a:p>
          <a:p>
            <a:r>
              <a:rPr lang="en-US" dirty="0" smtClean="0"/>
              <a:t>Today: Give us a feeling and common language for some of the fundamental problems in machine learning</a:t>
            </a:r>
          </a:p>
          <a:p>
            <a:endParaRPr lang="en-US" dirty="0" smtClean="0"/>
          </a:p>
          <a:p>
            <a:r>
              <a:rPr lang="en-US" dirty="0" smtClean="0"/>
              <a:t>Ongoing: Build a foundation that we can use to teach each other about machine learning and its application to our use cases</a:t>
            </a:r>
          </a:p>
          <a:p>
            <a:endParaRPr lang="en-US" dirty="0"/>
          </a:p>
          <a:p>
            <a:r>
              <a:rPr lang="en-US" dirty="0" smtClean="0"/>
              <a:t>Meta: Focus on both technical aspects of ML and use cases</a:t>
            </a:r>
          </a:p>
          <a:p>
            <a:pPr lvl="1"/>
            <a:r>
              <a:rPr lang="en-US" dirty="0" smtClean="0"/>
              <a:t>Consider: </a:t>
            </a:r>
            <a:r>
              <a:rPr lang="en-US" dirty="0" smtClean="0">
                <a:hlinkClick r:id="rId2"/>
              </a:rPr>
              <a:t>http://www.mobileye.com/technology/</a:t>
            </a:r>
            <a:endParaRPr lang="en-US" dirty="0" smtClean="0"/>
          </a:p>
          <a:p>
            <a:endParaRPr lang="en-US" dirty="0"/>
          </a:p>
          <a:p>
            <a:r>
              <a:rPr lang="en-US" dirty="0" smtClean="0"/>
              <a:t>Others?</a:t>
            </a:r>
            <a:endParaRPr lang="en-US" dirty="0"/>
          </a:p>
        </p:txBody>
      </p:sp>
    </p:spTree>
    <p:extLst>
      <p:ext uri="{BB962C8B-B14F-4D97-AF65-F5344CB8AC3E}">
        <p14:creationId xmlns:p14="http://schemas.microsoft.com/office/powerpoint/2010/main" val="19769986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279"/>
            <a:ext cx="8229600" cy="1143000"/>
          </a:xfrm>
        </p:spPr>
        <p:txBody>
          <a:bodyPr/>
          <a:lstStyle/>
          <a:p>
            <a:r>
              <a:rPr lang="en-US" dirty="0" smtClean="0"/>
              <a:t>Manifold Hypothesis</a:t>
            </a:r>
            <a:endParaRPr lang="en-US" dirty="0"/>
          </a:p>
        </p:txBody>
      </p:sp>
      <p:pic>
        <p:nvPicPr>
          <p:cNvPr id="4" name="Picture 3" descr="manifol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52" y="1260839"/>
            <a:ext cx="7025505" cy="3725372"/>
          </a:xfrm>
          <a:prstGeom prst="rect">
            <a:avLst/>
          </a:prstGeom>
        </p:spPr>
      </p:pic>
      <p:sp>
        <p:nvSpPr>
          <p:cNvPr id="5" name="TextBox 4"/>
          <p:cNvSpPr txBox="1"/>
          <p:nvPr/>
        </p:nvSpPr>
        <p:spPr>
          <a:xfrm>
            <a:off x="611428" y="5080290"/>
            <a:ext cx="8226944" cy="2031325"/>
          </a:xfrm>
          <a:prstGeom prst="rect">
            <a:avLst/>
          </a:prstGeom>
          <a:noFill/>
        </p:spPr>
        <p:txBody>
          <a:bodyPr wrap="none" rtlCol="0">
            <a:spAutoFit/>
          </a:bodyPr>
          <a:lstStyle/>
          <a:p>
            <a:r>
              <a:rPr lang="en-US" dirty="0" smtClean="0"/>
              <a:t>The </a:t>
            </a:r>
            <a:r>
              <a:rPr lang="en-US" dirty="0"/>
              <a:t>Manifold Hypothesis </a:t>
            </a:r>
            <a:r>
              <a:rPr lang="en-US" dirty="0" smtClean="0"/>
              <a:t>states </a:t>
            </a:r>
            <a:r>
              <a:rPr lang="en-US" dirty="0"/>
              <a:t>that </a:t>
            </a:r>
            <a:r>
              <a:rPr lang="en-US" b="1" i="1" dirty="0"/>
              <a:t>natural data</a:t>
            </a:r>
            <a:r>
              <a:rPr lang="en-US" b="1" dirty="0"/>
              <a:t> </a:t>
            </a:r>
            <a:r>
              <a:rPr lang="en-US" dirty="0"/>
              <a:t>forms lower dimensional manifolds </a:t>
            </a:r>
            <a:endParaRPr lang="en-US" dirty="0" smtClean="0"/>
          </a:p>
          <a:p>
            <a:r>
              <a:rPr lang="en-US" dirty="0" smtClean="0"/>
              <a:t>in </a:t>
            </a:r>
            <a:r>
              <a:rPr lang="en-US" dirty="0"/>
              <a:t>its embedding </a:t>
            </a:r>
            <a:r>
              <a:rPr lang="en-US" dirty="0" smtClean="0"/>
              <a:t>space. </a:t>
            </a:r>
            <a:r>
              <a:rPr lang="en-US" dirty="0"/>
              <a:t>Why should this be? Well, it seems that there are both </a:t>
            </a:r>
            <a:endParaRPr lang="en-US" dirty="0" smtClean="0"/>
          </a:p>
          <a:p>
            <a:r>
              <a:rPr lang="en-US" dirty="0" smtClean="0"/>
              <a:t>theoretical </a:t>
            </a:r>
            <a:r>
              <a:rPr lang="en-US" dirty="0"/>
              <a:t>and experimental reasons to suspect that the </a:t>
            </a:r>
            <a:r>
              <a:rPr lang="en-US" dirty="0" smtClean="0"/>
              <a:t>Manifold Hypothesis is true.</a:t>
            </a:r>
          </a:p>
          <a:p>
            <a:endParaRPr lang="en-US" dirty="0"/>
          </a:p>
          <a:p>
            <a:r>
              <a:rPr lang="en-US" dirty="0"/>
              <a:t>So if you believe that the MH is true, then the task of a machine learning classification </a:t>
            </a:r>
            <a:endParaRPr lang="en-US" dirty="0" smtClean="0"/>
          </a:p>
          <a:p>
            <a:r>
              <a:rPr lang="en-US" dirty="0" smtClean="0"/>
              <a:t>algorithm </a:t>
            </a:r>
            <a:r>
              <a:rPr lang="en-US" dirty="0"/>
              <a:t>is fundamentally to separate a bunch of tangled up manifolds.</a:t>
            </a:r>
          </a:p>
          <a:p>
            <a:r>
              <a:rPr lang="en-US" dirty="0" smtClean="0"/>
              <a:t>                                                            </a:t>
            </a:r>
            <a:endParaRPr lang="en-US" dirty="0"/>
          </a:p>
        </p:txBody>
      </p:sp>
      <p:sp>
        <p:nvSpPr>
          <p:cNvPr id="6" name="TextBox 5"/>
          <p:cNvSpPr txBox="1"/>
          <p:nvPr/>
        </p:nvSpPr>
        <p:spPr>
          <a:xfrm rot="20230434">
            <a:off x="329380" y="3240245"/>
            <a:ext cx="8600431" cy="10772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solidFill>
                  <a:srgbClr val="FF0000"/>
                </a:solidFill>
              </a:rPr>
              <a:t>BTW, you can demonstrate the </a:t>
            </a:r>
            <a:r>
              <a:rPr lang="en-US" sz="3200" dirty="0" smtClean="0">
                <a:solidFill>
                  <a:srgbClr val="FF0000"/>
                </a:solidFill>
              </a:rPr>
              <a:t>MH </a:t>
            </a:r>
            <a:r>
              <a:rPr lang="en-US" sz="3200" dirty="0">
                <a:solidFill>
                  <a:srgbClr val="FF0000"/>
                </a:solidFill>
              </a:rPr>
              <a:t>to yourself </a:t>
            </a:r>
            <a:endParaRPr lang="en-US" sz="3200" dirty="0" smtClean="0">
              <a:solidFill>
                <a:srgbClr val="FF0000"/>
              </a:solidFill>
            </a:endParaRPr>
          </a:p>
          <a:p>
            <a:r>
              <a:rPr lang="en-US" sz="3200" dirty="0" smtClean="0">
                <a:solidFill>
                  <a:srgbClr val="FF0000"/>
                </a:solidFill>
              </a:rPr>
              <a:t>with </a:t>
            </a:r>
            <a:r>
              <a:rPr lang="en-US" sz="3200" dirty="0">
                <a:solidFill>
                  <a:srgbClr val="FF0000"/>
                </a:solidFill>
              </a:rPr>
              <a:t>a </a:t>
            </a:r>
            <a:r>
              <a:rPr lang="en-US" sz="3200" dirty="0" smtClean="0">
                <a:solidFill>
                  <a:srgbClr val="FF0000"/>
                </a:solidFill>
              </a:rPr>
              <a:t>simple </a:t>
            </a:r>
            <a:r>
              <a:rPr lang="en-US" sz="3200" dirty="0">
                <a:solidFill>
                  <a:srgbClr val="FF0000"/>
                </a:solidFill>
              </a:rPr>
              <a:t>thought </a:t>
            </a:r>
            <a:r>
              <a:rPr lang="en-US" sz="3200" dirty="0" smtClean="0">
                <a:solidFill>
                  <a:srgbClr val="FF0000"/>
                </a:solidFill>
              </a:rPr>
              <a:t>experiment on image data…</a:t>
            </a:r>
            <a:endParaRPr lang="en-US" sz="3200" dirty="0">
              <a:solidFill>
                <a:srgbClr val="FF0000"/>
              </a:solidFill>
            </a:endParaRPr>
          </a:p>
        </p:txBody>
      </p:sp>
    </p:spTree>
    <p:extLst>
      <p:ext uri="{BB962C8B-B14F-4D97-AF65-F5344CB8AC3E}">
        <p14:creationId xmlns:p14="http://schemas.microsoft.com/office/powerpoint/2010/main" val="1938839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71" y="62944"/>
            <a:ext cx="8605135" cy="956460"/>
          </a:xfrm>
        </p:spPr>
        <p:txBody>
          <a:bodyPr>
            <a:normAutofit/>
          </a:bodyPr>
          <a:lstStyle/>
          <a:p>
            <a:r>
              <a:rPr lang="en-US" sz="4800" dirty="0" smtClean="0"/>
              <a:t>Manifolds and Classes</a:t>
            </a:r>
            <a:endParaRPr lang="en-US" dirty="0"/>
          </a:p>
        </p:txBody>
      </p:sp>
      <p:pic>
        <p:nvPicPr>
          <p:cNvPr id="4" name="Picture 3" descr="Socher-ImageClassManifol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69" y="1407536"/>
            <a:ext cx="8260263" cy="5450464"/>
          </a:xfrm>
          <a:prstGeom prst="rect">
            <a:avLst/>
          </a:prstGeom>
        </p:spPr>
      </p:pic>
    </p:spTree>
    <p:extLst>
      <p:ext uri="{BB962C8B-B14F-4D97-AF65-F5344CB8AC3E}">
        <p14:creationId xmlns:p14="http://schemas.microsoft.com/office/powerpoint/2010/main" val="183720995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6029"/>
          </a:xfrm>
        </p:spPr>
        <p:txBody>
          <a:bodyPr>
            <a:noAutofit/>
          </a:bodyPr>
          <a:lstStyle/>
          <a:p>
            <a:r>
              <a:rPr lang="en-US" sz="3200" dirty="0" smtClean="0"/>
              <a:t>Distributed Representation/Compositionality</a:t>
            </a:r>
            <a:endParaRPr lang="en-US" sz="3200" dirty="0"/>
          </a:p>
        </p:txBody>
      </p:sp>
      <p:sp>
        <p:nvSpPr>
          <p:cNvPr id="3" name="Content Placeholder 2"/>
          <p:cNvSpPr>
            <a:spLocks noGrp="1"/>
          </p:cNvSpPr>
          <p:nvPr>
            <p:ph idx="1"/>
          </p:nvPr>
        </p:nvSpPr>
        <p:spPr>
          <a:xfrm>
            <a:off x="457200" y="1270074"/>
            <a:ext cx="8229600" cy="5587926"/>
          </a:xfrm>
        </p:spPr>
        <p:txBody>
          <a:bodyPr>
            <a:normAutofit fontScale="85000" lnSpcReduction="20000"/>
          </a:bodyPr>
          <a:lstStyle/>
          <a:p>
            <a:r>
              <a:rPr lang="en-US" sz="2000" dirty="0"/>
              <a:t>Compositionality is useful to describe the world around us </a:t>
            </a:r>
            <a:r>
              <a:rPr lang="en-US" sz="2000" dirty="0" smtClean="0"/>
              <a:t>efficiently.</a:t>
            </a:r>
            <a:r>
              <a:rPr lang="en-US" sz="2000" dirty="0" smtClean="0">
                <a:sym typeface="Wingdings"/>
              </a:rPr>
              <a:t> In a </a:t>
            </a:r>
            <a:r>
              <a:rPr lang="en-US" sz="2000" dirty="0" smtClean="0"/>
              <a:t>distributed </a:t>
            </a:r>
            <a:r>
              <a:rPr lang="en-US" sz="2000" dirty="0"/>
              <a:t>representations (features) are meaningful by </a:t>
            </a:r>
            <a:r>
              <a:rPr lang="en-US" sz="2000" dirty="0" smtClean="0"/>
              <a:t>themselves</a:t>
            </a:r>
          </a:p>
          <a:p>
            <a:pPr lvl="1"/>
            <a:r>
              <a:rPr lang="en-US" sz="1600" dirty="0"/>
              <a:t>We can use </a:t>
            </a:r>
            <a:r>
              <a:rPr lang="en-US" sz="1600" dirty="0" smtClean="0"/>
              <a:t>a simple </a:t>
            </a:r>
            <a:r>
              <a:rPr lang="en-US" sz="1600" dirty="0"/>
              <a:t>counting argument </a:t>
            </a:r>
            <a:r>
              <a:rPr lang="en-US" sz="1600" dirty="0" smtClean="0"/>
              <a:t>to help us assess </a:t>
            </a:r>
            <a:r>
              <a:rPr lang="en-US" sz="1600" dirty="0"/>
              <a:t>the </a:t>
            </a:r>
            <a:r>
              <a:rPr lang="en-US" sz="1600" dirty="0" smtClean="0"/>
              <a:t>expressiveness of </a:t>
            </a:r>
            <a:r>
              <a:rPr lang="en-US" sz="1600" dirty="0"/>
              <a:t>a model producing a representation: </a:t>
            </a:r>
            <a:r>
              <a:rPr lang="en-US" sz="1600" dirty="0" smtClean="0"/>
              <a:t>How </a:t>
            </a:r>
            <a:r>
              <a:rPr lang="en-US" sz="1600" dirty="0"/>
              <a:t>many </a:t>
            </a:r>
            <a:r>
              <a:rPr lang="en-US" sz="1600" i="1" dirty="0"/>
              <a:t>parameters</a:t>
            </a:r>
            <a:r>
              <a:rPr lang="en-US" sz="1600" dirty="0"/>
              <a:t> </a:t>
            </a:r>
            <a:r>
              <a:rPr lang="en-US" sz="1600" dirty="0" smtClean="0"/>
              <a:t>does a model require </a:t>
            </a:r>
            <a:r>
              <a:rPr lang="en-US" sz="1600" dirty="0"/>
              <a:t>compared to the </a:t>
            </a:r>
            <a:r>
              <a:rPr lang="en-US" sz="1600" i="1" dirty="0"/>
              <a:t>number of input regions </a:t>
            </a:r>
            <a:r>
              <a:rPr lang="en-US" sz="1600" dirty="0"/>
              <a:t>(</a:t>
            </a:r>
            <a:r>
              <a:rPr lang="en-US" sz="1600" dirty="0" smtClean="0"/>
              <a:t>or configurations</a:t>
            </a:r>
            <a:r>
              <a:rPr lang="en-US" sz="1600" dirty="0"/>
              <a:t>) it can distinguish</a:t>
            </a:r>
            <a:r>
              <a:rPr lang="en-US" sz="1600" dirty="0" smtClean="0"/>
              <a:t>?</a:t>
            </a:r>
          </a:p>
          <a:p>
            <a:pPr lvl="1"/>
            <a:endParaRPr lang="en-US" sz="2000" dirty="0" smtClean="0"/>
          </a:p>
          <a:p>
            <a:r>
              <a:rPr lang="en-US" sz="2000" dirty="0" smtClean="0"/>
              <a:t>Non</a:t>
            </a:r>
            <a:r>
              <a:rPr lang="en-US" sz="2000" dirty="0"/>
              <a:t>-distributed </a:t>
            </a:r>
            <a:r>
              <a:rPr lang="en-US" sz="2000" dirty="0">
                <a:sym typeface="Wingdings"/>
              </a:rPr>
              <a:t> # of distinguishable regions linear in # of </a:t>
            </a:r>
            <a:r>
              <a:rPr lang="en-US" sz="2000" dirty="0" smtClean="0">
                <a:sym typeface="Wingdings"/>
              </a:rPr>
              <a:t>parameters</a:t>
            </a:r>
          </a:p>
          <a:p>
            <a:pPr lvl="1"/>
            <a:r>
              <a:rPr lang="en-US" sz="1600" dirty="0"/>
              <a:t>Learners of one-hot representations, such as traditional clustering algorithms, Gaussian mixtures, nearest- neighbor algorithms, decision trees, or Gaussian SVMs all </a:t>
            </a:r>
            <a:r>
              <a:rPr lang="en-US" sz="1600" dirty="0" smtClean="0"/>
              <a:t>require </a:t>
            </a:r>
            <a:r>
              <a:rPr lang="en-US" sz="1600" dirty="0"/>
              <a:t>O(N ) parameters (and/or O(N ) examples) to distinguish O(N) input regions. </a:t>
            </a:r>
          </a:p>
          <a:p>
            <a:pPr marL="0" indent="0">
              <a:buNone/>
            </a:pPr>
            <a:endParaRPr lang="en-US" sz="2000" dirty="0" smtClean="0">
              <a:sym typeface="Wingdings"/>
            </a:endParaRPr>
          </a:p>
          <a:p>
            <a:endParaRPr lang="en-US" sz="2000" dirty="0" smtClean="0">
              <a:sym typeface="Wingdings"/>
            </a:endParaRPr>
          </a:p>
          <a:p>
            <a:endParaRPr lang="en-US" sz="2000" dirty="0" smtClean="0">
              <a:sym typeface="Wingdings"/>
            </a:endParaRPr>
          </a:p>
          <a:p>
            <a:endParaRPr lang="en-US" sz="2000" dirty="0">
              <a:sym typeface="Wingdings"/>
            </a:endParaRPr>
          </a:p>
          <a:p>
            <a:endParaRPr lang="en-US" sz="2000" dirty="0" smtClean="0">
              <a:sym typeface="Wingdings"/>
            </a:endParaRPr>
          </a:p>
          <a:p>
            <a:endParaRPr lang="en-US" sz="2000" dirty="0" smtClean="0">
              <a:sym typeface="Wingdings"/>
            </a:endParaRPr>
          </a:p>
          <a:p>
            <a:endParaRPr lang="en-US" sz="2000" dirty="0" smtClean="0">
              <a:sym typeface="Wingdings"/>
            </a:endParaRPr>
          </a:p>
          <a:p>
            <a:endParaRPr lang="en-US" sz="2000" dirty="0" smtClean="0">
              <a:sym typeface="Wingdings"/>
            </a:endParaRPr>
          </a:p>
          <a:p>
            <a:endParaRPr lang="en-US" sz="2000" dirty="0" smtClean="0">
              <a:sym typeface="Wingdings"/>
            </a:endParaRPr>
          </a:p>
          <a:p>
            <a:endParaRPr lang="en-US" sz="2000" dirty="0" smtClean="0">
              <a:sym typeface="Wingdings"/>
            </a:endParaRPr>
          </a:p>
          <a:p>
            <a:r>
              <a:rPr lang="en-US" sz="2000" dirty="0" smtClean="0">
                <a:sym typeface="Wingdings"/>
              </a:rPr>
              <a:t>Distributed  </a:t>
            </a:r>
            <a:r>
              <a:rPr lang="en-US" sz="2000" dirty="0">
                <a:sym typeface="Wingdings"/>
              </a:rPr>
              <a:t># of distinguishable </a:t>
            </a:r>
            <a:r>
              <a:rPr lang="en-US" sz="2000" dirty="0" smtClean="0">
                <a:sym typeface="Wingdings"/>
              </a:rPr>
              <a:t>regions </a:t>
            </a:r>
            <a:r>
              <a:rPr lang="en-US" sz="2000" dirty="0">
                <a:sym typeface="Wingdings"/>
              </a:rPr>
              <a:t>grows </a:t>
            </a:r>
            <a:r>
              <a:rPr lang="en-US" sz="2000" dirty="0" smtClean="0">
                <a:sym typeface="Wingdings"/>
              </a:rPr>
              <a:t>about exponentially </a:t>
            </a:r>
            <a:r>
              <a:rPr lang="en-US" sz="2000" dirty="0">
                <a:sym typeface="Wingdings"/>
              </a:rPr>
              <a:t>in # of parameters</a:t>
            </a:r>
          </a:p>
          <a:p>
            <a:pPr lvl="1"/>
            <a:r>
              <a:rPr lang="en-US" sz="1900" dirty="0">
                <a:sym typeface="Wingdings"/>
              </a:rPr>
              <a:t>Each parameter influences many regions, not just local </a:t>
            </a:r>
            <a:r>
              <a:rPr lang="en-US" sz="1900" dirty="0" smtClean="0">
                <a:sym typeface="Wingdings"/>
              </a:rPr>
              <a:t>neighbors</a:t>
            </a:r>
          </a:p>
          <a:p>
            <a:pPr lvl="1"/>
            <a:endParaRPr lang="en-US" sz="1900" dirty="0">
              <a:sym typeface="Wingdings"/>
            </a:endParaRPr>
          </a:p>
          <a:p>
            <a:endParaRPr lang="en-US" dirty="0"/>
          </a:p>
        </p:txBody>
      </p:sp>
      <p:grpSp>
        <p:nvGrpSpPr>
          <p:cNvPr id="4" name="Group 3"/>
          <p:cNvGrpSpPr/>
          <p:nvPr/>
        </p:nvGrpSpPr>
        <p:grpSpPr>
          <a:xfrm>
            <a:off x="1687026" y="3560899"/>
            <a:ext cx="5399280" cy="2054069"/>
            <a:chOff x="1687026" y="3687899"/>
            <a:chExt cx="5399280" cy="2054069"/>
          </a:xfrm>
        </p:grpSpPr>
        <p:pic>
          <p:nvPicPr>
            <p:cNvPr id="6" name="Picture 5" descr="multi-parti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292" y="3687899"/>
              <a:ext cx="2869014" cy="2054069"/>
            </a:xfrm>
            <a:prstGeom prst="rect">
              <a:avLst/>
            </a:prstGeom>
          </p:spPr>
        </p:pic>
        <p:pic>
          <p:nvPicPr>
            <p:cNvPr id="7" name="Picture 6" descr="one_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026" y="3687899"/>
              <a:ext cx="1678692" cy="2054069"/>
            </a:xfrm>
            <a:prstGeom prst="rect">
              <a:avLst/>
            </a:prstGeom>
          </p:spPr>
        </p:pic>
      </p:grpSp>
      <p:sp>
        <p:nvSpPr>
          <p:cNvPr id="8" name="TextBox 7"/>
          <p:cNvSpPr txBox="1"/>
          <p:nvPr/>
        </p:nvSpPr>
        <p:spPr>
          <a:xfrm rot="20150958">
            <a:off x="442471" y="2044608"/>
            <a:ext cx="8405225"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smtClean="0"/>
              <a:t>In a </a:t>
            </a:r>
            <a:r>
              <a:rPr lang="en-US" sz="2400" b="1" i="1" u="sng" dirty="0" smtClean="0"/>
              <a:t>Distributed Representation</a:t>
            </a:r>
            <a:r>
              <a:rPr lang="en-US" sz="2400" b="1" i="1" dirty="0" smtClean="0"/>
              <a:t> </a:t>
            </a:r>
            <a:r>
              <a:rPr lang="en-US" sz="2400" b="1" dirty="0" smtClean="0"/>
              <a:t>k </a:t>
            </a:r>
            <a:r>
              <a:rPr lang="en-US" sz="2400" b="1" dirty="0"/>
              <a:t>out of N </a:t>
            </a:r>
            <a:r>
              <a:rPr lang="en-US" sz="2400" b="1" dirty="0" smtClean="0"/>
              <a:t>representation elements </a:t>
            </a:r>
            <a:r>
              <a:rPr lang="en-US" sz="2400" b="1" dirty="0"/>
              <a:t>or feature values can be independently varied, e.g.</a:t>
            </a:r>
            <a:r>
              <a:rPr lang="en-US" sz="2400" b="1" dirty="0" smtClean="0"/>
              <a:t>, they </a:t>
            </a:r>
            <a:r>
              <a:rPr lang="en-US" sz="2400" b="1" dirty="0"/>
              <a:t>are not mutually exclusive. </a:t>
            </a:r>
            <a:endParaRPr lang="en-US" sz="2400" b="1" dirty="0" smtClean="0"/>
          </a:p>
          <a:p>
            <a:endParaRPr lang="en-US" sz="2400" b="1" dirty="0"/>
          </a:p>
          <a:p>
            <a:r>
              <a:rPr lang="en-US" sz="2400" b="1" dirty="0" smtClean="0"/>
              <a:t>Each </a:t>
            </a:r>
            <a:r>
              <a:rPr lang="en-US" sz="2400" b="1" dirty="0"/>
              <a:t>concept is represented </a:t>
            </a:r>
            <a:r>
              <a:rPr lang="en-US" sz="2400" b="1" dirty="0" smtClean="0"/>
              <a:t>by having </a:t>
            </a:r>
            <a:r>
              <a:rPr lang="en-US" sz="2400" b="1" dirty="0"/>
              <a:t>k features being turned on or active, while each </a:t>
            </a:r>
            <a:r>
              <a:rPr lang="en-US" sz="2400" b="1" dirty="0" smtClean="0"/>
              <a:t>feature is </a:t>
            </a:r>
            <a:r>
              <a:rPr lang="en-US" sz="2400" b="1" dirty="0"/>
              <a:t>involved in representing many concepts</a:t>
            </a:r>
          </a:p>
        </p:txBody>
      </p:sp>
    </p:spTree>
    <p:extLst>
      <p:ext uri="{BB962C8B-B14F-4D97-AF65-F5344CB8AC3E}">
        <p14:creationId xmlns:p14="http://schemas.microsoft.com/office/powerpoint/2010/main" val="165210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Representations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RBMs, sparse coding, auto-encoders or multi-layer neural </a:t>
            </a:r>
            <a:r>
              <a:rPr lang="en-US" dirty="0" smtClean="0"/>
              <a:t>networks can </a:t>
            </a:r>
            <a:r>
              <a:rPr lang="en-US" dirty="0"/>
              <a:t>all represent up to </a:t>
            </a:r>
            <a:r>
              <a:rPr lang="en-US" i="1" dirty="0"/>
              <a:t>O</a:t>
            </a:r>
            <a:r>
              <a:rPr lang="en-US" dirty="0"/>
              <a:t>(</a:t>
            </a:r>
            <a:r>
              <a:rPr lang="en-US" dirty="0" smtClean="0"/>
              <a:t>2</a:t>
            </a:r>
            <a:r>
              <a:rPr lang="en-US" baseline="30000" dirty="0" smtClean="0"/>
              <a:t>k</a:t>
            </a:r>
            <a:r>
              <a:rPr lang="en-US" dirty="0" smtClean="0"/>
              <a:t>) </a:t>
            </a:r>
            <a:r>
              <a:rPr lang="en-US" dirty="0"/>
              <a:t>input regions using only </a:t>
            </a:r>
            <a:r>
              <a:rPr lang="en-US" i="1" dirty="0"/>
              <a:t>O</a:t>
            </a:r>
            <a:r>
              <a:rPr lang="en-US" dirty="0"/>
              <a:t>(N</a:t>
            </a:r>
            <a:r>
              <a:rPr lang="en-US" dirty="0" smtClean="0"/>
              <a:t>) parameters</a:t>
            </a:r>
          </a:p>
          <a:p>
            <a:pPr lvl="1"/>
            <a:r>
              <a:rPr lang="en-US" dirty="0" smtClean="0"/>
              <a:t>Exponential Gain</a:t>
            </a:r>
          </a:p>
          <a:p>
            <a:pPr lvl="1"/>
            <a:r>
              <a:rPr lang="en-US" dirty="0" smtClean="0"/>
              <a:t>Scales</a:t>
            </a:r>
            <a:r>
              <a:rPr lang="en-US" dirty="0"/>
              <a:t>, fights the curse of dimensionality, </a:t>
            </a:r>
            <a:r>
              <a:rPr lang="en-US" dirty="0" smtClean="0"/>
              <a:t>…</a:t>
            </a:r>
          </a:p>
          <a:p>
            <a:endParaRPr lang="en-US" dirty="0" smtClean="0"/>
          </a:p>
          <a:p>
            <a:r>
              <a:rPr lang="en-US" dirty="0" smtClean="0"/>
              <a:t>There is also a connection to </a:t>
            </a:r>
            <a:r>
              <a:rPr lang="en-US" i="1" dirty="0" smtClean="0"/>
              <a:t>sparseness</a:t>
            </a:r>
            <a:r>
              <a:rPr lang="en-US" dirty="0" smtClean="0"/>
              <a:t> of a representation: k is the </a:t>
            </a:r>
            <a:r>
              <a:rPr lang="en-US" dirty="0"/>
              <a:t>number of non-zero elements in a </a:t>
            </a:r>
            <a:r>
              <a:rPr lang="en-US" dirty="0" smtClean="0"/>
              <a:t>sparse representation</a:t>
            </a:r>
          </a:p>
          <a:p>
            <a:pPr lvl="1"/>
            <a:r>
              <a:rPr lang="en-US" dirty="0" smtClean="0"/>
              <a:t>Sparseness?</a:t>
            </a:r>
          </a:p>
        </p:txBody>
      </p:sp>
    </p:spTree>
    <p:extLst>
      <p:ext uri="{BB962C8B-B14F-4D97-AF65-F5344CB8AC3E}">
        <p14:creationId xmlns:p14="http://schemas.microsoft.com/office/powerpoint/2010/main" val="306538471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Aside on Sparseness</a:t>
            </a:r>
            <a:endParaRPr lang="en-US" dirty="0"/>
          </a:p>
        </p:txBody>
      </p:sp>
      <p:pic>
        <p:nvPicPr>
          <p:cNvPr id="4" name="Picture 3" descr="variable_order_sequence_memo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0" y="1655639"/>
            <a:ext cx="4740646" cy="4741764"/>
          </a:xfrm>
          <a:prstGeom prst="rect">
            <a:avLst/>
          </a:prstGeom>
        </p:spPr>
      </p:pic>
      <p:sp>
        <p:nvSpPr>
          <p:cNvPr id="5" name="TextBox 4"/>
          <p:cNvSpPr txBox="1"/>
          <p:nvPr/>
        </p:nvSpPr>
        <p:spPr>
          <a:xfrm>
            <a:off x="4133246" y="2608143"/>
            <a:ext cx="4553554" cy="2585323"/>
          </a:xfrm>
          <a:prstGeom prst="rect">
            <a:avLst/>
          </a:prstGeom>
          <a:noFill/>
        </p:spPr>
        <p:txBody>
          <a:bodyPr wrap="square" rtlCol="0">
            <a:spAutoFit/>
          </a:bodyPr>
          <a:lstStyle/>
          <a:p>
            <a:pPr marL="742950" lvl="1" indent="-285750">
              <a:buFont typeface="Arial"/>
              <a:buChar char="•"/>
            </a:pPr>
            <a:r>
              <a:rPr lang="en-US" dirty="0" smtClean="0">
                <a:sym typeface="Wingdings"/>
              </a:rPr>
              <a:t>In a sparse representation, </a:t>
            </a:r>
            <a:r>
              <a:rPr lang="en-US" dirty="0"/>
              <a:t>for any </a:t>
            </a:r>
            <a:r>
              <a:rPr lang="en-US" dirty="0" smtClean="0"/>
              <a:t>observation x</a:t>
            </a:r>
            <a:r>
              <a:rPr lang="en-US" baseline="-25000" dirty="0" smtClean="0"/>
              <a:t>i</a:t>
            </a:r>
            <a:r>
              <a:rPr lang="en-US" dirty="0" smtClean="0"/>
              <a:t> only </a:t>
            </a:r>
            <a:r>
              <a:rPr lang="en-US" dirty="0"/>
              <a:t>a small fraction of the possible </a:t>
            </a:r>
            <a:r>
              <a:rPr lang="en-US" dirty="0" smtClean="0"/>
              <a:t>“features” are </a:t>
            </a:r>
            <a:r>
              <a:rPr lang="en-US" dirty="0"/>
              <a:t>relevant</a:t>
            </a:r>
          </a:p>
          <a:p>
            <a:pPr marL="742950" lvl="1" indent="-285750">
              <a:buFont typeface="Arial"/>
              <a:buChar char="•"/>
            </a:pPr>
            <a:endParaRPr lang="en-US" dirty="0" smtClean="0"/>
          </a:p>
          <a:p>
            <a:pPr marL="742950" lvl="1" indent="-285750">
              <a:buFont typeface="Arial"/>
              <a:buChar char="•"/>
            </a:pPr>
            <a:r>
              <a:rPr lang="en-US" dirty="0" smtClean="0"/>
              <a:t>Sparse data can be represented </a:t>
            </a:r>
            <a:r>
              <a:rPr lang="en-US" dirty="0"/>
              <a:t>by features that </a:t>
            </a:r>
            <a:r>
              <a:rPr lang="en-US" dirty="0" smtClean="0"/>
              <a:t>are either </a:t>
            </a:r>
            <a:r>
              <a:rPr lang="en-US" dirty="0"/>
              <a:t>often zero or by the fact that most of </a:t>
            </a:r>
            <a:r>
              <a:rPr lang="en-US" dirty="0" smtClean="0"/>
              <a:t>the features </a:t>
            </a:r>
            <a:r>
              <a:rPr lang="en-US" dirty="0"/>
              <a:t>are insensitive to small variations of </a:t>
            </a:r>
            <a:r>
              <a:rPr lang="en-US" dirty="0" smtClean="0"/>
              <a:t>x</a:t>
            </a:r>
            <a:r>
              <a:rPr lang="en-US" baseline="-25000" dirty="0" smtClean="0"/>
              <a:t>i</a:t>
            </a:r>
            <a:endParaRPr lang="en-US" dirty="0"/>
          </a:p>
          <a:p>
            <a:endParaRPr lang="en-US" dirty="0"/>
          </a:p>
        </p:txBody>
      </p:sp>
      <p:sp>
        <p:nvSpPr>
          <p:cNvPr id="6" name="TextBox 5"/>
          <p:cNvSpPr txBox="1"/>
          <p:nvPr/>
        </p:nvSpPr>
        <p:spPr>
          <a:xfrm>
            <a:off x="0" y="6542469"/>
            <a:ext cx="4047505" cy="253916"/>
          </a:xfrm>
          <a:prstGeom prst="rect">
            <a:avLst/>
          </a:prstGeom>
          <a:noFill/>
        </p:spPr>
        <p:txBody>
          <a:bodyPr wrap="none" rtlCol="0">
            <a:spAutoFit/>
          </a:bodyPr>
          <a:lstStyle/>
          <a:p>
            <a:r>
              <a:rPr lang="en-US" sz="1050" dirty="0" smtClean="0"/>
              <a:t>VOSM graphic courtesy Jeff Hawkins/</a:t>
            </a:r>
            <a:r>
              <a:rPr lang="en-US" sz="1050" dirty="0" err="1" smtClean="0"/>
              <a:t>Numenta</a:t>
            </a:r>
            <a:r>
              <a:rPr lang="en-US" sz="1050" dirty="0" smtClean="0"/>
              <a:t> (</a:t>
            </a:r>
            <a:r>
              <a:rPr lang="en-US" sz="1050" dirty="0" smtClean="0">
                <a:hlinkClick r:id="rId3"/>
              </a:rPr>
              <a:t>http://numenta.com</a:t>
            </a:r>
            <a:r>
              <a:rPr lang="en-US" sz="1050" smtClean="0">
                <a:hlinkClick r:id="rId3"/>
              </a:rPr>
              <a:t>/</a:t>
            </a:r>
            <a:r>
              <a:rPr lang="en-US" sz="1050" smtClean="0"/>
              <a:t>) </a:t>
            </a:r>
            <a:endParaRPr lang="en-US" sz="1050" dirty="0"/>
          </a:p>
        </p:txBody>
      </p:sp>
    </p:spTree>
    <p:extLst>
      <p:ext uri="{BB962C8B-B14F-4D97-AF65-F5344CB8AC3E}">
        <p14:creationId xmlns:p14="http://schemas.microsoft.com/office/powerpoint/2010/main" val="2811202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Hierarchical Representation</a:t>
            </a:r>
            <a:br>
              <a:rPr lang="en-US" dirty="0" smtClean="0"/>
            </a:br>
            <a:r>
              <a:rPr lang="en-US" sz="4000" dirty="0" smtClean="0"/>
              <a:t>Composing Distributed Representations</a:t>
            </a:r>
            <a:endParaRPr lang="en-US" dirty="0"/>
          </a:p>
        </p:txBody>
      </p:sp>
      <p:grpSp>
        <p:nvGrpSpPr>
          <p:cNvPr id="3" name="Group 2"/>
          <p:cNvGrpSpPr/>
          <p:nvPr/>
        </p:nvGrpSpPr>
        <p:grpSpPr>
          <a:xfrm>
            <a:off x="4520829" y="1850229"/>
            <a:ext cx="4474895" cy="4614072"/>
            <a:chOff x="4520829" y="1850229"/>
            <a:chExt cx="4474895" cy="4614072"/>
          </a:xfrm>
        </p:grpSpPr>
        <p:pic>
          <p:nvPicPr>
            <p:cNvPr id="5" name="Picture 4" descr="deep-learning-an-interactive-introduction-for-nlpers-50-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829" y="2430387"/>
              <a:ext cx="4474895" cy="4033914"/>
            </a:xfrm>
            <a:prstGeom prst="rect">
              <a:avLst/>
            </a:prstGeom>
          </p:spPr>
        </p:pic>
        <p:sp>
          <p:nvSpPr>
            <p:cNvPr id="6" name="TextBox 5"/>
            <p:cNvSpPr txBox="1"/>
            <p:nvPr/>
          </p:nvSpPr>
          <p:spPr>
            <a:xfrm>
              <a:off x="5771130" y="1850229"/>
              <a:ext cx="1974293" cy="369332"/>
            </a:xfrm>
            <a:prstGeom prst="rect">
              <a:avLst/>
            </a:prstGeom>
            <a:noFill/>
          </p:spPr>
          <p:txBody>
            <a:bodyPr wrap="none" rtlCol="0">
              <a:spAutoFit/>
            </a:bodyPr>
            <a:lstStyle/>
            <a:p>
              <a:r>
                <a:rPr lang="en-US" b="1" u="sng" dirty="0" smtClean="0"/>
                <a:t>Recognizing a Face</a:t>
              </a:r>
              <a:endParaRPr lang="en-US" b="1" u="sng" dirty="0"/>
            </a:p>
          </p:txBody>
        </p:sp>
      </p:grpSp>
      <p:grpSp>
        <p:nvGrpSpPr>
          <p:cNvPr id="9" name="Group 8"/>
          <p:cNvGrpSpPr/>
          <p:nvPr/>
        </p:nvGrpSpPr>
        <p:grpSpPr>
          <a:xfrm>
            <a:off x="274952" y="1850229"/>
            <a:ext cx="3926663" cy="4711731"/>
            <a:chOff x="274952" y="1850229"/>
            <a:chExt cx="3926663" cy="4711731"/>
          </a:xfrm>
        </p:grpSpPr>
        <p:pic>
          <p:nvPicPr>
            <p:cNvPr id="4" name="Picture 3" descr="hierarchic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952" y="2374653"/>
              <a:ext cx="3926663" cy="4187307"/>
            </a:xfrm>
            <a:prstGeom prst="rect">
              <a:avLst/>
            </a:prstGeom>
          </p:spPr>
        </p:pic>
        <p:sp>
          <p:nvSpPr>
            <p:cNvPr id="8" name="TextBox 7"/>
            <p:cNvSpPr txBox="1"/>
            <p:nvPr/>
          </p:nvSpPr>
          <p:spPr>
            <a:xfrm>
              <a:off x="1355000" y="1850229"/>
              <a:ext cx="1766567" cy="369332"/>
            </a:xfrm>
            <a:prstGeom prst="rect">
              <a:avLst/>
            </a:prstGeom>
            <a:noFill/>
          </p:spPr>
          <p:txBody>
            <a:bodyPr wrap="none" rtlCol="0">
              <a:spAutoFit/>
            </a:bodyPr>
            <a:lstStyle/>
            <a:p>
              <a:r>
                <a:rPr lang="en-US" b="1" u="sng" dirty="0" smtClean="0"/>
                <a:t>Drawing a Horse</a:t>
              </a:r>
              <a:endParaRPr lang="en-US" b="1" u="sng" dirty="0"/>
            </a:p>
          </p:txBody>
        </p:sp>
      </p:grpSp>
    </p:spTree>
    <p:extLst>
      <p:ext uri="{BB962C8B-B14F-4D97-AF65-F5344CB8AC3E}">
        <p14:creationId xmlns:p14="http://schemas.microsoft.com/office/powerpoint/2010/main" val="5500391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Deep Image Processing</a:t>
            </a:r>
            <a:endParaRPr lang="en-US" dirty="0"/>
          </a:p>
        </p:txBody>
      </p:sp>
      <p:pic>
        <p:nvPicPr>
          <p:cNvPr id="4" name="Picture 3" descr="hierarchica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40" y="2032496"/>
            <a:ext cx="7883320" cy="4129707"/>
          </a:xfrm>
          <a:prstGeom prst="rect">
            <a:avLst/>
          </a:prstGeom>
        </p:spPr>
      </p:pic>
      <p:sp>
        <p:nvSpPr>
          <p:cNvPr id="5" name="TextBox 4"/>
          <p:cNvSpPr txBox="1"/>
          <p:nvPr/>
        </p:nvSpPr>
        <p:spPr>
          <a:xfrm>
            <a:off x="3872384" y="180318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4334982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Explanatory Factors</a:t>
            </a:r>
            <a:endParaRPr lang="en-US" dirty="0"/>
          </a:p>
        </p:txBody>
      </p:sp>
      <p:sp>
        <p:nvSpPr>
          <p:cNvPr id="3" name="Content Placeholder 2"/>
          <p:cNvSpPr>
            <a:spLocks noGrp="1"/>
          </p:cNvSpPr>
          <p:nvPr>
            <p:ph idx="1"/>
          </p:nvPr>
        </p:nvSpPr>
        <p:spPr>
          <a:xfrm>
            <a:off x="457200" y="1600200"/>
            <a:ext cx="8229600" cy="5103740"/>
          </a:xfrm>
        </p:spPr>
        <p:txBody>
          <a:bodyPr>
            <a:normAutofit fontScale="77500" lnSpcReduction="20000"/>
          </a:bodyPr>
          <a:lstStyle/>
          <a:p>
            <a:r>
              <a:rPr lang="en-US" sz="2600" dirty="0"/>
              <a:t>Here we are assuming that the data generating distribution is generated by different underlying factors, and for the most part what one learns about one factor generalizes in many configurations of the other </a:t>
            </a:r>
            <a:r>
              <a:rPr lang="en-US" sz="2600" dirty="0" smtClean="0"/>
              <a:t>factors</a:t>
            </a:r>
          </a:p>
          <a:p>
            <a:endParaRPr lang="en-US" sz="2600" dirty="0">
              <a:sym typeface="Wingdings"/>
            </a:endParaRPr>
          </a:p>
          <a:p>
            <a:r>
              <a:rPr lang="en-US" sz="2600" dirty="0" smtClean="0">
                <a:sym typeface="Wingdings"/>
              </a:rPr>
              <a:t>They compose and are hierarchical</a:t>
            </a:r>
            <a:endParaRPr lang="en-US" sz="2600" dirty="0" smtClean="0"/>
          </a:p>
          <a:p>
            <a:endParaRPr lang="en-US" sz="2600" dirty="0">
              <a:solidFill>
                <a:srgbClr val="595959"/>
              </a:solidFill>
            </a:endParaRPr>
          </a:p>
          <a:p>
            <a:r>
              <a:rPr lang="en-US" sz="2600" dirty="0" smtClean="0">
                <a:sym typeface="Wingdings"/>
              </a:rPr>
              <a:t>Key here is that </a:t>
            </a:r>
            <a:r>
              <a:rPr lang="en-US" sz="2600" dirty="0"/>
              <a:t>there are shared underlying explanatory factors, in particular between </a:t>
            </a:r>
            <a:r>
              <a:rPr lang="en-US" sz="2600" dirty="0" smtClean="0"/>
              <a:t>the prior and posterior distributions (P(A) </a:t>
            </a:r>
            <a:r>
              <a:rPr lang="en-US" sz="2600" dirty="0"/>
              <a:t>and </a:t>
            </a:r>
            <a:r>
              <a:rPr lang="en-US" sz="2600" dirty="0" smtClean="0"/>
              <a:t>P(A|B)) of the DGD</a:t>
            </a:r>
          </a:p>
          <a:p>
            <a:endParaRPr lang="en-US" sz="2600" b="1" i="1" dirty="0"/>
          </a:p>
          <a:p>
            <a:endParaRPr lang="en-US" sz="2600" b="1" i="1" dirty="0" smtClean="0"/>
          </a:p>
          <a:p>
            <a:endParaRPr lang="en-US" sz="2600" b="1" i="1" dirty="0"/>
          </a:p>
          <a:p>
            <a:endParaRPr lang="en-US" sz="2600" b="1" i="1" dirty="0" smtClean="0"/>
          </a:p>
          <a:p>
            <a:r>
              <a:rPr lang="en-US" sz="2600" b="1" i="1" dirty="0" smtClean="0"/>
              <a:t>Disentangling</a:t>
            </a:r>
            <a:r>
              <a:rPr lang="en-US" sz="2600" dirty="0" smtClean="0"/>
              <a:t> these shared </a:t>
            </a:r>
            <a:r>
              <a:rPr lang="en-US" sz="2600" dirty="0"/>
              <a:t>factors is </a:t>
            </a:r>
            <a:r>
              <a:rPr lang="en-US" sz="2600" dirty="0" smtClean="0"/>
              <a:t>in large </a:t>
            </a:r>
            <a:r>
              <a:rPr lang="en-US" sz="2600" dirty="0"/>
              <a:t>part what machine learning is </a:t>
            </a:r>
            <a:r>
              <a:rPr lang="en-US" sz="2600" dirty="0" smtClean="0"/>
              <a:t>all about</a:t>
            </a:r>
          </a:p>
          <a:p>
            <a:endParaRPr lang="en-US" sz="2600" dirty="0"/>
          </a:p>
          <a:p>
            <a:r>
              <a:rPr lang="en-US" sz="2600" dirty="0" smtClean="0"/>
              <a:t>Lets take a look at an example: Convolutional Neural Networks (CNNs)</a:t>
            </a:r>
            <a:endParaRPr lang="en-US" sz="2600" dirty="0"/>
          </a:p>
          <a:p>
            <a:endParaRPr lang="en-US" sz="2600" dirty="0"/>
          </a:p>
          <a:p>
            <a:endParaRPr lang="en-US" dirty="0"/>
          </a:p>
        </p:txBody>
      </p:sp>
      <p:pic>
        <p:nvPicPr>
          <p:cNvPr id="4" name="Picture 3" descr="BayesTheorom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984" y="4167123"/>
            <a:ext cx="2615746" cy="880513"/>
          </a:xfrm>
          <a:prstGeom prst="rect">
            <a:avLst/>
          </a:prstGeom>
        </p:spPr>
      </p:pic>
    </p:spTree>
    <p:extLst>
      <p:ext uri="{BB962C8B-B14F-4D97-AF65-F5344CB8AC3E}">
        <p14:creationId xmlns:p14="http://schemas.microsoft.com/office/powerpoint/2010/main" val="2367284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Convolutional Neural Nets</a:t>
            </a:r>
            <a:br>
              <a:rPr lang="en-US" dirty="0" smtClean="0"/>
            </a:br>
            <a:r>
              <a:rPr lang="en-US" sz="4000" dirty="0" smtClean="0"/>
              <a:t>(shared explanatory factors/parameters)</a:t>
            </a:r>
            <a:endParaRPr lang="en-US" sz="4000" dirty="0"/>
          </a:p>
        </p:txBody>
      </p:sp>
      <p:pic>
        <p:nvPicPr>
          <p:cNvPr id="4" name="Picture 3" descr="cn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19" y="1677750"/>
            <a:ext cx="8038369" cy="2179507"/>
          </a:xfrm>
          <a:prstGeom prst="rect">
            <a:avLst/>
          </a:prstGeom>
        </p:spPr>
      </p:pic>
      <p:pic>
        <p:nvPicPr>
          <p:cNvPr id="6" name="Picture 5" descr="ck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19" y="3981352"/>
            <a:ext cx="4473704" cy="2555306"/>
          </a:xfrm>
          <a:prstGeom prst="rect">
            <a:avLst/>
          </a:prstGeom>
        </p:spPr>
      </p:pic>
      <p:grpSp>
        <p:nvGrpSpPr>
          <p:cNvPr id="5" name="Group 4"/>
          <p:cNvGrpSpPr/>
          <p:nvPr/>
        </p:nvGrpSpPr>
        <p:grpSpPr>
          <a:xfrm>
            <a:off x="5964875" y="3857257"/>
            <a:ext cx="2380313" cy="2561705"/>
            <a:chOff x="5961829" y="4061095"/>
            <a:chExt cx="2380313" cy="2561705"/>
          </a:xfrm>
        </p:grpSpPr>
        <p:pic>
          <p:nvPicPr>
            <p:cNvPr id="12" name="Picture 11" descr="shared.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829" y="4612460"/>
              <a:ext cx="2380313" cy="2010340"/>
            </a:xfrm>
            <a:prstGeom prst="rect">
              <a:avLst/>
            </a:prstGeom>
          </p:spPr>
        </p:pic>
        <p:sp>
          <p:nvSpPr>
            <p:cNvPr id="3" name="TextBox 2"/>
            <p:cNvSpPr txBox="1"/>
            <p:nvPr/>
          </p:nvSpPr>
          <p:spPr>
            <a:xfrm>
              <a:off x="6208182" y="4061095"/>
              <a:ext cx="1887606" cy="400110"/>
            </a:xfrm>
            <a:prstGeom prst="rect">
              <a:avLst/>
            </a:prstGeom>
            <a:noFill/>
          </p:spPr>
          <p:txBody>
            <a:bodyPr wrap="none" rtlCol="0">
              <a:spAutoFit/>
            </a:bodyPr>
            <a:lstStyle/>
            <a:p>
              <a:r>
                <a:rPr lang="en-US" sz="2000" u="sng" dirty="0" smtClean="0"/>
                <a:t>In Cartoon Form</a:t>
              </a:r>
              <a:endParaRPr lang="en-US" sz="2000" u="sng" dirty="0"/>
            </a:p>
          </p:txBody>
        </p:sp>
      </p:grpSp>
      <p:sp>
        <p:nvSpPr>
          <p:cNvPr id="7" name="TextBox 6"/>
          <p:cNvSpPr txBox="1"/>
          <p:nvPr/>
        </p:nvSpPr>
        <p:spPr>
          <a:xfrm>
            <a:off x="306819" y="6581001"/>
            <a:ext cx="5801588" cy="276999"/>
          </a:xfrm>
          <a:prstGeom prst="rect">
            <a:avLst/>
          </a:prstGeom>
          <a:noFill/>
        </p:spPr>
        <p:txBody>
          <a:bodyPr wrap="none" rtlCol="0">
            <a:spAutoFit/>
          </a:bodyPr>
          <a:lstStyle/>
          <a:p>
            <a:r>
              <a:rPr lang="en-US" sz="1200" dirty="0" smtClean="0"/>
              <a:t>See </a:t>
            </a:r>
            <a:r>
              <a:rPr lang="en-US" sz="1200" dirty="0" smtClean="0">
                <a:hlinkClick r:id="rId5"/>
              </a:rPr>
              <a:t>http://www.wired.com/2015/05/wolframs-image-rec-site-reflects-enormous-shift-ai/</a:t>
            </a:r>
            <a:endParaRPr lang="en-US" sz="1200" dirty="0"/>
          </a:p>
        </p:txBody>
      </p:sp>
    </p:spTree>
    <p:extLst>
      <p:ext uri="{BB962C8B-B14F-4D97-AF65-F5344CB8AC3E}">
        <p14:creationId xmlns:p14="http://schemas.microsoft.com/office/powerpoint/2010/main" val="22024708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0000" lnSpcReduction="20000"/>
          </a:bodyPr>
          <a:lstStyle/>
          <a:p>
            <a:r>
              <a:rPr lang="en-US" strike="sngStrike" dirty="0" smtClean="0"/>
              <a:t>Welcome</a:t>
            </a:r>
            <a:r>
              <a:rPr lang="en-US" strike="sngStrike" dirty="0"/>
              <a:t>, Goals and </a:t>
            </a:r>
            <a:r>
              <a:rPr lang="en-US" strike="sngStrike" dirty="0" smtClean="0"/>
              <a:t>Objectives for </a:t>
            </a:r>
            <a:r>
              <a:rPr lang="en-US" strike="sngStrike" dirty="0"/>
              <a:t>the Study Group</a:t>
            </a:r>
          </a:p>
          <a:p>
            <a:endParaRPr lang="en-US" dirty="0"/>
          </a:p>
          <a:p>
            <a:r>
              <a:rPr lang="en-US" strike="sngStrike" dirty="0" smtClean="0"/>
              <a:t>ICLR </a:t>
            </a:r>
            <a:r>
              <a:rPr lang="en-US" strike="sngStrike" dirty="0"/>
              <a:t>wrap </a:t>
            </a:r>
            <a:r>
              <a:rPr lang="en-US" strike="sngStrike" dirty="0" smtClean="0"/>
              <a:t>up</a:t>
            </a:r>
          </a:p>
          <a:p>
            <a:pPr lvl="1"/>
            <a:r>
              <a:rPr lang="en-US" strike="sngStrike" dirty="0" smtClean="0">
                <a:hlinkClick r:id="rId2"/>
              </a:rPr>
              <a:t>http://www.iclr.cc/doku.php?id=iclr2015:main</a:t>
            </a:r>
            <a:endParaRPr lang="en-US" strike="sngStrike" dirty="0"/>
          </a:p>
          <a:p>
            <a:endParaRPr lang="en-US" dirty="0" smtClean="0"/>
          </a:p>
          <a:p>
            <a:r>
              <a:rPr lang="en-US" strike="sngStrike" dirty="0" smtClean="0"/>
              <a:t>Upcoming events</a:t>
            </a:r>
          </a:p>
          <a:p>
            <a:pPr lvl="1"/>
            <a:r>
              <a:rPr lang="en-US" strike="sngStrike" dirty="0" smtClean="0">
                <a:hlinkClick r:id="rId3"/>
              </a:rPr>
              <a:t>https://www.re-work.co/events/deep-learning-boston-2015</a:t>
            </a:r>
            <a:endParaRPr lang="en-US" strike="sngStrike" dirty="0"/>
          </a:p>
          <a:p>
            <a:pPr lvl="1"/>
            <a:r>
              <a:rPr lang="en-US" strike="sngStrike" dirty="0" smtClean="0">
                <a:hlinkClick r:id="rId4"/>
              </a:rPr>
              <a:t>http://icml.cc/2015/</a:t>
            </a:r>
            <a:endParaRPr lang="en-US" strike="sngStrike" dirty="0" smtClean="0"/>
          </a:p>
          <a:p>
            <a:endParaRPr lang="en-US" dirty="0"/>
          </a:p>
          <a:p>
            <a:r>
              <a:rPr lang="en-US" strike="sngStrike" dirty="0" smtClean="0"/>
              <a:t>Machine </a:t>
            </a:r>
            <a:r>
              <a:rPr lang="en-US" strike="sngStrike" dirty="0"/>
              <a:t>Learning: What is this all about</a:t>
            </a:r>
            <a:r>
              <a:rPr lang="en-US" strike="sngStrike" dirty="0" smtClean="0"/>
              <a:t>?</a:t>
            </a:r>
          </a:p>
          <a:p>
            <a:pPr lvl="1"/>
            <a:r>
              <a:rPr lang="en-US" strike="sngStrike" dirty="0"/>
              <a:t>Basics of Representation for Machine </a:t>
            </a:r>
            <a:r>
              <a:rPr lang="en-US" strike="sngStrike" dirty="0" smtClean="0"/>
              <a:t>Learning</a:t>
            </a:r>
          </a:p>
          <a:p>
            <a:endParaRPr lang="en-US" dirty="0"/>
          </a:p>
          <a:p>
            <a:r>
              <a:rPr lang="en-US" dirty="0" smtClean="0"/>
              <a:t>Next </a:t>
            </a:r>
            <a:r>
              <a:rPr lang="en-US" dirty="0"/>
              <a:t>Sessions</a:t>
            </a:r>
          </a:p>
          <a:p>
            <a:endParaRPr lang="en-US" dirty="0"/>
          </a:p>
        </p:txBody>
      </p:sp>
    </p:spTree>
    <p:extLst>
      <p:ext uri="{BB962C8B-B14F-4D97-AF65-F5344CB8AC3E}">
        <p14:creationId xmlns:p14="http://schemas.microsoft.com/office/powerpoint/2010/main" val="19871984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918"/>
            <a:ext cx="8229600" cy="1143000"/>
          </a:xfrm>
        </p:spPr>
        <p:txBody>
          <a:bodyPr>
            <a:normAutofit/>
          </a:bodyPr>
          <a:lstStyle/>
          <a:p>
            <a:r>
              <a:rPr lang="en-US" sz="4900" dirty="0" smtClean="0"/>
              <a:t>ICLR -- Context</a:t>
            </a:r>
            <a:endParaRPr lang="en-US" dirty="0"/>
          </a:p>
        </p:txBody>
      </p:sp>
      <p:pic>
        <p:nvPicPr>
          <p:cNvPr id="4" name="Picture 3" descr="automated_feature_discove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88" y="1481605"/>
            <a:ext cx="6299200" cy="5219700"/>
          </a:xfrm>
          <a:prstGeom prst="rect">
            <a:avLst/>
          </a:prstGeom>
        </p:spPr>
      </p:pic>
      <p:sp>
        <p:nvSpPr>
          <p:cNvPr id="5" name="TextBox 4"/>
          <p:cNvSpPr txBox="1"/>
          <p:nvPr/>
        </p:nvSpPr>
        <p:spPr>
          <a:xfrm>
            <a:off x="0" y="6604084"/>
            <a:ext cx="1780308" cy="25391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050" dirty="0"/>
              <a:t>Slide courtesy </a:t>
            </a:r>
            <a:r>
              <a:rPr lang="en-US" sz="1050" dirty="0" smtClean="0"/>
              <a:t>Yoshua Bengio </a:t>
            </a:r>
            <a:endParaRPr lang="en-US" sz="1050" dirty="0"/>
          </a:p>
        </p:txBody>
      </p:sp>
      <p:grpSp>
        <p:nvGrpSpPr>
          <p:cNvPr id="11" name="Group 10"/>
          <p:cNvGrpSpPr/>
          <p:nvPr/>
        </p:nvGrpSpPr>
        <p:grpSpPr>
          <a:xfrm>
            <a:off x="6427844" y="1481605"/>
            <a:ext cx="2690467" cy="5072597"/>
            <a:chOff x="6427844" y="1481605"/>
            <a:chExt cx="2690467" cy="5072597"/>
          </a:xfrm>
        </p:grpSpPr>
        <p:sp>
          <p:nvSpPr>
            <p:cNvPr id="6" name="Rectangle 5"/>
            <p:cNvSpPr/>
            <p:nvPr/>
          </p:nvSpPr>
          <p:spPr>
            <a:xfrm>
              <a:off x="6427844" y="1481605"/>
              <a:ext cx="893627" cy="5072597"/>
            </a:xfrm>
            <a:prstGeom prst="rect">
              <a:avLst/>
            </a:prstGeom>
            <a:solidFill>
              <a:srgbClr val="008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7744768" y="2775344"/>
              <a:ext cx="1373543" cy="923330"/>
            </a:xfrm>
            <a:prstGeom prst="rect">
              <a:avLst/>
            </a:prstGeom>
            <a:noFill/>
          </p:spPr>
          <p:txBody>
            <a:bodyPr wrap="none" rtlCol="0">
              <a:spAutoFit/>
            </a:bodyPr>
            <a:lstStyle/>
            <a:p>
              <a:r>
                <a:rPr lang="en-US" dirty="0" smtClean="0"/>
                <a:t>Where the</a:t>
              </a:r>
            </a:p>
            <a:p>
              <a:r>
                <a:rPr lang="en-US" dirty="0"/>
                <a:t>e</a:t>
              </a:r>
              <a:r>
                <a:rPr lang="en-US" dirty="0" smtClean="0"/>
                <a:t>xcitement</a:t>
              </a:r>
            </a:p>
            <a:p>
              <a:r>
                <a:rPr lang="en-US" dirty="0"/>
                <a:t>i</a:t>
              </a:r>
              <a:r>
                <a:rPr lang="en-US" dirty="0" smtClean="0"/>
                <a:t>s happening</a:t>
              </a:r>
              <a:endParaRPr lang="en-US" dirty="0"/>
            </a:p>
          </p:txBody>
        </p:sp>
        <p:cxnSp>
          <p:nvCxnSpPr>
            <p:cNvPr id="9" name="Straight Arrow Connector 8"/>
            <p:cNvCxnSpPr/>
            <p:nvPr/>
          </p:nvCxnSpPr>
          <p:spPr>
            <a:xfrm flipH="1">
              <a:off x="7572188" y="3720801"/>
              <a:ext cx="859352" cy="392781"/>
            </a:xfrm>
            <a:prstGeom prst="straightConnector1">
              <a:avLst/>
            </a:prstGeom>
            <a:ln w="158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5436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Sessions?</a:t>
            </a:r>
            <a:endParaRPr lang="en-US" dirty="0"/>
          </a:p>
        </p:txBody>
      </p:sp>
      <p:sp>
        <p:nvSpPr>
          <p:cNvPr id="3" name="Content Placeholder 2"/>
          <p:cNvSpPr>
            <a:spLocks noGrp="1"/>
          </p:cNvSpPr>
          <p:nvPr>
            <p:ph idx="1"/>
          </p:nvPr>
        </p:nvSpPr>
        <p:spPr>
          <a:xfrm>
            <a:off x="457200" y="1465616"/>
            <a:ext cx="8229600" cy="4954940"/>
          </a:xfrm>
        </p:spPr>
        <p:txBody>
          <a:bodyPr>
            <a:normAutofit fontScale="92500" lnSpcReduction="20000"/>
          </a:bodyPr>
          <a:lstStyle/>
          <a:p>
            <a:pPr marL="0" indent="0">
              <a:buNone/>
            </a:pPr>
            <a:endParaRPr lang="en-US" dirty="0" smtClean="0"/>
          </a:p>
          <a:p>
            <a:r>
              <a:rPr lang="en-US" sz="2800" dirty="0" err="1"/>
              <a:t>Vish</a:t>
            </a:r>
            <a:r>
              <a:rPr lang="en-US" sz="2800" dirty="0"/>
              <a:t> on </a:t>
            </a:r>
            <a:r>
              <a:rPr lang="en-US" sz="2800" dirty="0" err="1"/>
              <a:t>learnings</a:t>
            </a:r>
            <a:r>
              <a:rPr lang="en-US" sz="2800" dirty="0"/>
              <a:t> from Andrew Ng’s </a:t>
            </a:r>
            <a:r>
              <a:rPr lang="en-US" sz="2800" dirty="0" err="1"/>
              <a:t>Coursera</a:t>
            </a:r>
            <a:r>
              <a:rPr lang="en-US" sz="2800" dirty="0"/>
              <a:t> ML course</a:t>
            </a:r>
          </a:p>
          <a:p>
            <a:pPr marL="0" indent="0">
              <a:buNone/>
            </a:pPr>
            <a:endParaRPr lang="en-US" sz="2800" dirty="0" smtClean="0"/>
          </a:p>
          <a:p>
            <a:r>
              <a:rPr lang="en-US" sz="2800" dirty="0" err="1" smtClean="0"/>
              <a:t>Derick</a:t>
            </a:r>
            <a:r>
              <a:rPr lang="en-US" sz="2800" dirty="0" smtClean="0"/>
              <a:t> on the </a:t>
            </a:r>
            <a:r>
              <a:rPr lang="en-US" sz="2800" smtClean="0"/>
              <a:t>use of </a:t>
            </a:r>
            <a:r>
              <a:rPr lang="en-US" sz="2800" dirty="0" err="1" smtClean="0"/>
              <a:t>FPGrowth</a:t>
            </a:r>
            <a:r>
              <a:rPr lang="en-US" sz="2800" dirty="0" smtClean="0"/>
              <a:t> and K-Means from Spark </a:t>
            </a:r>
            <a:r>
              <a:rPr lang="en-US" sz="2800" dirty="0" err="1" smtClean="0"/>
              <a:t>MLlib</a:t>
            </a:r>
            <a:r>
              <a:rPr lang="en-US" sz="2800" dirty="0" smtClean="0"/>
              <a:t> on flow and meta data to predict application and network behavior</a:t>
            </a:r>
          </a:p>
          <a:p>
            <a:pPr marL="0" indent="0">
              <a:buNone/>
            </a:pPr>
            <a:endParaRPr lang="en-US" sz="2800" dirty="0" smtClean="0"/>
          </a:p>
          <a:p>
            <a:r>
              <a:rPr lang="en-US" sz="2800" dirty="0" err="1" smtClean="0"/>
              <a:t>Varma</a:t>
            </a:r>
            <a:r>
              <a:rPr lang="en-US" sz="2800" dirty="0" smtClean="0"/>
              <a:t> on the design of  a large scale streaming network data collection infrastructure</a:t>
            </a:r>
          </a:p>
          <a:p>
            <a:pPr lvl="1"/>
            <a:endParaRPr lang="en-US" dirty="0" smtClean="0"/>
          </a:p>
          <a:p>
            <a:r>
              <a:rPr lang="en-US" sz="2800" dirty="0" smtClean="0"/>
              <a:t>Others</a:t>
            </a:r>
          </a:p>
          <a:p>
            <a:pPr lvl="1"/>
            <a:r>
              <a:rPr lang="en-US" dirty="0" smtClean="0"/>
              <a:t>What are people interested in?</a:t>
            </a:r>
            <a:endParaRPr lang="en-US" dirty="0"/>
          </a:p>
        </p:txBody>
      </p:sp>
    </p:spTree>
    <p:extLst>
      <p:ext uri="{BB962C8B-B14F-4D97-AF65-F5344CB8AC3E}">
        <p14:creationId xmlns:p14="http://schemas.microsoft.com/office/powerpoint/2010/main" val="28150235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ICLR Summary</a:t>
            </a:r>
            <a:endParaRPr lang="en-US" dirty="0"/>
          </a:p>
        </p:txBody>
      </p:sp>
      <p:sp>
        <p:nvSpPr>
          <p:cNvPr id="3" name="Content Placeholder 2"/>
          <p:cNvSpPr>
            <a:spLocks noGrp="1"/>
          </p:cNvSpPr>
          <p:nvPr>
            <p:ph idx="1"/>
          </p:nvPr>
        </p:nvSpPr>
        <p:spPr>
          <a:xfrm>
            <a:off x="457200" y="1725639"/>
            <a:ext cx="8229600" cy="4828910"/>
          </a:xfrm>
        </p:spPr>
        <p:txBody>
          <a:bodyPr>
            <a:normAutofit fontScale="70000" lnSpcReduction="20000"/>
          </a:bodyPr>
          <a:lstStyle/>
          <a:p>
            <a:r>
              <a:rPr lang="en-US" dirty="0" smtClean="0"/>
              <a:t>International Conference on Learning Representations</a:t>
            </a:r>
          </a:p>
          <a:p>
            <a:pPr lvl="1"/>
            <a:r>
              <a:rPr lang="en-US" dirty="0" smtClean="0"/>
              <a:t>Third year</a:t>
            </a:r>
          </a:p>
          <a:p>
            <a:pPr lvl="1"/>
            <a:endParaRPr lang="en-US" dirty="0" smtClean="0"/>
          </a:p>
          <a:p>
            <a:r>
              <a:rPr lang="en-US" dirty="0" smtClean="0"/>
              <a:t>350+ people</a:t>
            </a:r>
          </a:p>
          <a:p>
            <a:pPr lvl="1"/>
            <a:r>
              <a:rPr lang="en-US" dirty="0" smtClean="0"/>
              <a:t>Google, FB, Baidu, Apple, Yahoo!, Amazon, … (of course)</a:t>
            </a:r>
          </a:p>
          <a:p>
            <a:pPr lvl="1"/>
            <a:r>
              <a:rPr lang="en-US" dirty="0" smtClean="0"/>
              <a:t>But also: AT&amp;T, VZ, and NTT</a:t>
            </a:r>
          </a:p>
          <a:p>
            <a:pPr lvl="1"/>
            <a:r>
              <a:rPr lang="en-US" dirty="0" smtClean="0"/>
              <a:t>Smaller startups</a:t>
            </a:r>
          </a:p>
          <a:p>
            <a:endParaRPr lang="en-US" dirty="0" smtClean="0"/>
          </a:p>
          <a:p>
            <a:r>
              <a:rPr lang="en-US" dirty="0" smtClean="0"/>
              <a:t>One of the premier ML conferences</a:t>
            </a:r>
          </a:p>
          <a:p>
            <a:pPr lvl="1"/>
            <a:r>
              <a:rPr lang="en-US" dirty="0"/>
              <a:t>Yoshua Bengio &amp; </a:t>
            </a:r>
            <a:r>
              <a:rPr lang="en-US" dirty="0" err="1"/>
              <a:t>Yann</a:t>
            </a:r>
            <a:r>
              <a:rPr lang="en-US" dirty="0"/>
              <a:t> </a:t>
            </a:r>
            <a:r>
              <a:rPr lang="en-US" dirty="0" err="1" smtClean="0"/>
              <a:t>Lecun</a:t>
            </a:r>
            <a:r>
              <a:rPr lang="en-US" dirty="0"/>
              <a:t> </a:t>
            </a:r>
            <a:r>
              <a:rPr lang="en-US" dirty="0" smtClean="0"/>
              <a:t>are the </a:t>
            </a:r>
            <a:r>
              <a:rPr lang="en-US" dirty="0"/>
              <a:t>g</a:t>
            </a:r>
            <a:r>
              <a:rPr lang="en-US" dirty="0" smtClean="0"/>
              <a:t>eneral </a:t>
            </a:r>
            <a:r>
              <a:rPr lang="en-US" dirty="0"/>
              <a:t>c</a:t>
            </a:r>
            <a:r>
              <a:rPr lang="en-US" dirty="0" smtClean="0"/>
              <a:t>hairs</a:t>
            </a:r>
          </a:p>
          <a:p>
            <a:pPr lvl="1"/>
            <a:r>
              <a:rPr lang="en-US" dirty="0" smtClean="0"/>
              <a:t>NIPS and ICML are the other two (so go to one of these three)</a:t>
            </a:r>
          </a:p>
          <a:p>
            <a:endParaRPr lang="en-US" dirty="0" smtClean="0"/>
          </a:p>
          <a:p>
            <a:r>
              <a:rPr lang="en-US" dirty="0" smtClean="0"/>
              <a:t>Interesting organization</a:t>
            </a:r>
          </a:p>
          <a:p>
            <a:pPr lvl="1"/>
            <a:r>
              <a:rPr lang="en-US" dirty="0"/>
              <a:t>O</a:t>
            </a:r>
            <a:r>
              <a:rPr lang="en-US" dirty="0" smtClean="0"/>
              <a:t>ral presentation and poster sessions</a:t>
            </a:r>
          </a:p>
          <a:p>
            <a:pPr lvl="1"/>
            <a:r>
              <a:rPr lang="en-US" dirty="0" smtClean="0"/>
              <a:t>Thurs - Sat</a:t>
            </a:r>
            <a:endParaRPr lang="en-US" dirty="0"/>
          </a:p>
          <a:p>
            <a:pPr lvl="1"/>
            <a:endParaRPr lang="en-US" dirty="0"/>
          </a:p>
        </p:txBody>
      </p:sp>
    </p:spTree>
    <p:extLst>
      <p:ext uri="{BB962C8B-B14F-4D97-AF65-F5344CB8AC3E}">
        <p14:creationId xmlns:p14="http://schemas.microsoft.com/office/powerpoint/2010/main" val="14955091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nconv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0" y="4832342"/>
            <a:ext cx="2921000" cy="1591540"/>
          </a:xfrm>
          <a:prstGeom prst="rect">
            <a:avLst/>
          </a:prstGeom>
        </p:spPr>
      </p:pic>
      <p:sp>
        <p:nvSpPr>
          <p:cNvPr id="2" name="Title 1"/>
          <p:cNvSpPr>
            <a:spLocks noGrp="1"/>
          </p:cNvSpPr>
          <p:nvPr>
            <p:ph type="title"/>
          </p:nvPr>
        </p:nvSpPr>
        <p:spPr/>
        <p:txBody>
          <a:bodyPr>
            <a:normAutofit/>
          </a:bodyPr>
          <a:lstStyle/>
          <a:p>
            <a:r>
              <a:rPr lang="en-US" dirty="0" smtClean="0"/>
              <a:t>ICLR Highlights</a:t>
            </a:r>
            <a:endParaRPr lang="en-US" dirty="0"/>
          </a:p>
        </p:txBody>
      </p:sp>
      <p:sp>
        <p:nvSpPr>
          <p:cNvPr id="3" name="Content Placeholder 2"/>
          <p:cNvSpPr>
            <a:spLocks noGrp="1"/>
          </p:cNvSpPr>
          <p:nvPr>
            <p:ph idx="1"/>
          </p:nvPr>
        </p:nvSpPr>
        <p:spPr>
          <a:xfrm>
            <a:off x="270445" y="1490753"/>
            <a:ext cx="8229600" cy="5183802"/>
          </a:xfrm>
        </p:spPr>
        <p:txBody>
          <a:bodyPr>
            <a:normAutofit fontScale="55000" lnSpcReduction="20000"/>
          </a:bodyPr>
          <a:lstStyle/>
          <a:p>
            <a:endParaRPr lang="en-US" dirty="0" smtClean="0"/>
          </a:p>
          <a:p>
            <a:r>
              <a:rPr lang="en-US" dirty="0" smtClean="0"/>
              <a:t>The entire conference was great</a:t>
            </a:r>
          </a:p>
          <a:p>
            <a:endParaRPr lang="en-US" dirty="0"/>
          </a:p>
          <a:p>
            <a:r>
              <a:rPr lang="en-US" dirty="0" smtClean="0"/>
              <a:t>A sample of the great talks at ICLR</a:t>
            </a:r>
          </a:p>
          <a:p>
            <a:endParaRPr lang="en-US" dirty="0" smtClean="0"/>
          </a:p>
          <a:p>
            <a:r>
              <a:rPr lang="en-US" dirty="0" smtClean="0"/>
              <a:t>Deep </a:t>
            </a:r>
            <a:r>
              <a:rPr lang="en-US" dirty="0"/>
              <a:t>Reinforcement </a:t>
            </a:r>
            <a:r>
              <a:rPr lang="en-US" dirty="0" smtClean="0"/>
              <a:t>Learning</a:t>
            </a:r>
          </a:p>
          <a:p>
            <a:pPr lvl="1"/>
            <a:r>
              <a:rPr lang="en-US" sz="2600" dirty="0" smtClean="0"/>
              <a:t>David Silver, Deepmind/Google</a:t>
            </a:r>
          </a:p>
          <a:p>
            <a:pPr lvl="2"/>
            <a:r>
              <a:rPr lang="en-US" sz="2200" dirty="0" smtClean="0">
                <a:hlinkClick r:id="rId3"/>
              </a:rPr>
              <a:t>http://www.iclr.cc/lib/exe/fetch.php?media=iclr2015:silver-iclr2015.pdf</a:t>
            </a:r>
            <a:endParaRPr lang="en-US" sz="2200" dirty="0" smtClean="0"/>
          </a:p>
          <a:p>
            <a:endParaRPr lang="en-US" dirty="0" smtClean="0"/>
          </a:p>
          <a:p>
            <a:r>
              <a:rPr lang="en-US" dirty="0" smtClean="0"/>
              <a:t>Qualitatively </a:t>
            </a:r>
            <a:r>
              <a:rPr lang="en-US" dirty="0"/>
              <a:t>characterizing neural network optimization problems</a:t>
            </a:r>
          </a:p>
          <a:p>
            <a:pPr lvl="1"/>
            <a:r>
              <a:rPr lang="en-US" sz="2600" dirty="0"/>
              <a:t> Ian J. </a:t>
            </a:r>
            <a:r>
              <a:rPr lang="en-US" sz="2600" dirty="0" err="1" smtClean="0"/>
              <a:t>Goodfellow</a:t>
            </a:r>
            <a:r>
              <a:rPr lang="en-US" sz="2600" dirty="0" smtClean="0"/>
              <a:t>, </a:t>
            </a:r>
            <a:r>
              <a:rPr lang="en-US" sz="2600" dirty="0" err="1" smtClean="0"/>
              <a:t>Oriol</a:t>
            </a:r>
            <a:r>
              <a:rPr lang="en-US" sz="2600" dirty="0" smtClean="0"/>
              <a:t> </a:t>
            </a:r>
            <a:r>
              <a:rPr lang="en-US" sz="2600" dirty="0" err="1" smtClean="0"/>
              <a:t>Vinyals</a:t>
            </a:r>
            <a:r>
              <a:rPr lang="en-US" sz="2600" dirty="0"/>
              <a:t> </a:t>
            </a:r>
            <a:r>
              <a:rPr lang="en-US" sz="2600" dirty="0" smtClean="0"/>
              <a:t>&amp; Andrew </a:t>
            </a:r>
            <a:r>
              <a:rPr lang="en-US" sz="2600" dirty="0"/>
              <a:t>M. </a:t>
            </a:r>
            <a:r>
              <a:rPr lang="en-US" sz="2600" dirty="0" smtClean="0"/>
              <a:t>Saxe, Google and Stanford</a:t>
            </a:r>
            <a:endParaRPr lang="en-US" sz="2600" dirty="0"/>
          </a:p>
          <a:p>
            <a:pPr lvl="2"/>
            <a:r>
              <a:rPr lang="en-US" sz="2200" dirty="0" smtClean="0">
                <a:hlinkClick r:id="rId4"/>
              </a:rPr>
              <a:t>http://arxiv.org/pdf/1412.6544v5.pdf</a:t>
            </a:r>
            <a:endParaRPr lang="en-US" sz="2200" dirty="0" smtClean="0"/>
          </a:p>
          <a:p>
            <a:pPr lvl="1"/>
            <a:r>
              <a:rPr lang="en-US" sz="2200" dirty="0" smtClean="0"/>
              <a:t>Related: Dauphi, Y. et. al. “Identifying </a:t>
            </a:r>
            <a:r>
              <a:rPr lang="en-US" sz="2200" dirty="0"/>
              <a:t>and attacking the saddle point problem in high-dimensional non-convex </a:t>
            </a:r>
            <a:r>
              <a:rPr lang="en-US" sz="2200" dirty="0" smtClean="0"/>
              <a:t>optimization”</a:t>
            </a:r>
            <a:endParaRPr lang="en-US" sz="2600" dirty="0" smtClean="0"/>
          </a:p>
          <a:p>
            <a:pPr lvl="2"/>
            <a:r>
              <a:rPr lang="en-US" sz="2200" dirty="0" smtClean="0">
                <a:hlinkClick r:id="rId5"/>
              </a:rPr>
              <a:t>http://arxiv.org/pdf/1406.2572v1.pdf</a:t>
            </a:r>
            <a:endParaRPr lang="en-US" sz="3000" dirty="0" smtClean="0"/>
          </a:p>
          <a:p>
            <a:pPr lvl="2"/>
            <a:endParaRPr lang="en-US" sz="2200" dirty="0"/>
          </a:p>
          <a:p>
            <a:r>
              <a:rPr lang="en-US" sz="3000" dirty="0" smtClean="0"/>
              <a:t>Memory Networks</a:t>
            </a:r>
          </a:p>
          <a:p>
            <a:pPr lvl="1"/>
            <a:r>
              <a:rPr lang="en-US" sz="2600" dirty="0"/>
              <a:t>Jason Weston, </a:t>
            </a:r>
            <a:r>
              <a:rPr lang="en-US" sz="2600" dirty="0" err="1"/>
              <a:t>Sumit</a:t>
            </a:r>
            <a:r>
              <a:rPr lang="en-US" sz="2600" dirty="0"/>
              <a:t> Chopra &amp; Antoine </a:t>
            </a:r>
            <a:r>
              <a:rPr lang="en-US" sz="2600" dirty="0" err="1" smtClean="0"/>
              <a:t>Bordes</a:t>
            </a:r>
            <a:r>
              <a:rPr lang="en-US" sz="2600" dirty="0" smtClean="0"/>
              <a:t>, </a:t>
            </a:r>
            <a:r>
              <a:rPr lang="en-US" sz="2600" dirty="0" err="1" smtClean="0"/>
              <a:t>FaceBook</a:t>
            </a:r>
            <a:endParaRPr lang="en-US" sz="2600" dirty="0" smtClean="0"/>
          </a:p>
          <a:p>
            <a:pPr lvl="2"/>
            <a:r>
              <a:rPr lang="en-US" sz="2200" dirty="0" smtClean="0">
                <a:hlinkClick r:id="rId6"/>
              </a:rPr>
              <a:t>http://arxiv.org/pdf/1410.3916v9.pdf</a:t>
            </a:r>
            <a:endParaRPr lang="en-US" sz="2200" dirty="0" smtClean="0"/>
          </a:p>
          <a:p>
            <a:endParaRPr lang="en-US" sz="3000" dirty="0" smtClean="0"/>
          </a:p>
          <a:p>
            <a:r>
              <a:rPr lang="en-US" sz="3000" dirty="0" smtClean="0"/>
              <a:t>Other Interesting Choices</a:t>
            </a:r>
          </a:p>
          <a:p>
            <a:pPr lvl="1"/>
            <a:r>
              <a:rPr lang="en-US" sz="2600" dirty="0" smtClean="0">
                <a:hlinkClick r:id="rId7"/>
              </a:rPr>
              <a:t>http://developers.lyst.com/2015/05/08/iclr-2015/</a:t>
            </a:r>
            <a:endParaRPr lang="en-US" sz="2600" dirty="0" smtClean="0"/>
          </a:p>
          <a:p>
            <a:endParaRPr lang="en-US" sz="2200" dirty="0" smtClean="0"/>
          </a:p>
          <a:p>
            <a:endParaRPr lang="en-US" dirty="0" smtClean="0"/>
          </a:p>
          <a:p>
            <a:pPr lvl="1"/>
            <a:endParaRPr lang="en-US" dirty="0"/>
          </a:p>
        </p:txBody>
      </p:sp>
      <p:pic>
        <p:nvPicPr>
          <p:cNvPr id="5" name="Picture 4" descr="saddlepoin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47373" y="1665779"/>
            <a:ext cx="2419376" cy="1814533"/>
          </a:xfrm>
          <a:prstGeom prst="rect">
            <a:avLst/>
          </a:prstGeom>
        </p:spPr>
      </p:pic>
    </p:spTree>
    <p:extLst>
      <p:ext uri="{BB962C8B-B14F-4D97-AF65-F5344CB8AC3E}">
        <p14:creationId xmlns:p14="http://schemas.microsoft.com/office/powerpoint/2010/main" val="9390924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57"/>
            <a:ext cx="8229600" cy="1143000"/>
          </a:xfrm>
        </p:spPr>
        <p:txBody>
          <a:bodyPr>
            <a:normAutofit fontScale="90000"/>
          </a:bodyPr>
          <a:lstStyle/>
          <a:p>
            <a:r>
              <a:rPr lang="en-US" dirty="0" smtClean="0"/>
              <a:t>BTW, who are the main characters?</a:t>
            </a:r>
            <a:endParaRPr lang="en-US" dirty="0"/>
          </a:p>
        </p:txBody>
      </p:sp>
      <p:pic>
        <p:nvPicPr>
          <p:cNvPr id="5" name="Picture 4" descr="hint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71001"/>
            <a:ext cx="7620000" cy="3810000"/>
          </a:xfrm>
          <a:prstGeom prst="rect">
            <a:avLst/>
          </a:prstGeom>
        </p:spPr>
      </p:pic>
      <p:pic>
        <p:nvPicPr>
          <p:cNvPr id="3" name="Picture 2" descr="yoshua_bengi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524001"/>
            <a:ext cx="1657891" cy="1952000"/>
          </a:xfrm>
          <a:prstGeom prst="rect">
            <a:avLst/>
          </a:prstGeom>
        </p:spPr>
      </p:pic>
      <p:pic>
        <p:nvPicPr>
          <p:cNvPr id="8" name="Picture 7" descr="yann_lecu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794" y="3476001"/>
            <a:ext cx="1644096" cy="1857999"/>
          </a:xfrm>
          <a:prstGeom prst="rect">
            <a:avLst/>
          </a:prstGeom>
        </p:spPr>
      </p:pic>
      <p:sp>
        <p:nvSpPr>
          <p:cNvPr id="7" name="TextBox 6"/>
          <p:cNvSpPr txBox="1"/>
          <p:nvPr/>
        </p:nvSpPr>
        <p:spPr>
          <a:xfrm rot="19752427">
            <a:off x="255156" y="3421116"/>
            <a:ext cx="8910011" cy="58477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b="1" dirty="0" smtClean="0">
                <a:hlinkClick r:id="rId5"/>
              </a:rPr>
              <a:t>http://chronicle.com/article/The-Believers/190147</a:t>
            </a:r>
            <a:endParaRPr lang="en-US" sz="3200" b="1" dirty="0"/>
          </a:p>
        </p:txBody>
      </p:sp>
      <p:pic>
        <p:nvPicPr>
          <p:cNvPr id="9" name="Picture 8" descr="Andrew_N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4237" y="3476001"/>
            <a:ext cx="1957763" cy="1911878"/>
          </a:xfrm>
          <a:prstGeom prst="rect">
            <a:avLst/>
          </a:prstGeom>
        </p:spPr>
      </p:pic>
      <p:pic>
        <p:nvPicPr>
          <p:cNvPr id="11" name="Picture 10" descr="goodfel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6883" y="5381000"/>
            <a:ext cx="1046884" cy="1476999"/>
          </a:xfrm>
          <a:prstGeom prst="rect">
            <a:avLst/>
          </a:prstGeom>
        </p:spPr>
      </p:pic>
      <p:pic>
        <p:nvPicPr>
          <p:cNvPr id="12" name="Picture 11" descr="geoffrey-hinton12rb1.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3767" y="5381000"/>
            <a:ext cx="2572023" cy="1477000"/>
          </a:xfrm>
          <a:prstGeom prst="rect">
            <a:avLst/>
          </a:prstGeom>
        </p:spPr>
      </p:pic>
    </p:spTree>
    <p:extLst>
      <p:ext uri="{BB962C8B-B14F-4D97-AF65-F5344CB8AC3E}">
        <p14:creationId xmlns:p14="http://schemas.microsoft.com/office/powerpoint/2010/main" val="390632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824287"/>
            <a:ext cx="8229600" cy="4525963"/>
          </a:xfrm>
        </p:spPr>
        <p:txBody>
          <a:bodyPr>
            <a:normAutofit fontScale="70000" lnSpcReduction="20000"/>
          </a:bodyPr>
          <a:lstStyle/>
          <a:p>
            <a:r>
              <a:rPr lang="en-US" strike="sngStrike" dirty="0" smtClean="0"/>
              <a:t>Welcome</a:t>
            </a:r>
            <a:r>
              <a:rPr lang="en-US" strike="sngStrike" dirty="0"/>
              <a:t>, Goals and </a:t>
            </a:r>
            <a:r>
              <a:rPr lang="en-US" strike="sngStrike" dirty="0" smtClean="0"/>
              <a:t>Objectives for </a:t>
            </a:r>
            <a:r>
              <a:rPr lang="en-US" strike="sngStrike" dirty="0"/>
              <a:t>the Study Group</a:t>
            </a:r>
          </a:p>
          <a:p>
            <a:endParaRPr lang="en-US" strike="sngStrike" dirty="0"/>
          </a:p>
          <a:p>
            <a:r>
              <a:rPr lang="en-US" strike="sngStrike" dirty="0" smtClean="0"/>
              <a:t>ICLR </a:t>
            </a:r>
            <a:r>
              <a:rPr lang="en-US" strike="sngStrike" dirty="0"/>
              <a:t>wrap </a:t>
            </a:r>
            <a:r>
              <a:rPr lang="en-US" strike="sngStrike" dirty="0" smtClean="0"/>
              <a:t>up</a:t>
            </a:r>
          </a:p>
          <a:p>
            <a:pPr lvl="1"/>
            <a:r>
              <a:rPr lang="en-US" strike="sngStrike" dirty="0" smtClean="0">
                <a:hlinkClick r:id="rId2"/>
              </a:rPr>
              <a:t>http://www.iclr.cc/doku.php?id=iclr2015:main</a:t>
            </a:r>
            <a:endParaRPr lang="en-US" strike="sngStrike" dirty="0"/>
          </a:p>
          <a:p>
            <a:endParaRPr lang="en-US" dirty="0" smtClean="0"/>
          </a:p>
          <a:p>
            <a:r>
              <a:rPr lang="en-US" dirty="0" smtClean="0"/>
              <a:t>Upcoming events</a:t>
            </a:r>
          </a:p>
          <a:p>
            <a:pPr lvl="1"/>
            <a:r>
              <a:rPr lang="en-US" dirty="0" smtClean="0">
                <a:hlinkClick r:id="rId3"/>
              </a:rPr>
              <a:t>https://www.re-work.co/events/deep-learning-boston-2015</a:t>
            </a:r>
            <a:endParaRPr lang="en-US" dirty="0"/>
          </a:p>
          <a:p>
            <a:pPr lvl="1"/>
            <a:r>
              <a:rPr lang="en-US" dirty="0" smtClean="0">
                <a:hlinkClick r:id="rId4"/>
              </a:rPr>
              <a:t>http://icml.cc/2015/</a:t>
            </a:r>
            <a:endParaRPr lang="en-US" dirty="0" smtClean="0"/>
          </a:p>
          <a:p>
            <a:endParaRPr lang="en-US" dirty="0"/>
          </a:p>
          <a:p>
            <a:r>
              <a:rPr lang="en-US" dirty="0" smtClean="0"/>
              <a:t>Machine </a:t>
            </a:r>
            <a:r>
              <a:rPr lang="en-US" dirty="0"/>
              <a:t>Learning: What is this all about</a:t>
            </a:r>
            <a:r>
              <a:rPr lang="en-US" dirty="0" smtClean="0"/>
              <a:t>?</a:t>
            </a:r>
          </a:p>
          <a:p>
            <a:pPr lvl="1"/>
            <a:r>
              <a:rPr lang="en-US" dirty="0"/>
              <a:t>Basics of Representation for Machine </a:t>
            </a:r>
            <a:r>
              <a:rPr lang="en-US" dirty="0" smtClean="0"/>
              <a:t>Learning</a:t>
            </a:r>
          </a:p>
          <a:p>
            <a:endParaRPr lang="en-US" dirty="0"/>
          </a:p>
          <a:p>
            <a:r>
              <a:rPr lang="en-US" dirty="0" smtClean="0"/>
              <a:t>Next </a:t>
            </a:r>
            <a:r>
              <a:rPr lang="en-US" dirty="0"/>
              <a:t>Sessions</a:t>
            </a:r>
          </a:p>
          <a:p>
            <a:endParaRPr lang="en-US" dirty="0"/>
          </a:p>
        </p:txBody>
      </p:sp>
    </p:spTree>
    <p:extLst>
      <p:ext uri="{BB962C8B-B14F-4D97-AF65-F5344CB8AC3E}">
        <p14:creationId xmlns:p14="http://schemas.microsoft.com/office/powerpoint/2010/main" val="16854248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842961"/>
            <a:ext cx="8229600" cy="4525963"/>
          </a:xfrm>
        </p:spPr>
        <p:txBody>
          <a:bodyPr>
            <a:normAutofit fontScale="70000" lnSpcReduction="20000"/>
          </a:bodyPr>
          <a:lstStyle/>
          <a:p>
            <a:r>
              <a:rPr lang="en-US" strike="sngStrike" dirty="0" smtClean="0"/>
              <a:t>Welcome</a:t>
            </a:r>
            <a:r>
              <a:rPr lang="en-US" strike="sngStrike" dirty="0"/>
              <a:t>, Goals and </a:t>
            </a:r>
            <a:r>
              <a:rPr lang="en-US" strike="sngStrike" dirty="0" smtClean="0"/>
              <a:t>Objectives for </a:t>
            </a:r>
            <a:r>
              <a:rPr lang="en-US" strike="sngStrike" dirty="0"/>
              <a:t>the Study Group</a:t>
            </a:r>
          </a:p>
          <a:p>
            <a:endParaRPr lang="en-US" dirty="0"/>
          </a:p>
          <a:p>
            <a:r>
              <a:rPr lang="en-US" strike="sngStrike" dirty="0" smtClean="0"/>
              <a:t>ICLR </a:t>
            </a:r>
            <a:r>
              <a:rPr lang="en-US" strike="sngStrike" dirty="0"/>
              <a:t>wrap </a:t>
            </a:r>
            <a:r>
              <a:rPr lang="en-US" strike="sngStrike" dirty="0" smtClean="0"/>
              <a:t>up</a:t>
            </a:r>
          </a:p>
          <a:p>
            <a:pPr lvl="1"/>
            <a:r>
              <a:rPr lang="en-US" strike="sngStrike" dirty="0" smtClean="0">
                <a:hlinkClick r:id="rId2"/>
              </a:rPr>
              <a:t>http://www.iclr.cc/doku.php?id=iclr2015:main</a:t>
            </a:r>
            <a:endParaRPr lang="en-US" strike="sngStrike" dirty="0"/>
          </a:p>
          <a:p>
            <a:endParaRPr lang="en-US" dirty="0" smtClean="0"/>
          </a:p>
          <a:p>
            <a:r>
              <a:rPr lang="en-US" strike="sngStrike" dirty="0" smtClean="0"/>
              <a:t>Upcoming events</a:t>
            </a:r>
          </a:p>
          <a:p>
            <a:pPr lvl="1"/>
            <a:r>
              <a:rPr lang="en-US" strike="sngStrike" dirty="0" smtClean="0">
                <a:hlinkClick r:id="rId3"/>
              </a:rPr>
              <a:t>https://www.re-work.co/events/deep-learning-boston-2015</a:t>
            </a:r>
            <a:endParaRPr lang="en-US" strike="sngStrike" dirty="0"/>
          </a:p>
          <a:p>
            <a:pPr lvl="1"/>
            <a:r>
              <a:rPr lang="en-US" strike="sngStrike" dirty="0" smtClean="0">
                <a:hlinkClick r:id="rId4"/>
              </a:rPr>
              <a:t>http://icml.cc/2015/</a:t>
            </a:r>
            <a:endParaRPr lang="en-US" strike="sngStrike" dirty="0" smtClean="0"/>
          </a:p>
          <a:p>
            <a:endParaRPr lang="en-US" dirty="0"/>
          </a:p>
          <a:p>
            <a:r>
              <a:rPr lang="en-US" dirty="0" smtClean="0"/>
              <a:t>Machine </a:t>
            </a:r>
            <a:r>
              <a:rPr lang="en-US" dirty="0"/>
              <a:t>Learning: What is this all about</a:t>
            </a:r>
            <a:r>
              <a:rPr lang="en-US" dirty="0" smtClean="0"/>
              <a:t>?</a:t>
            </a:r>
          </a:p>
          <a:p>
            <a:pPr lvl="1"/>
            <a:r>
              <a:rPr lang="en-US" dirty="0"/>
              <a:t>Basics of Representation for Machine </a:t>
            </a:r>
            <a:r>
              <a:rPr lang="en-US" dirty="0" smtClean="0"/>
              <a:t>Learning</a:t>
            </a:r>
          </a:p>
          <a:p>
            <a:endParaRPr lang="en-US" dirty="0"/>
          </a:p>
          <a:p>
            <a:r>
              <a:rPr lang="en-US" dirty="0" smtClean="0"/>
              <a:t>Next </a:t>
            </a:r>
            <a:r>
              <a:rPr lang="en-US" dirty="0"/>
              <a:t>Sessions</a:t>
            </a:r>
          </a:p>
          <a:p>
            <a:endParaRPr lang="en-US" dirty="0"/>
          </a:p>
        </p:txBody>
      </p:sp>
    </p:spTree>
    <p:extLst>
      <p:ext uri="{BB962C8B-B14F-4D97-AF65-F5344CB8AC3E}">
        <p14:creationId xmlns:p14="http://schemas.microsoft.com/office/powerpoint/2010/main" val="4800352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913</TotalTime>
  <Words>3364</Words>
  <Application>Microsoft Macintosh PowerPoint</Application>
  <PresentationFormat>On-screen Show (4:3)</PresentationFormat>
  <Paragraphs>436</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Machine Learning Study Group</vt:lpstr>
      <vt:lpstr>Agenda</vt:lpstr>
      <vt:lpstr>Goals for This Talk (and the group)</vt:lpstr>
      <vt:lpstr>ICLR -- Context</vt:lpstr>
      <vt:lpstr>ICLR Summary</vt:lpstr>
      <vt:lpstr>ICLR Highlights</vt:lpstr>
      <vt:lpstr>BTW, who are the main characters?</vt:lpstr>
      <vt:lpstr>Agenda</vt:lpstr>
      <vt:lpstr>Agenda</vt:lpstr>
      <vt:lpstr>Before We Start What is the SOTA in Machine Learning?</vt:lpstr>
      <vt:lpstr>PowerPoint Presentation</vt:lpstr>
      <vt:lpstr>What is Machine Learning?</vt:lpstr>
      <vt:lpstr>PowerPoint Presentation</vt:lpstr>
      <vt:lpstr>When Would We Use Machine Learning? </vt:lpstr>
      <vt:lpstr>Machine Learning FlowChart (a bit more technical)</vt:lpstr>
      <vt:lpstr>Ok, But What Exactly Is Machine Learning?</vt:lpstr>
      <vt:lpstr>Supervised learning</vt:lpstr>
      <vt:lpstr>Unsupervised learning</vt:lpstr>
      <vt:lpstr>Sample ML Algorithms (there are 2^10s)</vt:lpstr>
      <vt:lpstr>Notably Missing From The Previous Chart: Deep Feed Forward Neural Nets  (most of the math I’m going to give you is on this slide )</vt:lpstr>
      <vt:lpstr>Ok, That’s Fine But What Are Our Observations, Goals, Assumptions?</vt:lpstr>
      <vt:lpstr>What Assumptions are we making?</vt:lpstr>
      <vt:lpstr>Priors and Bayes Theorem</vt:lpstr>
      <vt:lpstr>Priors for Machine Learning (not a complete list)</vt:lpstr>
      <vt:lpstr>Aside: Dimensionality</vt:lpstr>
      <vt:lpstr>Why ML Is Hard The Curse Of Dimensionality</vt:lpstr>
      <vt:lpstr>Ok, So What Is Smoothness?</vt:lpstr>
      <vt:lpstr>Smoothness, basically…</vt:lpstr>
      <vt:lpstr>Curse of Dimensionality Redux</vt:lpstr>
      <vt:lpstr>Manifold Hypothesis</vt:lpstr>
      <vt:lpstr>Manifolds and Classes</vt:lpstr>
      <vt:lpstr>Distributed Representation/Compositionality</vt:lpstr>
      <vt:lpstr>Distributed Representations</vt:lpstr>
      <vt:lpstr>Brief Aside on Sparseness</vt:lpstr>
      <vt:lpstr>Hierarchical Representation Composing Distributed Representations</vt:lpstr>
      <vt:lpstr>Typical Deep Image Processing</vt:lpstr>
      <vt:lpstr>Shared Explanatory Factors</vt:lpstr>
      <vt:lpstr>Convolutional Neural Nets (shared explanatory factors/parameters)</vt:lpstr>
      <vt:lpstr>Agenda</vt:lpstr>
      <vt:lpstr>Next Sessions?</vt:lpstr>
    </vt:vector>
  </TitlesOfParts>
  <Company>UO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Study Group </dc:title>
  <dc:creator>David Meyer</dc:creator>
  <cp:lastModifiedBy>David Meyer</cp:lastModifiedBy>
  <cp:revision>326</cp:revision>
  <dcterms:created xsi:type="dcterms:W3CDTF">2015-05-12T14:16:44Z</dcterms:created>
  <dcterms:modified xsi:type="dcterms:W3CDTF">2015-05-16T15:17:15Z</dcterms:modified>
</cp:coreProperties>
</file>