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360" r:id="rId4"/>
    <p:sldId id="385" r:id="rId5"/>
    <p:sldId id="395" r:id="rId6"/>
    <p:sldId id="393" r:id="rId7"/>
    <p:sldId id="386" r:id="rId8"/>
    <p:sldId id="391" r:id="rId9"/>
    <p:sldId id="394" r:id="rId10"/>
    <p:sldId id="388" r:id="rId11"/>
    <p:sldId id="389" r:id="rId12"/>
    <p:sldId id="392" r:id="rId13"/>
    <p:sldId id="390" r:id="rId14"/>
    <p:sldId id="396" r:id="rId15"/>
    <p:sldId id="29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19D8"/>
    <a:srgbClr val="661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61" autoAdjust="0"/>
  </p:normalViewPr>
  <p:slideViewPr>
    <p:cSldViewPr snapToGrid="0" snapToObjects="1">
      <p:cViewPr>
        <p:scale>
          <a:sx n="72" d="100"/>
          <a:sy n="72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B5022-338D-8948-A39B-8A0F5A4A215A}" type="datetimeFigureOut">
              <a:rPr lang="en-US" smtClean="0"/>
              <a:t>4/24/13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B8376-7C2E-5C42-B5AA-D40465A2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52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4E901-2159-0C4C-A407-3D0DFEF02EDD}" type="datetimeFigureOut">
              <a:rPr lang="en-US" smtClean="0"/>
              <a:t>4/24/13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06A60-9C4E-D543-B9F5-FC5EBB0DC9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80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50C60-9589-5642-BDF9-78AD6F944D1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18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000" dirty="0" smtClean="0"/>
              <a:t>OF/SDN</a:t>
            </a:r>
            <a:r>
              <a:rPr lang="en-US" sz="1000" baseline="0" dirty="0" smtClean="0"/>
              <a:t> is a polar architectural design point; complete separation of control and data planes</a:t>
            </a:r>
          </a:p>
          <a:p>
            <a:pPr marL="171450" indent="-171450">
              <a:buFontTx/>
              <a:buChar char="-"/>
            </a:pPr>
            <a:r>
              <a:rPr lang="en-US" sz="1000" baseline="0" dirty="0" smtClean="0"/>
              <a:t>CP/SDN is adds programmability in an incremental way to conventional control planes; some targeted separation (e.g., PCE)/centralization</a:t>
            </a:r>
          </a:p>
          <a:p>
            <a:pPr marL="171450" indent="-171450">
              <a:buFontTx/>
              <a:buChar char="-"/>
            </a:pPr>
            <a:r>
              <a:rPr lang="en-US" sz="1000" baseline="0" dirty="0" smtClean="0"/>
              <a:t>OL/SDN (Overlay/SDN) retains the control plane architecture of CP/SDN but adds a new, logically centralized  control plane (“over” CP/SDN)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9D6C9-6DE9-3A43-BAFB-C6DC5604C67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651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06A60-9C4E-D543-B9F5-FC5EBB0DC9A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7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09A1-8F24-0A48-B2CE-7D2F68325EE3}" type="datetime1">
              <a:rPr lang="en-US" smtClean="0"/>
              <a:t>4/24/13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8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309C-F24F-004C-AAAE-21ACCE0C5035}" type="datetime1">
              <a:rPr lang="en-US" smtClean="0"/>
              <a:t>4/24/13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569D-414F-B94E-B251-6F9509693655}" type="datetime1">
              <a:rPr lang="en-US" smtClean="0"/>
              <a:t>4/24/13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91DB-0361-3C45-82E9-18B14A3CC42E}" type="datetime1">
              <a:rPr lang="en-US" smtClean="0"/>
              <a:t>4/24/13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8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6C60-5C8B-8548-9CC6-FC0A103E9440}" type="datetime1">
              <a:rPr lang="en-US" smtClean="0"/>
              <a:t>4/24/13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6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6FA5-4920-9E45-AA28-903DD321E602}" type="datetime1">
              <a:rPr lang="en-US" smtClean="0"/>
              <a:t>4/24/13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5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F253-DA0F-4C43-81D6-3F937B61D6E7}" type="datetime1">
              <a:rPr lang="en-US" smtClean="0"/>
              <a:t>4/24/13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5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D67F-BF88-1542-BEFE-AF4369C25E67}" type="datetime1">
              <a:rPr lang="en-US" smtClean="0"/>
              <a:t>4/24/13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CAE7-91F4-3648-92F5-E52260195DF9}" type="datetime1">
              <a:rPr lang="en-US" smtClean="0"/>
              <a:t>4/24/13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749D-027C-884F-AC98-8765AC9322A6}" type="datetime1">
              <a:rPr lang="en-US" smtClean="0"/>
              <a:t>4/24/13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7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AFEE-9330-3A44-B499-0118EFE7C678}" type="datetime1">
              <a:rPr lang="en-US" smtClean="0"/>
              <a:t>4/24/13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2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6A046-D7E2-E344-9D48-6DAE0D903BE2}" type="datetime1">
              <a:rPr lang="en-US" smtClean="0"/>
              <a:t>4/24/13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3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mm@uoregon.edu" TargetMode="External"/><Relationship Id="rId4" Type="http://schemas.openxmlformats.org/officeDocument/2006/relationships/hyperlink" Target="mailto:dmm@1-4-5.net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mm@brocade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star.upenn.edu/osw/white%20paper/John%20Doyle%20White%20Paper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84"/>
            <a:ext cx="8001000" cy="184048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Architectural Musings on SDN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000" dirty="0" smtClean="0"/>
              <a:t>(“and now for something completely different…”)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88893"/>
            <a:ext cx="6400800" cy="1752600"/>
          </a:xfrm>
        </p:spPr>
        <p:txBody>
          <a:bodyPr>
            <a:noAutofit/>
          </a:bodyPr>
          <a:lstStyle/>
          <a:p>
            <a:r>
              <a:rPr lang="en-US" sz="1800" dirty="0" smtClean="0"/>
              <a:t>David Meyer</a:t>
            </a:r>
          </a:p>
          <a:p>
            <a:r>
              <a:rPr lang="en-US" sz="1800" dirty="0" smtClean="0"/>
              <a:t>CTO and Chief Scientist, Brocade </a:t>
            </a:r>
          </a:p>
          <a:p>
            <a:r>
              <a:rPr lang="en-US" sz="1800" dirty="0" smtClean="0"/>
              <a:t>Director, Advanced Technology Center, University of Oregon</a:t>
            </a:r>
          </a:p>
          <a:p>
            <a:r>
              <a:rPr lang="en-US" sz="1800" dirty="0" smtClean="0"/>
              <a:t>I2 Member Meeting 2013</a:t>
            </a:r>
          </a:p>
          <a:p>
            <a:r>
              <a:rPr lang="en-US" sz="1800" dirty="0" smtClean="0">
                <a:hlinkClick r:id="rId2"/>
              </a:rPr>
              <a:t>dmm@{brocade.com</a:t>
            </a:r>
            <a:r>
              <a:rPr lang="en-US" sz="1800" dirty="0" smtClean="0"/>
              <a:t>,</a:t>
            </a:r>
            <a:r>
              <a:rPr lang="en-US" sz="1800" dirty="0" smtClean="0">
                <a:hlinkClick r:id="rId3"/>
              </a:rPr>
              <a:t>uoregon.edu</a:t>
            </a:r>
            <a:r>
              <a:rPr lang="en-US" sz="1800" dirty="0" smtClean="0"/>
              <a:t>,</a:t>
            </a:r>
            <a:r>
              <a:rPr lang="en-US" sz="1800" dirty="0" smtClean="0">
                <a:hlinkClick r:id="rId4"/>
              </a:rPr>
              <a:t>1-4-5.net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rgbClr val="3366FF"/>
                </a:solidFill>
              </a:rPr>
              <a:t>…}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96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64" y="70812"/>
            <a:ext cx="8661314" cy="148127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Bowties 101</a:t>
            </a:r>
            <a:r>
              <a:rPr lang="en-US" sz="5300" dirty="0"/>
              <a:t/>
            </a:r>
            <a:br>
              <a:rPr lang="en-US" sz="5300" dirty="0"/>
            </a:br>
            <a:r>
              <a:rPr lang="en-US" sz="2700" dirty="0" smtClean="0"/>
              <a:t> </a:t>
            </a:r>
            <a:r>
              <a:rPr lang="en-US" sz="2800" i="1" dirty="0" smtClean="0"/>
              <a:t>Constraints that Deconstrain</a:t>
            </a:r>
            <a:endParaRPr lang="en-US" sz="3200" i="1" dirty="0"/>
          </a:p>
        </p:txBody>
      </p:sp>
      <p:pic>
        <p:nvPicPr>
          <p:cNvPr id="4" name="Picture 3" descr="800px-General_bowtie_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16205" y="82900"/>
            <a:ext cx="3433632" cy="73709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8449" y="5409526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 example,  the reactions and metabolites of core</a:t>
            </a:r>
          </a:p>
          <a:p>
            <a:r>
              <a:rPr lang="en-US" sz="1200" dirty="0" smtClean="0"/>
              <a:t>metabolism, e.g., </a:t>
            </a:r>
            <a:r>
              <a:rPr lang="en-US" sz="1200" i="1" dirty="0" smtClean="0"/>
              <a:t>ATP metabolism</a:t>
            </a:r>
            <a:r>
              <a:rPr lang="en-US" sz="1200" dirty="0" smtClean="0"/>
              <a:t>, Krebs/Citric Acid</a:t>
            </a:r>
          </a:p>
          <a:p>
            <a:r>
              <a:rPr lang="en-US" sz="1200" dirty="0"/>
              <a:t>c</a:t>
            </a:r>
            <a:r>
              <a:rPr lang="en-US" sz="1200" dirty="0" smtClean="0"/>
              <a:t>ycle signaling networks, …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27968" y="6334094"/>
            <a:ext cx="33562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See, e.g., Doyle, et. al., “Architecture, Constraints, </a:t>
            </a:r>
            <a:r>
              <a:rPr lang="en-US" sz="900" dirty="0"/>
              <a:t>and Behavior”, http://www.pnas.org/content/108/suppl.3/15624.full</a:t>
            </a:r>
          </a:p>
          <a:p>
            <a:endParaRPr lang="en-US" sz="900" dirty="0"/>
          </a:p>
          <a:p>
            <a:r>
              <a:rPr lang="en-US" sz="900" dirty="0" smtClean="0"/>
              <a:t>  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93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255"/>
            <a:ext cx="8229600" cy="920657"/>
          </a:xfrm>
        </p:spPr>
        <p:txBody>
          <a:bodyPr>
            <a:noAutofit/>
          </a:bodyPr>
          <a:lstStyle/>
          <a:p>
            <a:r>
              <a:rPr lang="en-US" sz="5400" dirty="0" smtClean="0"/>
              <a:t>But Wait a Second</a:t>
            </a:r>
            <a:br>
              <a:rPr lang="en-US" sz="5400" dirty="0" smtClean="0"/>
            </a:br>
            <a:r>
              <a:rPr lang="en-US" sz="3200" dirty="0" smtClean="0"/>
              <a:t>Anything Look Familiar?</a:t>
            </a:r>
            <a:endParaRPr lang="en-US" sz="5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5646334" y="1593143"/>
            <a:ext cx="3040466" cy="5332301"/>
            <a:chOff x="5646334" y="1593143"/>
            <a:chExt cx="3040466" cy="5332301"/>
          </a:xfrm>
        </p:grpSpPr>
        <p:pic>
          <p:nvPicPr>
            <p:cNvPr id="5" name="Picture 4" descr="hourglass_1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456" y="1593143"/>
              <a:ext cx="2822223" cy="443041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646334" y="6186780"/>
              <a:ext cx="304046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Hourglass Architecture</a:t>
              </a:r>
              <a:endParaRPr lang="en-US" sz="2400" dirty="0"/>
            </a:p>
            <a:p>
              <a:endParaRPr lang="en-US" dirty="0"/>
            </a:p>
          </p:txBody>
        </p:sp>
      </p:grpSp>
      <p:pic>
        <p:nvPicPr>
          <p:cNvPr id="19" name="Picture 18" descr="800px-General_bowtie_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2" y="1711147"/>
            <a:ext cx="3314991" cy="410263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59387" y="6186780"/>
            <a:ext cx="2688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Bowtie Architecture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5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8238" y="5715000"/>
            <a:ext cx="8910374" cy="800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Physical and Virtual Resources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(CSN)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22242" y="3583838"/>
            <a:ext cx="8946370" cy="2054143"/>
            <a:chOff x="122242" y="4256938"/>
            <a:chExt cx="8946370" cy="2054143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966894" y="4256938"/>
              <a:ext cx="7489818" cy="43291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550252" y="4355625"/>
              <a:ext cx="0" cy="6475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122242" y="5110752"/>
              <a:ext cx="2872944" cy="1031051"/>
              <a:chOff x="347478" y="5209750"/>
              <a:chExt cx="3141361" cy="103105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86837" y="5209750"/>
                <a:ext cx="3072833" cy="9751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47478" y="5209750"/>
                <a:ext cx="3141361" cy="10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DP/SDN</a:t>
                </a:r>
              </a:p>
              <a:p>
                <a:r>
                  <a:rPr lang="en-US" sz="1000" dirty="0" smtClean="0"/>
                  <a:t>Properties:</a:t>
                </a:r>
              </a:p>
              <a:p>
                <a:r>
                  <a:rPr lang="en-US" sz="1000" dirty="0" smtClean="0"/>
                  <a:t>-- Complete Separation of CP and DP</a:t>
                </a:r>
              </a:p>
              <a:p>
                <a:r>
                  <a:rPr lang="en-US" sz="1000" dirty="0" smtClean="0"/>
                  <a:t>-- (“Logically”) Centralized Control</a:t>
                </a:r>
              </a:p>
              <a:p>
                <a:r>
                  <a:rPr lang="en-US" sz="1000" dirty="0" smtClean="0"/>
                  <a:t>-- Open Interface/programmable Data Plane</a:t>
                </a:r>
              </a:p>
              <a:p>
                <a:r>
                  <a:rPr lang="en-US" sz="1000" dirty="0" smtClean="0"/>
                  <a:t>-- Examples: OF, ForCES, various control platforms</a:t>
                </a:r>
                <a:endParaRPr lang="en-US" sz="1000" dirty="0"/>
              </a:p>
            </p:txBody>
          </p:sp>
        </p:grpSp>
        <p:cxnSp>
          <p:nvCxnSpPr>
            <p:cNvPr id="13" name="Straight Arrow Connector 12"/>
            <p:cNvCxnSpPr/>
            <p:nvPr/>
          </p:nvCxnSpPr>
          <p:spPr>
            <a:xfrm flipV="1">
              <a:off x="4802294" y="4355625"/>
              <a:ext cx="0" cy="6475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6490528" y="5110752"/>
              <a:ext cx="2578084" cy="1144330"/>
              <a:chOff x="4305300" y="5040570"/>
              <a:chExt cx="2806684" cy="114433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4305300" y="5040570"/>
                <a:ext cx="2806684" cy="114433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05300" y="5040570"/>
                <a:ext cx="2724611" cy="1046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OL/SDN</a:t>
                </a:r>
              </a:p>
              <a:p>
                <a:r>
                  <a:rPr lang="en-US" sz="1000" dirty="0" smtClean="0"/>
                  <a:t>Properties</a:t>
                </a:r>
                <a:r>
                  <a:rPr lang="en-US" sz="1100" dirty="0" smtClean="0"/>
                  <a:t>:</a:t>
                </a:r>
              </a:p>
              <a:p>
                <a:r>
                  <a:rPr lang="en-US" sz="1000" dirty="0" smtClean="0"/>
                  <a:t>-- Retains existing (simplified) Control Planes</a:t>
                </a:r>
              </a:p>
              <a:p>
                <a:r>
                  <a:rPr lang="en-US" sz="1000" dirty="0" smtClean="0"/>
                  <a:t>-- Programmable overlay control plane</a:t>
                </a:r>
              </a:p>
              <a:p>
                <a:r>
                  <a:rPr lang="en-US" sz="1000" dirty="0" smtClean="0"/>
                  <a:t>-- May use OF to program </a:t>
                </a:r>
                <a:r>
                  <a:rPr lang="en-US" sz="1000" dirty="0" err="1" smtClean="0"/>
                  <a:t>vSwitches</a:t>
                </a:r>
                <a:endParaRPr lang="en-US" sz="1000" dirty="0" smtClean="0"/>
              </a:p>
              <a:p>
                <a:r>
                  <a:rPr lang="en-US" sz="1000" dirty="0" smtClean="0"/>
                  <a:t>-- Examples: Various Overlay technologies</a:t>
                </a:r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flipV="1">
              <a:off x="7865180" y="4355625"/>
              <a:ext cx="0" cy="6475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518136" y="5110752"/>
              <a:ext cx="2568320" cy="1200329"/>
              <a:chOff x="4305300" y="5040570"/>
              <a:chExt cx="2806684" cy="1200329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305300" y="5040570"/>
                <a:ext cx="2806684" cy="114433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305300" y="5040570"/>
                <a:ext cx="280668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CP/SDN</a:t>
                </a:r>
              </a:p>
              <a:p>
                <a:r>
                  <a:rPr lang="en-US" sz="1000" dirty="0" smtClean="0"/>
                  <a:t>Properties</a:t>
                </a:r>
                <a:r>
                  <a:rPr lang="en-US" sz="1100" dirty="0" smtClean="0"/>
                  <a:t>:</a:t>
                </a:r>
              </a:p>
              <a:p>
                <a:r>
                  <a:rPr lang="en-US" sz="1000" dirty="0" smtClean="0"/>
                  <a:t>-- Retains existing (distributed) Control Planes</a:t>
                </a:r>
              </a:p>
              <a:p>
                <a:r>
                  <a:rPr lang="en-US" sz="1000" dirty="0" smtClean="0"/>
                  <a:t>-- Programmable control plane</a:t>
                </a:r>
              </a:p>
              <a:p>
                <a:r>
                  <a:rPr lang="en-US" sz="1000" dirty="0" smtClean="0"/>
                  <a:t>-- Network aware applications</a:t>
                </a:r>
              </a:p>
              <a:p>
                <a:r>
                  <a:rPr lang="en-US" sz="1000" dirty="0"/>
                  <a:t>	</a:t>
                </a:r>
                <a:r>
                  <a:rPr lang="en-US" sz="1000" dirty="0" smtClean="0"/>
                  <a:t>Explicitly *not* e.g., learning switch</a:t>
                </a:r>
              </a:p>
              <a:p>
                <a:r>
                  <a:rPr lang="en-US" sz="1000" dirty="0" smtClean="0"/>
                  <a:t>-- Examples: PCE, I2RS, vendor SDKs</a:t>
                </a:r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158238" y="2552699"/>
            <a:ext cx="8910374" cy="800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18134" y="2612179"/>
            <a:ext cx="279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Control and Orchestration</a:t>
            </a:r>
          </a:p>
          <a:p>
            <a:r>
              <a:rPr lang="en-US" b="1" dirty="0" smtClean="0"/>
              <a:t>   (overly simplified view)</a:t>
            </a:r>
            <a:endParaRPr lang="en-US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2540228" y="1434307"/>
            <a:ext cx="4146395" cy="998245"/>
            <a:chOff x="2265429" y="1434307"/>
            <a:chExt cx="4146395" cy="998245"/>
          </a:xfrm>
        </p:grpSpPr>
        <p:sp>
          <p:nvSpPr>
            <p:cNvPr id="28" name="Rectangle 27"/>
            <p:cNvSpPr/>
            <p:nvPr/>
          </p:nvSpPr>
          <p:spPr>
            <a:xfrm>
              <a:off x="2265429" y="1434307"/>
              <a:ext cx="1836671" cy="9982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</a:rPr>
                <a:t>Apps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575153" y="1434307"/>
              <a:ext cx="1836671" cy="9982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</a:rPr>
                <a:t>Apps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02100" y="1702597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…</a:t>
              </a:r>
              <a:endParaRPr lang="en-US" sz="2400" b="1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58238" y="977900"/>
            <a:ext cx="8834986" cy="33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Service Layers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966894" y="4004235"/>
            <a:ext cx="7489818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22241" y="920035"/>
            <a:ext cx="0" cy="248845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87229" y="1702597"/>
            <a:ext cx="1756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May be repeated</a:t>
            </a:r>
          </a:p>
          <a:p>
            <a:r>
              <a:rPr lang="en-US" sz="1400" dirty="0" smtClean="0"/>
              <a:t>(stacked or recursive)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2769"/>
            <a:ext cx="8229600" cy="6453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SDN Design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851"/>
            <a:ext cx="8229600" cy="92065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Putting it all Together</a:t>
            </a:r>
            <a:endParaRPr lang="en-US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5404" y="552114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i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2747443" y="1448700"/>
            <a:ext cx="4356206" cy="4123061"/>
            <a:chOff x="2747443" y="1448700"/>
            <a:chExt cx="4356206" cy="4123061"/>
          </a:xfrm>
        </p:grpSpPr>
        <p:pic>
          <p:nvPicPr>
            <p:cNvPr id="5" name="Picture 4" descr="hourglass_1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7443" y="1448700"/>
              <a:ext cx="2591799" cy="4123061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5073921" y="4080358"/>
              <a:ext cx="2029728" cy="337675"/>
              <a:chOff x="5269539" y="4147562"/>
              <a:chExt cx="2249683" cy="36933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566655" y="4147562"/>
                <a:ext cx="952567" cy="369332"/>
              </a:xfrm>
              <a:prstGeom prst="rect">
                <a:avLst/>
              </a:prstGeom>
              <a:noFill/>
              <a:ln>
                <a:solidFill>
                  <a:srgbClr val="4619D8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661BFF"/>
                    </a:solidFill>
                  </a:rPr>
                  <a:t>OF/SDN</a:t>
                </a:r>
                <a:endParaRPr lang="en-US" b="1" dirty="0">
                  <a:solidFill>
                    <a:srgbClr val="661BFF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4" idx="1"/>
              </p:cNvCxnSpPr>
              <p:nvPr/>
            </p:nvCxnSpPr>
            <p:spPr>
              <a:xfrm flipH="1">
                <a:off x="5269539" y="4332228"/>
                <a:ext cx="1297116" cy="17983"/>
              </a:xfrm>
              <a:prstGeom prst="straightConnector1">
                <a:avLst/>
              </a:prstGeom>
              <a:ln>
                <a:solidFill>
                  <a:srgbClr val="4619D8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073921" y="2523309"/>
              <a:ext cx="2022202" cy="337675"/>
              <a:chOff x="5269539" y="4147562"/>
              <a:chExt cx="2241342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566655" y="4147562"/>
                <a:ext cx="944226" cy="369332"/>
              </a:xfrm>
              <a:prstGeom prst="rect">
                <a:avLst/>
              </a:prstGeom>
              <a:noFill/>
              <a:ln>
                <a:solidFill>
                  <a:srgbClr val="4619D8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8000"/>
                    </a:solidFill>
                  </a:rPr>
                  <a:t>OL/SDN</a:t>
                </a:r>
                <a:endParaRPr lang="en-US" b="1" dirty="0">
                  <a:solidFill>
                    <a:srgbClr val="008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5269539" y="4332228"/>
                <a:ext cx="1297116" cy="17983"/>
              </a:xfrm>
              <a:prstGeom prst="straightConnector1">
                <a:avLst/>
              </a:prstGeom>
              <a:ln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5073921" y="3242006"/>
              <a:ext cx="2014372" cy="337675"/>
              <a:chOff x="5269539" y="4147562"/>
              <a:chExt cx="2232664" cy="3693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6566655" y="4147562"/>
                <a:ext cx="93554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CP/SDN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5269539" y="4332228"/>
                <a:ext cx="1297116" cy="1798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>
            <a:off x="149781" y="5876368"/>
            <a:ext cx="7328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619D8"/>
                </a:solidFill>
              </a:rPr>
              <a:t>OF/SDN </a:t>
            </a:r>
            <a:r>
              <a:rPr lang="en-US" dirty="0" smtClean="0"/>
              <a:t>proposes a new architectural waist (not exactly sure where)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CP/SDN </a:t>
            </a:r>
            <a:r>
              <a:rPr lang="en-US" dirty="0" smtClean="0"/>
              <a:t>makes existing control planes programmable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8000"/>
                </a:solidFill>
              </a:rPr>
              <a:t>OL/SDN </a:t>
            </a:r>
            <a:r>
              <a:rPr lang="en-US" dirty="0"/>
              <a:t>i</a:t>
            </a:r>
            <a:r>
              <a:rPr lang="en-US" dirty="0" smtClean="0"/>
              <a:t>s an application </a:t>
            </a:r>
            <a:r>
              <a:rPr lang="en-US" i="1" dirty="0" smtClean="0"/>
              <a:t>from the perspective of the Internet’s  waist</a:t>
            </a:r>
            <a:endParaRPr lang="en-US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5339242" y="1033707"/>
            <a:ext cx="4013245" cy="1214696"/>
            <a:chOff x="5339242" y="1033707"/>
            <a:chExt cx="4013245" cy="1214696"/>
          </a:xfrm>
        </p:grpSpPr>
        <p:sp>
          <p:nvSpPr>
            <p:cNvPr id="23" name="TextBox 22"/>
            <p:cNvSpPr txBox="1"/>
            <p:nvPr/>
          </p:nvSpPr>
          <p:spPr>
            <a:xfrm>
              <a:off x="5339242" y="1033707"/>
              <a:ext cx="401324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>
                  <a:solidFill>
                    <a:srgbClr val="FF0000"/>
                  </a:solidFill>
                </a:rPr>
                <a:t>Open Loop Control + s/w + Moore’s Law </a:t>
              </a:r>
              <a:r>
                <a:rPr lang="en-US" sz="1600" b="1" i="1" dirty="0" smtClean="0">
                  <a:solidFill>
                    <a:srgbClr val="FF0000"/>
                  </a:solidFill>
                  <a:sym typeface="Wingdings"/>
                </a:rPr>
                <a:t> </a:t>
              </a:r>
              <a:r>
                <a:rPr lang="en-US" sz="1600" b="1" i="1" dirty="0" smtClean="0">
                  <a:solidFill>
                    <a:srgbClr val="FF0000"/>
                  </a:solidFill>
                </a:rPr>
                <a:t>Randomness, Uncertainty, and Volatility</a:t>
              </a:r>
              <a:endParaRPr lang="en-US" sz="16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7307056" y="1618483"/>
              <a:ext cx="0" cy="62992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816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Finally…What I Hope To Achieve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624" y="2040002"/>
            <a:ext cx="871216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 hope to convince you that uncertainty and </a:t>
            </a:r>
          </a:p>
          <a:p>
            <a:r>
              <a:rPr lang="en-US" sz="3600" dirty="0" smtClean="0"/>
              <a:t>volatility are the “coin of the realm” of the </a:t>
            </a:r>
          </a:p>
          <a:p>
            <a:r>
              <a:rPr lang="en-US" sz="3600" dirty="0" smtClean="0"/>
              <a:t>future, why this is the case, how SDN (and</a:t>
            </a:r>
          </a:p>
          <a:p>
            <a:r>
              <a:rPr lang="en-US" sz="3600" dirty="0" smtClean="0"/>
              <a:t>the rise of software in general) is accelerating </a:t>
            </a:r>
          </a:p>
          <a:p>
            <a:r>
              <a:rPr lang="en-US" sz="3600" dirty="0" smtClean="0"/>
              <a:t>this effect, and finally, what we might do </a:t>
            </a:r>
          </a:p>
          <a:p>
            <a:r>
              <a:rPr lang="en-US" sz="3600" dirty="0" smtClean="0"/>
              <a:t>to take advantage of it.</a:t>
            </a:r>
            <a:r>
              <a:rPr lang="en-US" sz="3600" baseline="30000" dirty="0" smtClean="0"/>
              <a:t>1</a:t>
            </a:r>
            <a:endParaRPr lang="en-US" sz="3600" dirty="0"/>
          </a:p>
          <a:p>
            <a:endParaRPr lang="en-US" sz="3600" dirty="0"/>
          </a:p>
          <a:p>
            <a:r>
              <a:rPr lang="en-US" sz="2000" dirty="0" smtClean="0"/>
              <a:t>1 s/take advantage of/</a:t>
            </a:r>
            <a:r>
              <a:rPr lang="en-US" sz="2000" i="1" dirty="0" smtClean="0"/>
              <a:t>survive</a:t>
            </a:r>
            <a:r>
              <a:rPr lang="en-US" sz="2000" dirty="0" smtClean="0"/>
              <a:t>/ -- @smd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171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Q&amp;A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71592" y="3212353"/>
            <a:ext cx="3200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Thanks!</a:t>
            </a:r>
            <a:endParaRPr lang="en-US" sz="7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50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057"/>
            <a:ext cx="8229600" cy="83318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7033"/>
            <a:ext cx="8229600" cy="4711067"/>
          </a:xfrm>
        </p:spPr>
        <p:txBody>
          <a:bodyPr>
            <a:noAutofit/>
          </a:bodyPr>
          <a:lstStyle/>
          <a:p>
            <a:endParaRPr lang="en-US" sz="2600" dirty="0" smtClean="0"/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Architectural Features that Enable System Scalability and </a:t>
            </a:r>
            <a:r>
              <a:rPr lang="en-US" dirty="0" err="1" smtClean="0">
                <a:solidFill>
                  <a:prstClr val="black"/>
                </a:solidFill>
              </a:rPr>
              <a:t>Evolvability</a:t>
            </a:r>
            <a:endParaRPr lang="en-US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A Quick Tour Through the SDN Design Space</a:t>
            </a:r>
          </a:p>
          <a:p>
            <a:pPr lvl="0"/>
            <a:endParaRPr lang="en-US" dirty="0" smtClean="0">
              <a:solidFill>
                <a:prstClr val="black"/>
              </a:solidFill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Panel</a:t>
            </a:r>
          </a:p>
          <a:p>
            <a:pPr marL="0" lvl="0" indent="0">
              <a:buNone/>
            </a:pPr>
            <a:endParaRPr lang="en-US" sz="5500" dirty="0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49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656" y="161749"/>
            <a:ext cx="8229600" cy="713140"/>
          </a:xfrm>
        </p:spPr>
        <p:txBody>
          <a:bodyPr>
            <a:noAutofit/>
          </a:bodyPr>
          <a:lstStyle/>
          <a:p>
            <a:r>
              <a:rPr lang="en-US" dirty="0" smtClean="0"/>
              <a:t>Danger Will Robinson!!!</a:t>
            </a:r>
            <a:endParaRPr lang="en-US" dirty="0"/>
          </a:p>
        </p:txBody>
      </p:sp>
      <p:pic>
        <p:nvPicPr>
          <p:cNvPr id="4" name="Picture 3" descr="Danger-Will-Robins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047" y="1340556"/>
            <a:ext cx="3649621" cy="40987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8353" y="5724727"/>
            <a:ext cx="80224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This talk is intended to be controversial/provocative</a:t>
            </a:r>
          </a:p>
          <a:p>
            <a:r>
              <a:rPr lang="en-US" sz="2800" b="1" i="1" dirty="0" smtClean="0">
                <a:solidFill>
                  <a:srgbClr val="FF0000"/>
                </a:solidFill>
              </a:rPr>
              <a:t>                          (and maybe a bit “</a:t>
            </a:r>
            <a:r>
              <a:rPr lang="en-US" sz="2800" b="1" i="1" dirty="0" err="1" smtClean="0">
                <a:solidFill>
                  <a:srgbClr val="FF0000"/>
                </a:solidFill>
              </a:rPr>
              <a:t>scienc</a:t>
            </a:r>
            <a:r>
              <a:rPr lang="en-US" sz="2800" b="1" i="1" dirty="0" err="1">
                <a:solidFill>
                  <a:srgbClr val="FF0000"/>
                </a:solidFill>
              </a:rPr>
              <a:t>e</a:t>
            </a:r>
            <a:r>
              <a:rPr lang="en-US" sz="2800" b="1" i="1" dirty="0" err="1" smtClean="0">
                <a:solidFill>
                  <a:srgbClr val="FF0000"/>
                </a:solidFill>
              </a:rPr>
              <a:t>y</a:t>
            </a:r>
            <a:r>
              <a:rPr lang="en-US" sz="2800" b="1" i="1" dirty="0" smtClean="0">
                <a:solidFill>
                  <a:srgbClr val="FF0000"/>
                </a:solidFill>
              </a:rPr>
              <a:t>”)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4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07" y="170050"/>
            <a:ext cx="8627461" cy="1099950"/>
          </a:xfrm>
        </p:spPr>
        <p:txBody>
          <a:bodyPr>
            <a:noAutofit/>
          </a:bodyPr>
          <a:lstStyle/>
          <a:p>
            <a:r>
              <a:rPr lang="en-US" dirty="0"/>
              <a:t>W</a:t>
            </a:r>
            <a:r>
              <a:rPr lang="en-US" dirty="0" smtClean="0"/>
              <a:t>hat are </a:t>
            </a:r>
            <a:br>
              <a:rPr lang="en-US" dirty="0" smtClean="0"/>
            </a:br>
            <a:r>
              <a:rPr lang="en-US" dirty="0" smtClean="0"/>
              <a:t>Scalability and </a:t>
            </a:r>
            <a:r>
              <a:rPr lang="en-US" dirty="0" err="1" smtClean="0"/>
              <a:t>Evolvability</a:t>
            </a:r>
            <a:r>
              <a:rPr lang="en-US" dirty="0" smtClean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1727"/>
            <a:ext cx="8229600" cy="5196273"/>
          </a:xfrm>
        </p:spPr>
        <p:txBody>
          <a:bodyPr>
            <a:normAutofit lnSpcReduction="10000"/>
          </a:bodyPr>
          <a:lstStyle/>
          <a:p>
            <a:endParaRPr lang="en-US" sz="2800" b="1" dirty="0" smtClean="0"/>
          </a:p>
          <a:p>
            <a:r>
              <a:rPr lang="en-US" sz="2800" b="1" dirty="0"/>
              <a:t>Scalability</a:t>
            </a:r>
            <a:r>
              <a:rPr lang="en-US" sz="2800" dirty="0"/>
              <a:t> is robustness to changes to the size and complexity of </a:t>
            </a:r>
            <a:r>
              <a:rPr lang="en-US" sz="2800" dirty="0" smtClean="0"/>
              <a:t>a system </a:t>
            </a:r>
            <a:r>
              <a:rPr lang="en-US" sz="2800" dirty="0"/>
              <a:t>as a </a:t>
            </a:r>
            <a:r>
              <a:rPr lang="en-US" sz="2800" dirty="0" smtClean="0"/>
              <a:t>whole</a:t>
            </a:r>
          </a:p>
          <a:p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sz="2800" b="1" dirty="0" err="1" smtClean="0">
                <a:solidFill>
                  <a:srgbClr val="000000"/>
                </a:solidFill>
              </a:rPr>
              <a:t>Evolvability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is robustness of lineages to changes on long time scales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/>
              <a:t>Other system features cast as robustness</a:t>
            </a:r>
          </a:p>
          <a:p>
            <a:pPr lvl="1"/>
            <a:r>
              <a:rPr lang="en-US" sz="2400" b="1" dirty="0" smtClean="0"/>
              <a:t>Reliability</a:t>
            </a:r>
            <a:r>
              <a:rPr lang="en-US" sz="2400" dirty="0" smtClean="0"/>
              <a:t> is robustness to component failures</a:t>
            </a:r>
            <a:endParaRPr lang="en-US" sz="2800" b="1" dirty="0" smtClean="0"/>
          </a:p>
          <a:p>
            <a:pPr lvl="1"/>
            <a:r>
              <a:rPr lang="en-US" sz="2400" b="1" dirty="0" smtClean="0"/>
              <a:t>Efficiency</a:t>
            </a:r>
            <a:r>
              <a:rPr lang="en-US" sz="2400" dirty="0"/>
              <a:t> </a:t>
            </a:r>
            <a:r>
              <a:rPr lang="en-US" sz="2400" dirty="0" smtClean="0"/>
              <a:t>is robustness to resource scarcity</a:t>
            </a:r>
            <a:endParaRPr lang="en-US" sz="2800" b="1" dirty="0" smtClean="0"/>
          </a:p>
          <a:p>
            <a:pPr lvl="1"/>
            <a:r>
              <a:rPr lang="en-US" sz="2400" b="1" dirty="0" smtClean="0"/>
              <a:t>Modularity</a:t>
            </a:r>
            <a:r>
              <a:rPr lang="en-US" sz="2400" dirty="0" smtClean="0"/>
              <a:t> is robustness to component rearrangements</a:t>
            </a:r>
          </a:p>
          <a:p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155291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034"/>
            <a:ext cx="8229600" cy="1186714"/>
          </a:xfrm>
        </p:spPr>
        <p:txBody>
          <a:bodyPr>
            <a:normAutofit/>
          </a:bodyPr>
          <a:lstStyle/>
          <a:p>
            <a:r>
              <a:rPr lang="en-US" dirty="0" smtClean="0"/>
              <a:t>OK, Fine. But What is Robustness?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6708"/>
            <a:ext cx="8385005" cy="48915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800" dirty="0"/>
          </a:p>
          <a:p>
            <a:r>
              <a:rPr lang="en-US" sz="1800" b="1" i="1" dirty="0" smtClean="0"/>
              <a:t>Definition</a:t>
            </a:r>
            <a:r>
              <a:rPr lang="en-US" sz="1800" dirty="0" smtClean="0"/>
              <a:t>: A </a:t>
            </a:r>
            <a:r>
              <a:rPr lang="en-US" sz="1800" i="1" dirty="0" smtClean="0"/>
              <a:t>[property</a:t>
            </a:r>
            <a:r>
              <a:rPr lang="en-US" sz="1800" dirty="0" smtClean="0"/>
              <a:t>] of a </a:t>
            </a:r>
            <a:r>
              <a:rPr lang="en-US" sz="1800" i="1" dirty="0" smtClean="0"/>
              <a:t>[system]</a:t>
            </a:r>
            <a:r>
              <a:rPr lang="en-US" sz="1800" dirty="0" smtClean="0"/>
              <a:t> is </a:t>
            </a:r>
            <a:r>
              <a:rPr lang="en-US" sz="1800" b="1" dirty="0" smtClean="0"/>
              <a:t>robust</a:t>
            </a:r>
            <a:r>
              <a:rPr lang="en-US" sz="1800" dirty="0" smtClean="0"/>
              <a:t> if it is </a:t>
            </a:r>
            <a:r>
              <a:rPr lang="en-US" sz="1800" i="1" dirty="0" smtClean="0"/>
              <a:t>[invariant] </a:t>
            </a:r>
            <a:r>
              <a:rPr lang="en-US" sz="1800" dirty="0" smtClean="0"/>
              <a:t>with respect to a </a:t>
            </a:r>
            <a:r>
              <a:rPr lang="en-US" sz="1800" i="1" dirty="0" smtClean="0"/>
              <a:t>[set of perturbations]</a:t>
            </a:r>
            <a:r>
              <a:rPr lang="en-US" sz="1800" dirty="0" smtClean="0"/>
              <a:t>, </a:t>
            </a:r>
            <a:r>
              <a:rPr lang="en-US" sz="1800" i="1" dirty="0" smtClean="0"/>
              <a:t>up to some limit</a:t>
            </a:r>
            <a:endParaRPr lang="en-US" sz="1600" i="1" dirty="0" smtClean="0"/>
          </a:p>
          <a:p>
            <a:pPr marL="0" indent="0">
              <a:buNone/>
            </a:pPr>
            <a:endParaRPr lang="en-US" sz="1800" b="1" dirty="0" smtClean="0"/>
          </a:p>
          <a:p>
            <a:r>
              <a:rPr lang="en-US" sz="1800" b="1" dirty="0" smtClean="0"/>
              <a:t>Fragility</a:t>
            </a:r>
            <a:r>
              <a:rPr lang="en-US" sz="1800" dirty="0" smtClean="0"/>
              <a:t> is the opposite of robustness</a:t>
            </a:r>
          </a:p>
          <a:p>
            <a:pPr lvl="1"/>
            <a:r>
              <a:rPr lang="en-US" sz="1600" dirty="0" smtClean="0"/>
              <a:t>If you're fragile you depend on 2nd order effects (acceleration) and the curve is concave</a:t>
            </a:r>
          </a:p>
          <a:p>
            <a:pPr lvl="1"/>
            <a:r>
              <a:rPr lang="en-US" sz="1600" dirty="0" smtClean="0"/>
              <a:t>Catch me later if you’d like to chat further about this…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A </a:t>
            </a:r>
            <a:r>
              <a:rPr lang="en-US" sz="1800" dirty="0"/>
              <a:t>system can have a </a:t>
            </a:r>
            <a:r>
              <a:rPr lang="en-US" sz="1800" i="1" dirty="0" smtClean="0"/>
              <a:t>property</a:t>
            </a:r>
            <a:r>
              <a:rPr lang="en-US" sz="1800" dirty="0" smtClean="0"/>
              <a:t> </a:t>
            </a:r>
            <a:r>
              <a:rPr lang="en-US" sz="1800" dirty="0"/>
              <a:t>that is </a:t>
            </a:r>
            <a:r>
              <a:rPr lang="en-US" sz="1800" i="1" dirty="0"/>
              <a:t>robust</a:t>
            </a:r>
            <a:r>
              <a:rPr lang="en-US" sz="1800" dirty="0"/>
              <a:t> to one set of perturbations and yet </a:t>
            </a:r>
            <a:r>
              <a:rPr lang="en-US" sz="1800" i="1" dirty="0"/>
              <a:t>fragile </a:t>
            </a:r>
            <a:r>
              <a:rPr lang="en-US" sz="1800" dirty="0"/>
              <a:t>for </a:t>
            </a:r>
            <a:r>
              <a:rPr lang="en-US" sz="1800" dirty="0" smtClean="0"/>
              <a:t>a </a:t>
            </a:r>
            <a:r>
              <a:rPr lang="en-US" sz="1800" i="1" dirty="0"/>
              <a:t>different </a:t>
            </a:r>
            <a:r>
              <a:rPr lang="en-US" sz="1800" i="1" dirty="0" smtClean="0"/>
              <a:t>property </a:t>
            </a:r>
            <a:r>
              <a:rPr lang="en-US" sz="1800" dirty="0"/>
              <a:t>and/or </a:t>
            </a:r>
            <a:r>
              <a:rPr lang="en-US" sz="1800" dirty="0" smtClean="0"/>
              <a:t>perturbation </a:t>
            </a:r>
            <a:r>
              <a:rPr lang="en-US" sz="1800" dirty="0" smtClean="0">
                <a:sym typeface="Wingdings"/>
              </a:rPr>
              <a:t> the system is </a:t>
            </a:r>
            <a:r>
              <a:rPr lang="en-US" sz="1800" b="1" dirty="0" smtClean="0">
                <a:solidFill>
                  <a:srgbClr val="FF0000"/>
                </a:solidFill>
                <a:sym typeface="Wingdings"/>
              </a:rPr>
              <a:t>Robust Yet Fragile (RYF-complex) </a:t>
            </a:r>
            <a:r>
              <a:rPr lang="en-US" sz="1800" dirty="0" smtClean="0">
                <a:sym typeface="Wingdings"/>
              </a:rPr>
              <a:t>[0]</a:t>
            </a:r>
            <a:endParaRPr lang="en-US" sz="1800" b="1" dirty="0" smtClean="0">
              <a:sym typeface="Wingdings"/>
            </a:endParaRPr>
          </a:p>
          <a:p>
            <a:pPr lvl="1"/>
            <a:r>
              <a:rPr lang="en-US" sz="1400" dirty="0" smtClean="0">
                <a:sym typeface="Wingdings"/>
              </a:rPr>
              <a:t>Or the system may collapse if it experiences perturbations above a certain threshold (K-fragile)</a:t>
            </a:r>
            <a:endParaRPr lang="en-US" sz="1400" dirty="0" smtClean="0"/>
          </a:p>
          <a:p>
            <a:pPr lvl="1"/>
            <a:endParaRPr lang="en-US" sz="1600" dirty="0" smtClean="0"/>
          </a:p>
          <a:p>
            <a:r>
              <a:rPr lang="en-US" sz="1800" dirty="0" smtClean="0"/>
              <a:t>Example:  A possible </a:t>
            </a:r>
            <a:r>
              <a:rPr lang="en-US" sz="1800" b="1" i="1" dirty="0" smtClean="0"/>
              <a:t>RYF </a:t>
            </a:r>
            <a:r>
              <a:rPr lang="en-US" sz="1800" b="1" i="1" dirty="0"/>
              <a:t>tradeoff </a:t>
            </a:r>
            <a:r>
              <a:rPr lang="en-US" sz="1800" dirty="0"/>
              <a:t>is that a system with high efficiency (i.e., </a:t>
            </a:r>
            <a:r>
              <a:rPr lang="en-US" sz="1800" dirty="0" smtClean="0"/>
              <a:t>using minimal </a:t>
            </a:r>
            <a:r>
              <a:rPr lang="en-US" sz="1800" dirty="0"/>
              <a:t>system resources) might be unreliable (i.e., fragile </a:t>
            </a:r>
            <a:r>
              <a:rPr lang="en-US" sz="1800" dirty="0" smtClean="0"/>
              <a:t>to component </a:t>
            </a:r>
            <a:r>
              <a:rPr lang="en-US" sz="1800" dirty="0"/>
              <a:t>failure) or hard to </a:t>
            </a:r>
            <a:r>
              <a:rPr lang="en-US" sz="1800" dirty="0" smtClean="0"/>
              <a:t>evolve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58224"/>
            <a:ext cx="5920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linkClick r:id="rId2"/>
              </a:rPr>
              <a:t>[0] </a:t>
            </a: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://www.istar.upenn.edu/osw/white paper/John Doyle White Paper.pdf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9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48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Robustness vs. Complexity</a:t>
            </a:r>
            <a:br>
              <a:rPr lang="en-US" dirty="0" smtClean="0"/>
            </a:br>
            <a:r>
              <a:rPr lang="en-US" sz="4000" dirty="0" smtClean="0"/>
              <a:t>Systems View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39375" y="59523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1732493"/>
            <a:ext cx="8905897" cy="4006382"/>
            <a:chOff x="0" y="1621021"/>
            <a:chExt cx="8905897" cy="4006382"/>
          </a:xfrm>
        </p:grpSpPr>
        <p:pic>
          <p:nvPicPr>
            <p:cNvPr id="4" name="Picture 3" descr="heavy-tailed_grph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21021"/>
              <a:ext cx="8905897" cy="400638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905917" y="2305521"/>
              <a:ext cx="2170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Domain of the fragile</a:t>
              </a:r>
              <a:endParaRPr lang="en-US" u="sng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5314093" y="2674853"/>
              <a:ext cx="1615188" cy="106083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54572" y="1650904"/>
              <a:ext cx="2274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u="sng" dirty="0" smtClean="0"/>
                <a:t>Domain of the Robust</a:t>
              </a:r>
              <a:endParaRPr lang="en-US" i="1" u="sng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583765" y="2078794"/>
              <a:ext cx="268941" cy="11921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48235" y="3152588"/>
            <a:ext cx="2480906" cy="2076824"/>
          </a:xfrm>
          <a:prstGeom prst="rect">
            <a:avLst/>
          </a:prstGeom>
          <a:solidFill>
            <a:schemeClr val="accent2">
              <a:alpha val="34000"/>
            </a:schemeClr>
          </a:solidFill>
          <a:ln>
            <a:solidFill>
              <a:schemeClr val="accent2">
                <a:alpha val="21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0779" y="5824343"/>
            <a:ext cx="8063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this curve is telling us </a:t>
            </a:r>
            <a:r>
              <a:rPr lang="en-US" dirty="0" err="1" smtClean="0"/>
              <a:t>iis</a:t>
            </a:r>
            <a:r>
              <a:rPr lang="en-US" dirty="0" smtClean="0"/>
              <a:t> that a system needs complexity to achieve robustness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wrt</a:t>
            </a:r>
            <a:r>
              <a:rPr lang="en-US" dirty="0" smtClean="0"/>
              <a:t>  some feature to some perturbation), but like everything else, too much of</a:t>
            </a:r>
          </a:p>
          <a:p>
            <a:r>
              <a:rPr lang="en-US" dirty="0"/>
              <a:t> </a:t>
            </a:r>
            <a:r>
              <a:rPr lang="en-US" dirty="0" smtClean="0"/>
              <a:t>of a good thing….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1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Ok, but what is </a:t>
            </a:r>
            <a:r>
              <a:rPr lang="en-US" i="1" dirty="0" smtClean="0"/>
              <a:t>Complexity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776" y="172434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“In </a:t>
            </a:r>
            <a:r>
              <a:rPr lang="en-US" dirty="0"/>
              <a:t>our view, however, complexity is most succinctly </a:t>
            </a:r>
            <a:r>
              <a:rPr lang="en-US" dirty="0" smtClean="0"/>
              <a:t>discussed </a:t>
            </a:r>
            <a:r>
              <a:rPr lang="en-US" dirty="0"/>
              <a:t>in terms of functionality and its robustness. Specifically, </a:t>
            </a:r>
            <a:r>
              <a:rPr lang="en-US" b="1" i="1" dirty="0"/>
              <a:t>we argue that complexity in highly organized systems arises primarily from design strategies intended </a:t>
            </a:r>
            <a:r>
              <a:rPr lang="en-US" b="1" i="1" dirty="0" smtClean="0"/>
              <a:t>to create robustness to uncertainty </a:t>
            </a:r>
            <a:r>
              <a:rPr lang="en-US" b="1" i="1" dirty="0"/>
              <a:t>in </a:t>
            </a:r>
            <a:r>
              <a:rPr lang="en-US" b="1" i="1" dirty="0" smtClean="0"/>
              <a:t>their environments </a:t>
            </a:r>
            <a:r>
              <a:rPr lang="en-US" b="1" i="1" dirty="0"/>
              <a:t>and </a:t>
            </a:r>
            <a:r>
              <a:rPr lang="en-US" b="1" i="1" dirty="0" smtClean="0"/>
              <a:t>component parts</a:t>
            </a:r>
            <a:r>
              <a:rPr lang="en-US" b="1" i="1" dirty="0"/>
              <a:t>.</a:t>
            </a:r>
            <a:r>
              <a:rPr lang="en-US" dirty="0" smtClean="0"/>
              <a:t>” [AldersonDoyle2010]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02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BTW, This Might </a:t>
            </a:r>
            <a:r>
              <a:rPr lang="en-US" dirty="0"/>
              <a:t>B</a:t>
            </a:r>
            <a:r>
              <a:rPr lang="en-US" dirty="0" smtClean="0"/>
              <a:t>e Obvious 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Networks are incredibly general and expressive structures</a:t>
            </a:r>
          </a:p>
          <a:p>
            <a:endParaRPr lang="en-US" dirty="0" smtClean="0"/>
          </a:p>
          <a:p>
            <a:r>
              <a:rPr lang="en-US" dirty="0" smtClean="0"/>
              <a:t>Networks are extremely common in nature </a:t>
            </a:r>
          </a:p>
          <a:p>
            <a:pPr lvl="1"/>
            <a:r>
              <a:rPr lang="en-US" dirty="0" smtClean="0"/>
              <a:t>Immune systems, energy metabolism, transportation systems, </a:t>
            </a:r>
            <a:r>
              <a:rPr lang="en-US" i="1" dirty="0" smtClean="0"/>
              <a:t>Internet</a:t>
            </a:r>
            <a:r>
              <a:rPr lang="en-US" dirty="0" smtClean="0"/>
              <a:t>, macro economies, forest ecology, the main sequence (</a:t>
            </a:r>
            <a:r>
              <a:rPr lang="en-US" smtClean="0"/>
              <a:t>stellar evolution), </a:t>
            </a:r>
            <a:r>
              <a:rPr lang="en-US" dirty="0" smtClean="0"/>
              <a:t>galactic structures, ….</a:t>
            </a:r>
          </a:p>
          <a:p>
            <a:endParaRPr lang="en-US" dirty="0" smtClean="0"/>
          </a:p>
          <a:p>
            <a:r>
              <a:rPr lang="en-US" dirty="0" smtClean="0"/>
              <a:t>So it comes as no surprise that we study, for example, biological systems in our attempts to get a deeper understanding of  complexity and the architectures that provide for scalability, </a:t>
            </a:r>
            <a:r>
              <a:rPr lang="en-US" dirty="0" err="1" smtClean="0"/>
              <a:t>evolvability</a:t>
            </a:r>
            <a:r>
              <a:rPr lang="en-US" dirty="0" smtClean="0"/>
              <a:t>, and the like</a:t>
            </a:r>
          </a:p>
          <a:p>
            <a:endParaRPr lang="en-US" dirty="0"/>
          </a:p>
          <a:p>
            <a:r>
              <a:rPr lang="en-US" dirty="0" smtClean="0"/>
              <a:t>Ok, this is cool, but what are the key architectural takeaways from this work for us ?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here us \in {ops, engineering, architects …}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91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Architectural Takeaways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What we have learned is that there are </a:t>
            </a:r>
            <a:r>
              <a:rPr lang="en-US" b="1" i="1" dirty="0" smtClean="0"/>
              <a:t>fundamental </a:t>
            </a:r>
            <a:r>
              <a:rPr lang="en-US" b="1" i="1" dirty="0"/>
              <a:t>architectural building blocks</a:t>
            </a:r>
            <a:r>
              <a:rPr lang="en-US" dirty="0"/>
              <a:t> </a:t>
            </a:r>
            <a:r>
              <a:rPr lang="en-US" dirty="0" smtClean="0"/>
              <a:t>found in systems </a:t>
            </a:r>
            <a:r>
              <a:rPr lang="en-US" dirty="0"/>
              <a:t>that </a:t>
            </a:r>
            <a:r>
              <a:rPr lang="en-US" dirty="0" smtClean="0"/>
              <a:t>scale and are evolvable. These include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Bowtie architectures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RYF complexity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Massively distributed, </a:t>
            </a:r>
            <a:r>
              <a:rPr lang="en-US" i="1" dirty="0" smtClean="0"/>
              <a:t>robust</a:t>
            </a:r>
            <a:r>
              <a:rPr lang="en-US" dirty="0" smtClean="0"/>
              <a:t> control loops</a:t>
            </a:r>
          </a:p>
          <a:p>
            <a:pPr lvl="2"/>
            <a:r>
              <a:rPr lang="en-US" dirty="0" smtClean="0"/>
              <a:t>Contrast optimal control loops and hop-by-hop control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Highly layered</a:t>
            </a:r>
          </a:p>
          <a:p>
            <a:pPr lvl="2"/>
            <a:r>
              <a:rPr lang="en-US" dirty="0" smtClean="0"/>
              <a:t>But with layer violations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Protocol Based Architectures (PBAs)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Degeneracy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7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6143</TotalTime>
  <Words>1066</Words>
  <Application>Microsoft Macintosh PowerPoint</Application>
  <PresentationFormat>On-screen Show (4:3)</PresentationFormat>
  <Paragraphs>150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Architectural Musings on SDN (“and now for something completely different…”)</vt:lpstr>
      <vt:lpstr>Agenda</vt:lpstr>
      <vt:lpstr>Danger Will Robinson!!!</vt:lpstr>
      <vt:lpstr>What are  Scalability and Evolvability?</vt:lpstr>
      <vt:lpstr>OK, Fine. But What is Robustness?</vt:lpstr>
      <vt:lpstr>Robustness vs. Complexity Systems View</vt:lpstr>
      <vt:lpstr>Ok, but what is Complexity?</vt:lpstr>
      <vt:lpstr>BTW, This Might Be Obvious But…</vt:lpstr>
      <vt:lpstr>Key Architectural Takeaways</vt:lpstr>
      <vt:lpstr>Bowties 101  Constraints that Deconstrain</vt:lpstr>
      <vt:lpstr>But Wait a Second Anything Look Familiar?</vt:lpstr>
      <vt:lpstr>The SDN Design Space</vt:lpstr>
      <vt:lpstr>Putting it all Together</vt:lpstr>
      <vt:lpstr>Finally…What I Hope To Achieve </vt:lpstr>
      <vt:lpstr>Q&amp;A</vt:lpstr>
    </vt:vector>
  </TitlesOfParts>
  <Company>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Seeing The Past, Present and Future: Macro Trends in Networking and the Role of Software Defined Networking</dc:title>
  <dc:creator>David Meyer</dc:creator>
  <cp:lastModifiedBy>David Meyer</cp:lastModifiedBy>
  <cp:revision>1165</cp:revision>
  <dcterms:created xsi:type="dcterms:W3CDTF">2013-01-10T19:34:30Z</dcterms:created>
  <dcterms:modified xsi:type="dcterms:W3CDTF">2013-04-24T11:41:54Z</dcterms:modified>
</cp:coreProperties>
</file>