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8" r:id="rId10"/>
    <p:sldId id="270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3"/>
    <a:srgbClr val="FF9900"/>
    <a:srgbClr val="000000"/>
    <a:srgbClr val="FEFFFE"/>
    <a:srgbClr val="FEFEFF"/>
    <a:srgbClr val="FFFEFE"/>
    <a:srgbClr val="FFFDFF"/>
    <a:srgbClr val="FEFFFF"/>
    <a:srgbClr val="99CC00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 autoAdjust="0"/>
    <p:restoredTop sz="94698" autoAdjust="0"/>
  </p:normalViewPr>
  <p:slideViewPr>
    <p:cSldViewPr>
      <p:cViewPr>
        <p:scale>
          <a:sx n="76" d="100"/>
          <a:sy n="76" d="100"/>
        </p:scale>
        <p:origin x="-1240" y="-248"/>
      </p:cViewPr>
      <p:guideLst>
        <p:guide orient="horz" pos="1181"/>
        <p:guide pos="1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3A8EE-951F-BB40-81DF-B592FC34D8C9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E17DB-DB4B-6F47-9C22-764B25EA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7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39E5C4A3-AC85-45F7-BFE8-5DDDE4B8B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4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15468"/>
            <a:ext cx="3345193" cy="3342531"/>
          </a:xfrm>
          <a:prstGeom prst="rect">
            <a:avLst/>
          </a:prstGeom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1706562"/>
          </a:xfrm>
        </p:spPr>
        <p:txBody>
          <a:bodyPr anchor="b"/>
          <a:lstStyle>
            <a:lvl1pPr>
              <a:defRPr sz="2800" b="1">
                <a:solidFill>
                  <a:srgbClr val="FDB813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498363" cy="766762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400">
                <a:solidFill>
                  <a:srgbClr val="FDB813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38" y="12954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"/>
          <p:cNvSpPr>
            <a:spLocks noChangeArrowheads="1"/>
          </p:cNvSpPr>
          <p:nvPr userDrawn="1"/>
        </p:nvSpPr>
        <p:spPr bwMode="auto">
          <a:xfrm>
            <a:off x="5926937" y="5165628"/>
            <a:ext cx="23026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b="0" dirty="0" err="1" smtClean="0">
                <a:solidFill>
                  <a:srgbClr val="FF9900"/>
                </a:solidFill>
                <a:latin typeface="+mj-lt"/>
                <a:ea typeface="SimSun" pitchFamily="2" charset="-122"/>
              </a:rPr>
              <a:t>www.opendaylight.org</a:t>
            </a:r>
            <a:endParaRPr lang="en-US" sz="1600" b="0" dirty="0">
              <a:solidFill>
                <a:srgbClr val="FF9900"/>
              </a:solidFill>
              <a:latin typeface="+mj-lt"/>
              <a:ea typeface="SimSun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66" t="23900" r="10073" b="24534"/>
          <a:stretch/>
        </p:blipFill>
        <p:spPr>
          <a:xfrm>
            <a:off x="4942390" y="4241242"/>
            <a:ext cx="3287210" cy="884539"/>
          </a:xfrm>
          <a:prstGeom prst="rect">
            <a:avLst/>
          </a:prstGeom>
        </p:spPr>
      </p:pic>
      <p:sp>
        <p:nvSpPr>
          <p:cNvPr id="19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429000" y="6476582"/>
            <a:ext cx="366712" cy="24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fld id="{947A2036-AF54-4C66-B9ED-A17372D76F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31440" y="6477000"/>
            <a:ext cx="4267200" cy="24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r>
              <a:rPr lang="en-US" smtClean="0"/>
              <a:t>OpenDaylight | ONS Developer Breakout</a:t>
            </a:r>
            <a:endParaRPr 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0" y="6476582"/>
            <a:ext cx="1004888" cy="24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6DDF7-0CBC-4661-9DBA-7A970572D98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55F87B-B5EB-4B9F-8E8E-180A7AB3B3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686800" cy="4578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234464"/>
            <a:ext cx="8686800" cy="5120584"/>
          </a:xfrm>
        </p:spPr>
        <p:txBody>
          <a:bodyPr/>
          <a:lstStyle>
            <a:lvl1pPr>
              <a:defRPr sz="2000"/>
            </a:lvl1pPr>
            <a:lvl2pPr marL="400050" indent="-169863">
              <a:defRPr sz="1800"/>
            </a:lvl2pPr>
            <a:lvl3pPr marL="568325" indent="-168275"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9E1E9D-1829-4022-A5A6-BC1E9D5664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F6D21A-E5E6-40C3-B324-2437F64E8D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A06B54-80CE-45E7-B216-92E8B8D644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B58315-09B6-4163-BE48-E0FCF9D6DA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F0F585-FD60-4DFC-9E87-4F0F3E34D8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FBA952-4E58-4B45-B294-E8F4C83DEA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14EE9-B940-4617-9AF1-19E2EBCE47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24EE53-820A-4CC4-926A-0296813CEE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200" y="0"/>
            <a:ext cx="2472041" cy="487629"/>
          </a:xfrm>
          <a:prstGeom prst="rect">
            <a:avLst/>
          </a:prstGeom>
        </p:spPr>
      </p:pic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311275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9906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fld id="{947A2036-AF54-4C66-B9ED-A17372D76F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r>
              <a:rPr lang="en-US" smtClean="0"/>
              <a:t>OpenDaylight | ONS Developer Breakout</a:t>
            </a:r>
            <a:endParaRPr lang="en-US" dirty="0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6023"/>
            <a:ext cx="8686800" cy="48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457635" y="6172200"/>
            <a:ext cx="709043" cy="7084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rgbClr val="FDB81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09588" indent="-163513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55663" indent="-173038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sc@opendaylight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uxfoundati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legal/" TargetMode="Externa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daylight.org/project/byla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OpenDaylight</a:t>
            </a:r>
            <a:r>
              <a:rPr lang="en-US" sz="4000" dirty="0" smtClean="0"/>
              <a:t> Overview for Developers</a:t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b="0" dirty="0" smtClean="0"/>
              <a:t>David Meyer</a:t>
            </a:r>
            <a:br>
              <a:rPr lang="en-US" sz="1800" b="0" dirty="0" smtClean="0"/>
            </a:br>
            <a:r>
              <a:rPr lang="en-US" sz="1800" b="0" dirty="0" smtClean="0"/>
              <a:t>Chair, </a:t>
            </a:r>
            <a:r>
              <a:rPr lang="en-US" sz="1800" b="0" dirty="0" err="1" smtClean="0"/>
              <a:t>OpenDaylight</a:t>
            </a:r>
            <a:r>
              <a:rPr lang="en-US" sz="1800" b="0" dirty="0" smtClean="0"/>
              <a:t> Technical Steering Committee</a:t>
            </a:r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7A2036-AF54-4C66-B9ED-A17372D76F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on the TSC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Technical direction set by the Technical Steering Committee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esponsible for maintaining platform codebase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release train scope and schedule</a:t>
            </a:r>
          </a:p>
          <a:p>
            <a:pPr lvl="1"/>
            <a:endParaRPr lang="en-US" dirty="0"/>
          </a:p>
          <a:p>
            <a:r>
              <a:rPr lang="en-US" dirty="0" smtClean="0"/>
              <a:t>TSC membership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nitialized with representatives from platinum member companies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evolve to be comprised of core project leads and community representatives</a:t>
            </a:r>
          </a:p>
          <a:p>
            <a:pPr marL="230187" lvl="1" indent="0">
              <a:buNone/>
            </a:pPr>
            <a:endParaRPr lang="en-US" dirty="0"/>
          </a:p>
          <a:p>
            <a:r>
              <a:rPr lang="en-US" dirty="0" smtClean="0"/>
              <a:t>TSC meetings and mailing list are open to the community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lists.opendaylight.org</a:t>
            </a:r>
            <a:r>
              <a:rPr lang="en-US" dirty="0" smtClean="0"/>
              <a:t> to subscribe to the TSC mailing list</a:t>
            </a:r>
          </a:p>
          <a:p>
            <a:pPr lvl="1"/>
            <a:r>
              <a:rPr lang="en-US" dirty="0" smtClean="0"/>
              <a:t>Meetings currently Thursdays at 1000 PDT</a:t>
            </a:r>
          </a:p>
          <a:p>
            <a:pPr lvl="2"/>
            <a:r>
              <a:rPr lang="en-US" dirty="0" smtClean="0"/>
              <a:t>Dial in information will be published on </a:t>
            </a:r>
            <a:r>
              <a:rPr lang="en-US" dirty="0" smtClean="0">
                <a:hlinkClick r:id="rId2"/>
              </a:rPr>
              <a:t>tsc@opendaylight.org</a:t>
            </a:r>
            <a:endParaRPr lang="en-US" dirty="0" smtClean="0"/>
          </a:p>
          <a:p>
            <a:pPr lvl="2"/>
            <a:r>
              <a:rPr lang="en-US" dirty="0" smtClean="0"/>
              <a:t>“technical work stream” calls Monday and Wednesday at 1300 PDT</a:t>
            </a:r>
          </a:p>
          <a:p>
            <a:pPr lvl="1"/>
            <a:r>
              <a:rPr lang="en-US" dirty="0" smtClean="0"/>
              <a:t>Minutes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 decisions documented and recorded, posted on public web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1E9D-1829-4022-A5A6-BC1E9D56643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OpenDaylight | ONS Developer 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OpenDaylight project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1E9D-1829-4022-A5A6-BC1E9D56643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OpenDaylight | ONS Developer Breakout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524000"/>
            <a:ext cx="8077200" cy="4563821"/>
            <a:chOff x="609600" y="1295400"/>
            <a:chExt cx="8077200" cy="4563821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705600" y="3657600"/>
              <a:ext cx="1600200" cy="685800"/>
            </a:xfrm>
            <a:prstGeom prst="roundRect">
              <a:avLst/>
            </a:prstGeom>
            <a:solidFill>
              <a:srgbClr val="FF66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alibri"/>
                  <a:cs typeface="Calibri"/>
                </a:rPr>
                <a:t>core</a:t>
              </a:r>
              <a:endParaRPr lang="en-US" sz="1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038600" y="4495800"/>
              <a:ext cx="1600200" cy="685800"/>
            </a:xfrm>
            <a:prstGeom prst="round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alibri"/>
                  <a:cs typeface="Calibri"/>
                </a:rPr>
                <a:t>mature</a:t>
              </a:r>
              <a:endParaRPr lang="en-US" sz="1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9600" y="3657600"/>
              <a:ext cx="1600200" cy="685800"/>
            </a:xfrm>
            <a:prstGeom prst="roundRect">
              <a:avLst/>
            </a:prstGeom>
            <a:solidFill>
              <a:srgbClr val="FDB813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alibri"/>
                  <a:cs typeface="Calibri"/>
                </a:rPr>
                <a:t>incubation</a:t>
              </a:r>
              <a:endParaRPr lang="en-US" sz="1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5" name="Straight Arrow Connector 14"/>
            <p:cNvCxnSpPr>
              <a:stCxn id="10" idx="3"/>
              <a:endCxn id="9" idx="1"/>
            </p:cNvCxnSpPr>
            <p:nvPr/>
          </p:nvCxnSpPr>
          <p:spPr bwMode="auto">
            <a:xfrm flipV="1">
              <a:off x="5638800" y="4000500"/>
              <a:ext cx="1066800" cy="8382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endCxn id="10" idx="1"/>
            </p:cNvCxnSpPr>
            <p:nvPr/>
          </p:nvCxnSpPr>
          <p:spPr bwMode="auto">
            <a:xfrm>
              <a:off x="2209800" y="4267200"/>
              <a:ext cx="1828800" cy="5715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209800" y="3886200"/>
              <a:ext cx="44958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3810000" y="1981200"/>
              <a:ext cx="1600200" cy="685800"/>
            </a:xfrm>
            <a:prstGeom prst="roundRect">
              <a:avLst/>
            </a:prstGeom>
            <a:solidFill>
              <a:srgbClr val="FDB813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alibri"/>
                  <a:cs typeface="Calibri"/>
                </a:rPr>
                <a:t>“bootstrap”</a:t>
              </a:r>
              <a:endParaRPr lang="en-US" sz="1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28" name="Straight Arrow Connector 27"/>
            <p:cNvCxnSpPr>
              <a:endCxn id="11" idx="0"/>
            </p:cNvCxnSpPr>
            <p:nvPr/>
          </p:nvCxnSpPr>
          <p:spPr bwMode="auto">
            <a:xfrm flipH="1">
              <a:off x="1409700" y="2590800"/>
              <a:ext cx="2400300" cy="10668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>
              <a:stCxn id="26" idx="2"/>
              <a:endCxn id="10" idx="0"/>
            </p:cNvCxnSpPr>
            <p:nvPr/>
          </p:nvCxnSpPr>
          <p:spPr bwMode="auto">
            <a:xfrm>
              <a:off x="4610100" y="2667000"/>
              <a:ext cx="228600" cy="18288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endCxn id="9" idx="0"/>
            </p:cNvCxnSpPr>
            <p:nvPr/>
          </p:nvCxnSpPr>
          <p:spPr bwMode="auto">
            <a:xfrm>
              <a:off x="5410200" y="2667000"/>
              <a:ext cx="2095500" cy="9906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>
              <a:off x="5486400" y="1981200"/>
              <a:ext cx="2286000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temporary entry point for projects during startup phase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219200" y="1371600"/>
              <a:ext cx="1219200" cy="685800"/>
            </a:xfrm>
            <a:prstGeom prst="roundRect">
              <a:avLst/>
            </a:prstGeom>
            <a:solidFill>
              <a:srgbClr val="99CC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alibri"/>
                  <a:cs typeface="Calibri"/>
                </a:rPr>
                <a:t>proposed</a:t>
              </a:r>
              <a:endParaRPr lang="en-US" sz="1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" y="4419600"/>
              <a:ext cx="1600200" cy="28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nascent projects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05600" y="4343400"/>
              <a:ext cx="1981200" cy="483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projects core to OpenDaylight platform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2400" y="5181600"/>
              <a:ext cx="1981200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successful, active projects, perhaps with limited community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00" y="1295400"/>
              <a:ext cx="48768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tx1"/>
                  </a:solidFill>
                </a:rPr>
                <a:t>All project graduation reviews managed by TSC</a:t>
              </a:r>
            </a:p>
          </p:txBody>
        </p:sp>
        <p:cxnSp>
          <p:nvCxnSpPr>
            <p:cNvPr id="46" name="Straight Arrow Connector 45"/>
            <p:cNvCxnSpPr>
              <a:endCxn id="26" idx="1"/>
            </p:cNvCxnSpPr>
            <p:nvPr/>
          </p:nvCxnSpPr>
          <p:spPr bwMode="auto">
            <a:xfrm>
              <a:off x="2438400" y="1676400"/>
              <a:ext cx="1371600" cy="6477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219200" y="2057400"/>
              <a:ext cx="533400" cy="16002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838200" y="2133600"/>
              <a:ext cx="1981200" cy="483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new projects (not yet part of OpenDaylight)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1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563" y="2362200"/>
            <a:ext cx="8686800" cy="480777"/>
          </a:xfrm>
        </p:spPr>
        <p:txBody>
          <a:bodyPr/>
          <a:lstStyle/>
          <a:p>
            <a:r>
              <a:rPr lang="en-US" sz="3600" dirty="0" smtClean="0"/>
              <a:t>Q&amp;A with the TSC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0F585-FD60-4DFC-9E87-4F0F3E34D8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r>
              <a:rPr lang="en-US" dirty="0" smtClean="0"/>
              <a:t> | ONS Developer 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86800" cy="4023336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OpenDaylight</a:t>
            </a:r>
            <a:r>
              <a:rPr lang="en-US" dirty="0" smtClean="0"/>
              <a:t> intro / recap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OpenDaylight</a:t>
            </a:r>
            <a:r>
              <a:rPr lang="en-US" dirty="0" smtClean="0"/>
              <a:t> architecture overview</a:t>
            </a:r>
          </a:p>
          <a:p>
            <a:endParaRPr lang="en-US" dirty="0" smtClean="0"/>
          </a:p>
          <a:p>
            <a:r>
              <a:rPr lang="en-US" dirty="0" smtClean="0"/>
              <a:t>Getting involved in the </a:t>
            </a:r>
            <a:r>
              <a:rPr lang="en-US" dirty="0" err="1" smtClean="0"/>
              <a:t>OpenDaylight</a:t>
            </a:r>
            <a:r>
              <a:rPr lang="en-US" dirty="0" smtClean="0"/>
              <a:t> Project</a:t>
            </a:r>
          </a:p>
          <a:p>
            <a:endParaRPr lang="en-US" dirty="0"/>
          </a:p>
          <a:p>
            <a:r>
              <a:rPr lang="en-US" dirty="0" smtClean="0"/>
              <a:t>Q&amp;A with Technical Steering Committee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1E9D-1829-4022-A5A6-BC1E9D56643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OpenDaylight</a:t>
            </a:r>
            <a:r>
              <a:rPr lang="en-US" sz="2800" dirty="0" smtClean="0"/>
              <a:t>?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r>
              <a:rPr lang="en-US" dirty="0" smtClean="0"/>
              <a:t> is an </a:t>
            </a:r>
            <a:r>
              <a:rPr lang="en-US" b="1" i="1" dirty="0" smtClean="0"/>
              <a:t>open source project </a:t>
            </a:r>
            <a:r>
              <a:rPr lang="en-US" dirty="0" smtClean="0"/>
              <a:t>under the </a:t>
            </a:r>
            <a:r>
              <a:rPr lang="en-US" dirty="0" smtClean="0">
                <a:hlinkClick r:id="rId2"/>
              </a:rPr>
              <a:t>Linux Foundation</a:t>
            </a:r>
            <a:r>
              <a:rPr lang="en-US" dirty="0" smtClean="0"/>
              <a:t> with the mutual goal of furthering the adoption and innovation of Software Defined Networking (SDN) through the creation of a common industry supported framework. </a:t>
            </a:r>
          </a:p>
        </p:txBody>
      </p:sp>
      <p:sp>
        <p:nvSpPr>
          <p:cNvPr id="28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AADF4-0111-4ED1-8549-3D5812D9A1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1350" y="2436056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1"/>
                </a:solidFill>
              </a:rPr>
              <a:t>Platinum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05195" y="2436056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Gold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5195" y="3474435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1"/>
                </a:solidFill>
              </a:rPr>
              <a:t>Silver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" y="2827612"/>
            <a:ext cx="4328100" cy="289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9516" y="2799526"/>
            <a:ext cx="2334358" cy="59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6851" y="3882683"/>
            <a:ext cx="3139688" cy="21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350" y="6212845"/>
            <a:ext cx="2752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Members as of April 8, 2013 and growing</a:t>
            </a:r>
            <a:endParaRPr lang="en-US" sz="1100" dirty="0"/>
          </a:p>
        </p:txBody>
      </p:sp>
      <p:pic>
        <p:nvPicPr>
          <p:cNvPr id="3" name="Picture 2" descr="C:\Users\IBM_ADMIN\Documents\IBM\Alliances\OpenDaylight\Marketing\Graphics\Plexxi Logo Final_PMS-432-178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19" y="5520988"/>
            <a:ext cx="956140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" t="67029" r="67196" b="-443"/>
          <a:stretch/>
        </p:blipFill>
        <p:spPr bwMode="auto">
          <a:xfrm>
            <a:off x="6547399" y="5338229"/>
            <a:ext cx="1022903" cy="72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63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94AF8-86E4-48D2-AAEE-C72D2CA4CEE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OpenDaylight</a:t>
            </a:r>
            <a:r>
              <a:rPr lang="en-US" dirty="0" smtClean="0"/>
              <a:t> goals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65150" y="1339850"/>
            <a:ext cx="5332413" cy="3613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900" b="1" dirty="0" smtClean="0">
                <a:solidFill>
                  <a:srgbClr val="5D5751"/>
                </a:solidFill>
              </a:rPr>
              <a:t>Code:</a:t>
            </a:r>
            <a:r>
              <a:rPr lang="en-US" sz="1900" dirty="0" smtClean="0">
                <a:solidFill>
                  <a:srgbClr val="5D5751"/>
                </a:solidFill>
              </a:rPr>
              <a:t> To create a robust, extensible, open source code base that covers the major common components required to build an SDN 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solidFill>
                <a:srgbClr val="5D575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900" b="1" dirty="0" smtClean="0">
                <a:solidFill>
                  <a:srgbClr val="5D5751"/>
                </a:solidFill>
              </a:rPr>
              <a:t>Acceptance: </a:t>
            </a:r>
            <a:r>
              <a:rPr lang="en-US" sz="1900" dirty="0" smtClean="0">
                <a:solidFill>
                  <a:srgbClr val="5D5751"/>
                </a:solidFill>
              </a:rPr>
              <a:t>To get broad industry acceptance amongst vendors and users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sz="1900" dirty="0" smtClean="0">
              <a:solidFill>
                <a:srgbClr val="5D575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900" b="1" dirty="0" smtClean="0">
                <a:solidFill>
                  <a:srgbClr val="5D5751"/>
                </a:solidFill>
              </a:rPr>
              <a:t>Community: </a:t>
            </a:r>
            <a:r>
              <a:rPr lang="en-US" sz="1900" dirty="0" smtClean="0">
                <a:solidFill>
                  <a:srgbClr val="5D5751"/>
                </a:solidFill>
              </a:rPr>
              <a:t>To have a thriving and growing technical community contributing to the code base, using the code in commercial products,  and adding value above, below and around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sz="1900" dirty="0">
              <a:solidFill>
                <a:srgbClr val="5D575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900" b="1" dirty="0" smtClean="0">
                <a:solidFill>
                  <a:srgbClr val="5D5751"/>
                </a:solidFill>
              </a:rPr>
              <a:t>Key Principles:  </a:t>
            </a:r>
            <a:r>
              <a:rPr lang="en-US" sz="1900" dirty="0" smtClean="0">
                <a:solidFill>
                  <a:srgbClr val="5D5751"/>
                </a:solidFill>
              </a:rPr>
              <a:t>Open, transparent, fair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900" dirty="0" smtClean="0">
              <a:solidFill>
                <a:srgbClr val="5D5751"/>
              </a:solidFill>
            </a:endParaRPr>
          </a:p>
        </p:txBody>
      </p:sp>
      <p:pic>
        <p:nvPicPr>
          <p:cNvPr id="3074" name="Picture 2" descr="C:\Users\IBM_ADMIN\Documents\IBM\Alliances\OpenDaylight\Marketing\Graphics\od_hdr_developer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8269" y="4572000"/>
            <a:ext cx="419195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/>
          </a:p>
        </p:txBody>
      </p:sp>
      <p:pic>
        <p:nvPicPr>
          <p:cNvPr id="3" name="Picture 2" descr="transpar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76800"/>
            <a:ext cx="2514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FFFAA-8064-4845-B147-570DE84A293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5D5751"/>
                </a:solidFill>
              </a:rPr>
              <a:t>A wide array of technologies contributed by leading companies and developers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5D5751"/>
                </a:solidFill>
              </a:rPr>
              <a:t>Open Source: Any developer </a:t>
            </a:r>
            <a:r>
              <a:rPr lang="en-US" dirty="0">
                <a:solidFill>
                  <a:srgbClr val="5D5751"/>
                </a:solidFill>
              </a:rPr>
              <a:t>can contribute code </a:t>
            </a:r>
            <a:r>
              <a:rPr lang="en-US" dirty="0" smtClean="0">
                <a:solidFill>
                  <a:srgbClr val="5D5751"/>
                </a:solidFill>
              </a:rPr>
              <a:t>as an individual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5D5751"/>
                </a:solidFill>
              </a:rPr>
              <a:t>Robust framework/platform for </a:t>
            </a:r>
            <a:r>
              <a:rPr lang="en-US" dirty="0">
                <a:solidFill>
                  <a:srgbClr val="5D5751"/>
                </a:solidFill>
              </a:rPr>
              <a:t>new apps and tools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5D5751"/>
                </a:solidFill>
                <a:hlinkClick r:id="rId2"/>
              </a:rPr>
              <a:t>Eclipse Public License</a:t>
            </a:r>
            <a:r>
              <a:rPr lang="en-US" dirty="0" smtClean="0">
                <a:solidFill>
                  <a:srgbClr val="5D5751"/>
                </a:solidFill>
              </a:rPr>
              <a:t> (EPL)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endParaRPr lang="en-US" dirty="0">
              <a:solidFill>
                <a:srgbClr val="5D5751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5D5751"/>
                </a:solidFill>
              </a:rPr>
              <a:t>So what is the ODP architecture?</a:t>
            </a:r>
          </a:p>
        </p:txBody>
      </p:sp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OpenDaylight</a:t>
            </a:r>
            <a:r>
              <a:rPr lang="en-US" dirty="0" smtClean="0"/>
              <a:t> code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172450" y="5978525"/>
            <a:ext cx="51435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56310F7-C4DD-4D27-B9F0-E1A23AA4D98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50" name="Picture 2" descr="C:\Users\IBM_ADMIN\Documents\IBM\Alliances\OpenDaylight\Marketing\Graphics\od_hdr_devel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2047" y="4572000"/>
            <a:ext cx="419195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r>
              <a:rPr lang="en-US" dirty="0" smtClean="0"/>
              <a:t> SDN platform architecture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1E9D-1829-4022-A5A6-BC1E9D5664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411130" y="2687428"/>
            <a:ext cx="6240107" cy="1430492"/>
          </a:xfrm>
          <a:prstGeom prst="roundRect">
            <a:avLst>
              <a:gd name="adj" fmla="val 9107"/>
            </a:avLst>
          </a:prstGeom>
          <a:solidFill>
            <a:srgbClr val="FFFFFF"/>
          </a:solidFill>
          <a:ln w="38100" cap="flat" cmpd="sng" algn="ctr">
            <a:solidFill>
              <a:srgbClr val="808080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90550" y="4195898"/>
            <a:ext cx="1104899" cy="457200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tIns="18288" rIns="4572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OpenFlow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569773" y="4195898"/>
            <a:ext cx="1386690" cy="457200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other std. protocols</a:t>
            </a:r>
            <a:b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(ONF,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IETF, …)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6313" y="2772616"/>
            <a:ext cx="3149232" cy="800100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t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base network service functions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77768" y="1669994"/>
            <a:ext cx="590549" cy="569018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t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GUI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9046" y="3246050"/>
            <a:ext cx="1295400" cy="4247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controller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platform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58975" y="3229816"/>
            <a:ext cx="998395" cy="316603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ysDot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extensions / </a:t>
            </a:r>
            <a:r>
              <a:rPr lang="en-US" sz="1050" b="1" kern="0" dirty="0" err="1" smtClean="0">
                <a:solidFill>
                  <a:srgbClr val="000000"/>
                </a:solidFill>
                <a:latin typeface="Arial"/>
              </a:rPr>
              <a:t>addn’l</a:t>
            </a: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 b="1" kern="0" dirty="0" err="1" smtClean="0">
                <a:solidFill>
                  <a:srgbClr val="000000"/>
                </a:solidFill>
                <a:latin typeface="Arial"/>
              </a:rPr>
              <a:t>svcs</a:t>
            </a:r>
            <a:endParaRPr lang="en-US" sz="105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079173" y="4195898"/>
            <a:ext cx="1081400" cy="457200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ysDot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vendor-specific interfaces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84058" y="4195898"/>
            <a:ext cx="1845377" cy="4247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southbound interfaces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protocol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plugins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7768" y="2315952"/>
            <a:ext cx="5677642" cy="252948"/>
          </a:xfrm>
          <a:prstGeom prst="roundRect">
            <a:avLst/>
          </a:prstGeom>
          <a:pattFill prst="pct25">
            <a:fgClr>
              <a:srgbClr val="BEC4FD"/>
            </a:fgClr>
            <a:bgClr>
              <a:schemeClr val="bg1"/>
            </a:bgClr>
          </a:pattFill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 err="1">
                <a:solidFill>
                  <a:srgbClr val="000000"/>
                </a:solidFill>
                <a:latin typeface="Arial"/>
              </a:rPr>
              <a:t>OpenDaylight</a:t>
            </a: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 APIs (REST)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44391" y="2782141"/>
            <a:ext cx="1113560" cy="409575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v</a:t>
            </a: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irtual network manager</a:t>
            </a:r>
            <a:endParaRPr lang="en-US" sz="105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399616" y="1593794"/>
            <a:ext cx="3152775" cy="645218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tIns="18288" rIns="45720" rtlCol="0" anchor="t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</a:rPr>
              <a:t>integration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Picture 5" descr="C:\Documents and Settings\Administrator\My Documents\3 - Archive\Images\BLADE icons\BTP_Blue_Switch-Generic-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449" y="5501944"/>
            <a:ext cx="714376" cy="51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/>
        </p:nvCxnSpPr>
        <p:spPr>
          <a:xfrm>
            <a:off x="304800" y="4841819"/>
            <a:ext cx="6276975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5" descr="C:\Documents and Settings\Administrator\My Documents\3 - Archive\Images\BLADE icons\BTP_Blue_Switch-Generic-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050" y="5488134"/>
            <a:ext cx="733425" cy="53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835029" y="5034831"/>
            <a:ext cx="2143435" cy="76020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plane interfaces and</a:t>
            </a:r>
            <a:b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enhancements</a:t>
            </a:r>
            <a:b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(virtual switches,</a:t>
            </a:r>
            <a:b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physical device interfaces)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3" name="Picture 5" descr="C:\Documents and Settings\Administrator\My Documents\3 - Archive\Images\BLADE icons\BTP_Blue_Switch-Generic-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951" y="5481311"/>
            <a:ext cx="733425" cy="53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auto">
          <a:xfrm>
            <a:off x="514412" y="3648916"/>
            <a:ext cx="5503348" cy="381000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service abstraction layer</a:t>
            </a:r>
            <a:br>
              <a:rPr lang="en-US" sz="1050" b="1" kern="0" dirty="0">
                <a:solidFill>
                  <a:srgbClr val="000000"/>
                </a:solidFill>
                <a:latin typeface="Arial"/>
              </a:rPr>
            </a:b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(plug-in mgr., capability abstractions, …)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7700" y="4408264"/>
            <a:ext cx="454727" cy="212366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1.0</a:t>
            </a:r>
            <a:endParaRPr lang="en-US" sz="105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69101" y="4408264"/>
            <a:ext cx="454727" cy="212366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1.3</a:t>
            </a:r>
            <a:endParaRPr lang="en-US" sz="105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659563" y="4195898"/>
            <a:ext cx="725138" cy="457200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SAN</a:t>
            </a:r>
            <a:b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(SMI-S)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533462" y="2986928"/>
            <a:ext cx="685800" cy="540441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t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rgbClr val="000000"/>
                </a:solidFill>
                <a:latin typeface="Arial"/>
              </a:rPr>
              <a:t>topology </a:t>
            </a: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mgr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231787" y="2986928"/>
            <a:ext cx="533400" cy="540441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t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rgbClr val="000000"/>
                </a:solidFill>
                <a:latin typeface="Arial"/>
              </a:rPr>
              <a:t>stats</a:t>
            </a:r>
            <a:br>
              <a:rPr lang="en-US" sz="1000" b="1" kern="0" dirty="0">
                <a:solidFill>
                  <a:srgbClr val="000000"/>
                </a:solidFill>
                <a:latin typeface="Arial"/>
              </a:rPr>
            </a:b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mgr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777712" y="2986928"/>
            <a:ext cx="746475" cy="540441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t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000" b="1" kern="0" dirty="0" smtClean="0">
                <a:solidFill>
                  <a:srgbClr val="000000"/>
                </a:solidFill>
                <a:latin typeface="Arial"/>
              </a:rPr>
              <a:t>witch / device</a:t>
            </a:r>
            <a:r>
              <a:rPr lang="en-US" sz="1000" b="1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1000" b="1" kern="0" dirty="0">
                <a:solidFill>
                  <a:srgbClr val="000000"/>
                </a:solidFill>
                <a:latin typeface="Arial"/>
              </a:rPr>
            </a:b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mgr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44391" y="3155562"/>
            <a:ext cx="1113560" cy="409575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L4-L7 </a:t>
            </a: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service </a:t>
            </a: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manager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75435" y="2986928"/>
            <a:ext cx="647404" cy="540441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fwding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1441426" y="1669994"/>
            <a:ext cx="900915" cy="569018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</a:rPr>
              <a:t>multi-tenant virtual networks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432395" y="1669994"/>
            <a:ext cx="900915" cy="569018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</a:rPr>
              <a:t>L4-L7 service abstractions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58974" y="2782141"/>
            <a:ext cx="998395" cy="409575"/>
          </a:xfrm>
          <a:prstGeom prst="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storage services</a:t>
            </a:r>
            <a:endParaRPr lang="en-US" sz="105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59046" y="1598449"/>
            <a:ext cx="1295400" cy="75713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000000"/>
                </a:solidFill>
                <a:latin typeface="Arial"/>
              </a:rPr>
              <a:t>network applications, orchestration, and </a:t>
            </a:r>
            <a:r>
              <a:rPr lang="en-US" sz="1200" b="1" kern="0" dirty="0" smtClean="0">
                <a:solidFill>
                  <a:srgbClr val="000000"/>
                </a:solidFill>
                <a:latin typeface="Arial"/>
              </a:rPr>
              <a:t>services</a:t>
            </a:r>
            <a:endParaRPr lang="en-US" sz="12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466291" y="1812869"/>
            <a:ext cx="860343" cy="370234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OpenStack</a:t>
            </a:r>
            <a:r>
              <a:rPr lang="en-US" sz="1000" b="1" kern="0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US" sz="1000" b="1" kern="0" dirty="0" smtClean="0">
                <a:solidFill>
                  <a:srgbClr val="000000"/>
                </a:solidFill>
                <a:latin typeface="Arial"/>
              </a:rPr>
            </a:br>
            <a:r>
              <a:rPr lang="en-US" sz="1000" b="1" kern="0" dirty="0" smtClean="0">
                <a:solidFill>
                  <a:srgbClr val="000000"/>
                </a:solidFill>
                <a:latin typeface="Arial"/>
              </a:rPr>
              <a:t>Quantum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4392587" y="1812869"/>
            <a:ext cx="860343" cy="370234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CloudStack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5335539" y="1812869"/>
            <a:ext cx="860343" cy="370234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oVirt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9057" y="17698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5678" y="1981609"/>
            <a:ext cx="454727" cy="2123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45720" rIns="45720"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CLI</a:t>
            </a:r>
            <a:endParaRPr lang="en-US" sz="105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1652001" y="5024111"/>
            <a:ext cx="1938924" cy="457200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hw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-independent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interfaces</a:t>
            </a:r>
            <a:r>
              <a:rPr lang="en-US" sz="1050" b="1" kern="0" dirty="0" smtClean="0">
                <a:solidFill>
                  <a:srgbClr val="000000"/>
                </a:solidFill>
                <a:latin typeface="Arial"/>
              </a:rPr>
              <a:t> and data models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4438365" y="5024111"/>
            <a:ext cx="1192597" cy="457200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virtual forwarding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enhancements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799606" y="4195898"/>
            <a:ext cx="725138" cy="457200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 switch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API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 rot="5400000">
            <a:off x="5779715" y="3086200"/>
            <a:ext cx="1135307" cy="512888"/>
          </a:xfrm>
          <a:prstGeom prst="roundRect">
            <a:avLst/>
          </a:prstGeom>
          <a:noFill/>
          <a:ln w="25400" cap="flat" cmpd="sng" algn="ctr">
            <a:solidFill>
              <a:srgbClr val="BEC4F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45720" rIns="45720" rtlCol="0" anchor="ctr" anchorCtr="0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rgbClr val="000000"/>
                </a:solidFill>
                <a:latin typeface="Arial"/>
              </a:rPr>
              <a:t>i</a:t>
            </a:r>
            <a:r>
              <a:rPr lang="en-US" sz="1000" b="1" kern="0" dirty="0" smtClean="0">
                <a:solidFill>
                  <a:srgbClr val="000000"/>
                </a:solidFill>
                <a:latin typeface="Arial"/>
              </a:rPr>
              <a:t>nter-controller </a:t>
            </a:r>
            <a:r>
              <a:rPr lang="en-US" sz="1000" b="1" kern="0" dirty="0" err="1" smtClean="0">
                <a:solidFill>
                  <a:srgbClr val="000000"/>
                </a:solidFill>
                <a:latin typeface="Arial"/>
              </a:rPr>
              <a:t>comm</a:t>
            </a:r>
            <a:endParaRPr lang="en-US" sz="10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8424" y="30202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OpenDaylight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562" y="1234464"/>
            <a:ext cx="8885237" cy="1584936"/>
          </a:xfrm>
        </p:spPr>
        <p:txBody>
          <a:bodyPr/>
          <a:lstStyle/>
          <a:p>
            <a:r>
              <a:rPr lang="en-US" dirty="0" smtClean="0"/>
              <a:t>Developer documentation:  </a:t>
            </a:r>
            <a:r>
              <a:rPr lang="en-US" b="1" dirty="0" err="1" smtClean="0">
                <a:solidFill>
                  <a:srgbClr val="FDB813"/>
                </a:solidFill>
              </a:rPr>
              <a:t>wiki.opendaylight.org</a:t>
            </a:r>
            <a:endParaRPr lang="en-US" b="1" dirty="0" smtClean="0">
              <a:solidFill>
                <a:srgbClr val="FDB813"/>
              </a:solidFill>
            </a:endParaRPr>
          </a:p>
          <a:p>
            <a:pPr lvl="1"/>
            <a:r>
              <a:rPr lang="en-US" sz="1800" dirty="0" smtClean="0"/>
              <a:t>list of current projects in various states</a:t>
            </a:r>
          </a:p>
          <a:p>
            <a:pPr lvl="1"/>
            <a:r>
              <a:rPr lang="en-US" sz="1800" dirty="0" smtClean="0"/>
              <a:t>links to documentation on current projects, e.g., how to get/build code, architecture, etc.</a:t>
            </a:r>
          </a:p>
          <a:p>
            <a:pPr lvl="1"/>
            <a:r>
              <a:rPr lang="en-US" sz="1800" dirty="0" smtClean="0"/>
              <a:t>information on proposing new projects for </a:t>
            </a:r>
            <a:r>
              <a:rPr lang="en-US" sz="1800" dirty="0" err="1" smtClean="0"/>
              <a:t>OpenDaylight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0F585-FD60-4DFC-9E87-4F0F3E34D8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241"/>
            <a:ext cx="9144000" cy="32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involved in OpenDaylight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mailing lists:  </a:t>
            </a:r>
            <a:r>
              <a:rPr lang="en-US" b="1" dirty="0" err="1" smtClean="0">
                <a:solidFill>
                  <a:srgbClr val="FDB813"/>
                </a:solidFill>
              </a:rPr>
              <a:t>lists.opendaylight.org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discussion groups on specific projects</a:t>
            </a:r>
          </a:p>
          <a:p>
            <a:pPr lvl="1"/>
            <a:r>
              <a:rPr lang="en-US" dirty="0" smtClean="0"/>
              <a:t>cross-project discussions</a:t>
            </a:r>
          </a:p>
          <a:p>
            <a:pPr lvl="1"/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1E9D-1829-4022-A5A6-BC1E9D5664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OpenDaylight | ONS Developer Breakout</a:t>
            </a:r>
            <a:endParaRPr lang="en-US"/>
          </a:p>
        </p:txBody>
      </p:sp>
      <p:pic>
        <p:nvPicPr>
          <p:cNvPr id="7" name="Picture 6" descr="Screen Shot 2013-04-16 at 7.11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8382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r>
              <a:rPr lang="en-US" dirty="0" smtClean="0"/>
              <a:t> governance – 10K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4861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Bylaws: </a:t>
            </a:r>
            <a:r>
              <a:rPr lang="en-US" dirty="0">
                <a:hlinkClick r:id="rId2"/>
              </a:rPr>
              <a:t>http://www.opendaylight.org/project/</a:t>
            </a:r>
            <a:r>
              <a:rPr lang="en-US" dirty="0" smtClean="0">
                <a:hlinkClick r:id="rId2"/>
              </a:rPr>
              <a:t>bylaws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ODP </a:t>
            </a:r>
            <a:r>
              <a:rPr lang="en-US" i="1" dirty="0" smtClean="0"/>
              <a:t>Board </a:t>
            </a:r>
            <a:r>
              <a:rPr lang="en-US" i="1" dirty="0"/>
              <a:t>of Directors </a:t>
            </a:r>
            <a:r>
              <a:rPr lang="en-US" dirty="0"/>
              <a:t>will manage business leadership for </a:t>
            </a:r>
            <a:r>
              <a:rPr lang="en-US" dirty="0" err="1"/>
              <a:t>OpenDaylight</a:t>
            </a:r>
            <a:r>
              <a:rPr lang="en-US" dirty="0"/>
              <a:t> including governance, marketing and operational </a:t>
            </a:r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Initial BOD populated by Platinum members + 1 gold + 1 silver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ODP </a:t>
            </a:r>
            <a:r>
              <a:rPr lang="en-US" i="1" dirty="0" smtClean="0"/>
              <a:t>Technical Steering Committee </a:t>
            </a:r>
            <a:r>
              <a:rPr lang="en-US" dirty="0" smtClean="0"/>
              <a:t>sets technical direction</a:t>
            </a:r>
          </a:p>
          <a:p>
            <a:pPr lvl="1"/>
            <a:r>
              <a:rPr lang="en-US" dirty="0" smtClean="0"/>
              <a:t>TSC provides technical </a:t>
            </a:r>
            <a:r>
              <a:rPr lang="en-US" dirty="0"/>
              <a:t>leadership </a:t>
            </a:r>
            <a:r>
              <a:rPr lang="en-US" dirty="0" smtClean="0"/>
              <a:t>for </a:t>
            </a:r>
            <a:r>
              <a:rPr lang="en-US" dirty="0" err="1" smtClean="0"/>
              <a:t>OpenDaylight</a:t>
            </a:r>
            <a:endParaRPr lang="en-US" dirty="0" smtClean="0"/>
          </a:p>
          <a:p>
            <a:pPr lvl="1"/>
            <a:r>
              <a:rPr lang="en-US" dirty="0" smtClean="0"/>
              <a:t>TSC members are elected and is </a:t>
            </a:r>
            <a:r>
              <a:rPr lang="en-US" dirty="0"/>
              <a:t>c</a:t>
            </a:r>
            <a:r>
              <a:rPr lang="en-US" dirty="0" smtClean="0"/>
              <a:t>omprised of developers and project leaders</a:t>
            </a:r>
          </a:p>
          <a:p>
            <a:pPr lvl="2"/>
            <a:r>
              <a:rPr lang="en-US" dirty="0" smtClean="0"/>
              <a:t>Initially seeded with Platinum member representatives</a:t>
            </a:r>
          </a:p>
          <a:p>
            <a:pPr lvl="1"/>
            <a:r>
              <a:rPr lang="en-US" dirty="0" smtClean="0"/>
              <a:t>TSC chair ex-officio member of the Board</a:t>
            </a:r>
          </a:p>
          <a:p>
            <a:pPr lvl="1"/>
            <a:r>
              <a:rPr lang="en-US" dirty="0" smtClean="0"/>
              <a:t>TSC chair elected annually with no term limits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Importantly: </a:t>
            </a:r>
            <a:r>
              <a:rPr lang="en-US" b="1" i="1" dirty="0" smtClean="0"/>
              <a:t>OpenDaylight </a:t>
            </a:r>
            <a:r>
              <a:rPr lang="en-US" b="1" i="1" dirty="0"/>
              <a:t>is open to anyone</a:t>
            </a:r>
            <a:r>
              <a:rPr lang="en-US" dirty="0"/>
              <a:t>.  </a:t>
            </a:r>
            <a:r>
              <a:rPr lang="en-US" dirty="0" smtClean="0"/>
              <a:t>In particular</a:t>
            </a:r>
            <a:endParaRPr lang="en-US" dirty="0"/>
          </a:p>
          <a:p>
            <a:pPr lvl="1"/>
            <a:r>
              <a:rPr lang="en-US" dirty="0" smtClean="0"/>
              <a:t>Anyone </a:t>
            </a:r>
            <a:r>
              <a:rPr lang="en-US" dirty="0"/>
              <a:t>can develop and contribute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Anyone get </a:t>
            </a:r>
            <a:r>
              <a:rPr lang="en-US" dirty="0"/>
              <a:t>elected to the Technical Steering </a:t>
            </a:r>
            <a:r>
              <a:rPr lang="en-US" dirty="0" smtClean="0"/>
              <a:t>Committee</a:t>
            </a:r>
          </a:p>
          <a:p>
            <a:pPr lvl="1"/>
            <a:r>
              <a:rPr lang="en-US" dirty="0" smtClean="0"/>
              <a:t>Anyone can get elected to the Board</a:t>
            </a:r>
          </a:p>
          <a:p>
            <a:pPr lvl="1"/>
            <a:r>
              <a:rPr lang="en-US" dirty="0" smtClean="0"/>
              <a:t>Anyone can  </a:t>
            </a:r>
            <a:r>
              <a:rPr lang="en-US" dirty="0"/>
              <a:t>help steer </a:t>
            </a:r>
            <a:r>
              <a:rPr lang="en-US" dirty="0" smtClean="0"/>
              <a:t>a project </a:t>
            </a:r>
            <a:r>
              <a:rPr lang="en-US" dirty="0"/>
              <a:t>forward in any number of </a:t>
            </a:r>
            <a:r>
              <a:rPr lang="en-US" dirty="0" smtClean="0"/>
              <a:t>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1E9D-1829-4022-A5A6-BC1E9D5664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OpenDaylight | ONS Developer 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penDaylight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OpenDaylight.potx</Template>
  <TotalTime>2894</TotalTime>
  <Words>713</Words>
  <Application>Microsoft Macintosh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OpenDaylight</vt:lpstr>
      <vt:lpstr>OpenDaylight Overview for Developers  David Meyer Chair, OpenDaylight Technical Steering Committee</vt:lpstr>
      <vt:lpstr>Agenda for this session</vt:lpstr>
      <vt:lpstr>What is OpenDaylight?</vt:lpstr>
      <vt:lpstr>OpenDaylight goals</vt:lpstr>
      <vt:lpstr>OpenDaylight code</vt:lpstr>
      <vt:lpstr>OpenDaylight SDN platform architecture framework</vt:lpstr>
      <vt:lpstr>Getting started with OpenDaylight projects</vt:lpstr>
      <vt:lpstr>Getting involved in OpenDaylight discussions</vt:lpstr>
      <vt:lpstr>OpenDaylight governance – 10K view</vt:lpstr>
      <vt:lpstr>A Little More on the TSC</vt:lpstr>
      <vt:lpstr>OpenDaylight project lifecycle</vt:lpstr>
      <vt:lpstr>Q&amp;A with the TSC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Shaikh</dc:creator>
  <cp:lastModifiedBy>David Meyer</cp:lastModifiedBy>
  <cp:revision>50</cp:revision>
  <dcterms:created xsi:type="dcterms:W3CDTF">2013-03-20T16:38:52Z</dcterms:created>
  <dcterms:modified xsi:type="dcterms:W3CDTF">2013-06-03T13:22:23Z</dcterms:modified>
</cp:coreProperties>
</file>