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0" r:id="rId3"/>
    <p:sldId id="360" r:id="rId4"/>
    <p:sldId id="336" r:id="rId5"/>
    <p:sldId id="337" r:id="rId6"/>
    <p:sldId id="338" r:id="rId7"/>
    <p:sldId id="318" r:id="rId8"/>
    <p:sldId id="332" r:id="rId9"/>
    <p:sldId id="352" r:id="rId10"/>
    <p:sldId id="379" r:id="rId11"/>
    <p:sldId id="363" r:id="rId12"/>
    <p:sldId id="361" r:id="rId13"/>
    <p:sldId id="358" r:id="rId14"/>
    <p:sldId id="340" r:id="rId15"/>
    <p:sldId id="376" r:id="rId16"/>
    <p:sldId id="375" r:id="rId17"/>
    <p:sldId id="339" r:id="rId18"/>
    <p:sldId id="354" r:id="rId19"/>
    <p:sldId id="347" r:id="rId20"/>
    <p:sldId id="362" r:id="rId21"/>
    <p:sldId id="381" r:id="rId22"/>
    <p:sldId id="382" r:id="rId23"/>
    <p:sldId id="383" r:id="rId24"/>
    <p:sldId id="380" r:id="rId25"/>
    <p:sldId id="330" r:id="rId26"/>
    <p:sldId id="319" r:id="rId27"/>
    <p:sldId id="377" r:id="rId28"/>
    <p:sldId id="378" r:id="rId29"/>
    <p:sldId id="369" r:id="rId30"/>
    <p:sldId id="370" r:id="rId31"/>
    <p:sldId id="371" r:id="rId32"/>
    <p:sldId id="372" r:id="rId33"/>
    <p:sldId id="374" r:id="rId34"/>
    <p:sldId id="32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33" autoAdjust="0"/>
  </p:normalViewPr>
  <p:slideViewPr>
    <p:cSldViewPr snapToGrid="0" snapToObjects="1">
      <p:cViewPr>
        <p:scale>
          <a:sx n="76" d="100"/>
          <a:sy n="76" d="100"/>
        </p:scale>
        <p:origin x="-27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B5022-338D-8948-A39B-8A0F5A4A215A}" type="datetimeFigureOut">
              <a:rPr lang="en-US" smtClean="0"/>
              <a:t>3/27/13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B8376-7C2E-5C42-B5AA-D40465A2F8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52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4E901-2159-0C4C-A407-3D0DFEF02EDD}" type="datetimeFigureOut">
              <a:rPr lang="en-US" smtClean="0"/>
              <a:t>3/27/13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06A60-9C4E-D543-B9F5-FC5EBB0DC9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80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(i).    Every device is different; no common way of thinking about the data plane</a:t>
            </a:r>
          </a:p>
          <a:p>
            <a:r>
              <a:rPr lang="en-US" dirty="0" smtClean="0"/>
              <a:t>(ii).   Myopic view (box view vs network view)</a:t>
            </a:r>
          </a:p>
          <a:p>
            <a:r>
              <a:rPr lang="en-US" dirty="0" smtClean="0"/>
              <a:t>(iii).  Configuration and policy deeply</a:t>
            </a:r>
            <a:r>
              <a:rPr lang="en-US" baseline="0" dirty="0" smtClean="0"/>
              <a:t> intertwined </a:t>
            </a:r>
            <a:r>
              <a:rPr lang="en-US" baseline="0" dirty="0" smtClean="0">
                <a:sym typeface="Wingdings"/>
              </a:rPr>
              <a:t> network is database of record and the 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9CE12-12E2-4848-9B23-EE909FC0B3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6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DFE9E992-81FF-0A43-9CEA-72466553EC73}" type="slidenum">
              <a:rPr lang="en-US"/>
              <a:pPr/>
              <a:t>10</a:t>
            </a:fld>
            <a:endParaRPr lang="en-US"/>
          </a:p>
        </p:txBody>
      </p:sp>
      <p:sp>
        <p:nvSpPr>
          <p:cNvPr id="9113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14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>
              <a:latin typeface="Arial" charset="0"/>
              <a:cs typeface="ＭＳ Ｐゴシック" charset="0"/>
            </a:endParaRPr>
          </a:p>
        </p:txBody>
      </p:sp>
      <p:sp>
        <p:nvSpPr>
          <p:cNvPr id="9114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AFE9D87D-B297-B34D-896D-057574E784CE}" type="slidenum">
              <a:rPr lang="en-US" sz="1200">
                <a:cs typeface="ＭＳ Ｐゴシック" charset="0"/>
              </a:rPr>
              <a:pPr algn="r"/>
              <a:t>10</a:t>
            </a:fld>
            <a:endParaRPr lang="en-US" sz="1200"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dirty="0"/>
              <a:t>Switches, routers and other </a:t>
            </a:r>
            <a:r>
              <a:rPr lang="en-US" dirty="0" err="1"/>
              <a:t>middleboxes</a:t>
            </a:r>
            <a:r>
              <a:rPr lang="en-US" dirty="0"/>
              <a:t> are </a:t>
            </a:r>
            <a:r>
              <a:rPr lang="en-US" dirty="0" err="1"/>
              <a:t>dumbed</a:t>
            </a:r>
            <a:r>
              <a:rPr lang="en-US" dirty="0"/>
              <a:t> down</a:t>
            </a:r>
          </a:p>
          <a:p>
            <a:pPr>
              <a:buFontTx/>
              <a:buChar char="•"/>
            </a:pPr>
            <a:r>
              <a:rPr lang="en-US" dirty="0"/>
              <a:t>The key is to have a standardized control interface that speaks directly to hardware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(i).    Every device is different; no common way of thinking about the data plane</a:t>
            </a:r>
          </a:p>
          <a:p>
            <a:r>
              <a:rPr lang="en-US" dirty="0" smtClean="0"/>
              <a:t>(ii).   Myopic view (box view vs network view)</a:t>
            </a:r>
          </a:p>
          <a:p>
            <a:r>
              <a:rPr lang="en-US" dirty="0" smtClean="0"/>
              <a:t>(iii).  Configuration and policy deeply</a:t>
            </a:r>
            <a:r>
              <a:rPr lang="en-US" baseline="0" dirty="0" smtClean="0"/>
              <a:t> intertwined </a:t>
            </a:r>
            <a:r>
              <a:rPr lang="en-US" baseline="0" dirty="0" smtClean="0">
                <a:sym typeface="Wingdings"/>
              </a:rPr>
              <a:t> network is database of record and the 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9CE12-12E2-4848-9B23-EE909FC0B36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62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06A60-9C4E-D543-B9F5-FC5EBB0DC9A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40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000" dirty="0" smtClean="0"/>
              <a:t>OF/SDN</a:t>
            </a:r>
            <a:r>
              <a:rPr lang="en-US" sz="1000" baseline="0" dirty="0" smtClean="0"/>
              <a:t> is a polar architectural design point; complete separation of control and data planes</a:t>
            </a:r>
          </a:p>
          <a:p>
            <a:pPr marL="171450" indent="-171450">
              <a:buFontTx/>
              <a:buChar char="-"/>
            </a:pPr>
            <a:r>
              <a:rPr lang="en-US" sz="1000" baseline="0" dirty="0" smtClean="0"/>
              <a:t>CP/SDN is adds programmability in an incremental way to conventional control planes; some targeted separation (e.g., PCE)/centralization</a:t>
            </a:r>
          </a:p>
          <a:p>
            <a:pPr marL="171450" indent="-171450">
              <a:buFontTx/>
              <a:buChar char="-"/>
            </a:pPr>
            <a:r>
              <a:rPr lang="en-US" sz="1000" baseline="0" dirty="0" smtClean="0"/>
              <a:t>OL/SDN (Overlay/SDN) retains the control plane architecture of CP/SDN but adds a new, logically centralized  control plane (“over” CP/SDN)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9D6C9-6DE9-3A43-BAFB-C6DC5604C67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5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09A1-8F24-0A48-B2CE-7D2F68325EE3}" type="datetime1">
              <a:rPr lang="en-US" smtClean="0"/>
              <a:t>3/27/13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8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309C-F24F-004C-AAAE-21ACCE0C5035}" type="datetime1">
              <a:rPr lang="en-US" smtClean="0"/>
              <a:t>3/27/13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569D-414F-B94E-B251-6F9509693655}" type="datetime1">
              <a:rPr lang="en-US" smtClean="0"/>
              <a:t>3/27/13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55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0845" y="658375"/>
            <a:ext cx="8089901" cy="560153"/>
          </a:xfrm>
        </p:spPr>
        <p:txBody>
          <a:bodyPr/>
          <a:lstStyle>
            <a:lvl1pPr>
              <a:lnSpc>
                <a:spcPct val="95000"/>
              </a:lnSpc>
              <a:defRPr sz="320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839" y="1672813"/>
            <a:ext cx="8089900" cy="1942583"/>
          </a:xfrm>
        </p:spPr>
        <p:txBody>
          <a:bodyPr/>
          <a:lstStyle>
            <a:lvl1pPr>
              <a:lnSpc>
                <a:spcPct val="95000"/>
              </a:lnSpc>
              <a:defRPr>
                <a:latin typeface="+mn-lt"/>
              </a:defRPr>
            </a:lvl1pPr>
            <a:lvl2pPr marL="457200" indent="-225425">
              <a:lnSpc>
                <a:spcPct val="95000"/>
              </a:lnSpc>
              <a:buClr>
                <a:schemeClr val="tx2"/>
              </a:buClr>
              <a:defRPr sz="2200" b="0">
                <a:solidFill>
                  <a:schemeClr val="tx1"/>
                </a:solidFill>
                <a:latin typeface="+mn-lt"/>
              </a:defRPr>
            </a:lvl2pPr>
            <a:lvl3pPr marL="688975" indent="-231775">
              <a:lnSpc>
                <a:spcPct val="95000"/>
              </a:lnSpc>
              <a:buClr>
                <a:schemeClr val="tx2"/>
              </a:buClr>
              <a:defRPr sz="1800" b="0">
                <a:solidFill>
                  <a:schemeClr val="tx1"/>
                </a:solidFill>
                <a:latin typeface="+mn-lt"/>
              </a:defRPr>
            </a:lvl3pPr>
            <a:lvl4pPr marL="914400" indent="-225425">
              <a:lnSpc>
                <a:spcPct val="95000"/>
              </a:lnSpc>
              <a:buClr>
                <a:schemeClr val="tx2"/>
              </a:buClr>
              <a:defRPr sz="1800" b="0">
                <a:solidFill>
                  <a:schemeClr val="tx1"/>
                </a:solidFill>
                <a:latin typeface="+mn-lt"/>
              </a:defRPr>
            </a:lvl4pPr>
            <a:lvl5pPr marL="1146175" indent="-231775">
              <a:lnSpc>
                <a:spcPct val="95000"/>
              </a:lnSpc>
              <a:buClr>
                <a:schemeClr val="tx2"/>
              </a:buClr>
              <a:defRPr sz="1800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gray">
          <a:xfrm>
            <a:off x="7" y="-2"/>
            <a:ext cx="161925" cy="1426371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53574" y="1124722"/>
            <a:ext cx="8087171" cy="413959"/>
          </a:xfrm>
        </p:spPr>
        <p:txBody>
          <a:bodyPr anchor="t"/>
          <a:lstStyle>
            <a:lvl1pPr marL="0" indent="0">
              <a:buNone/>
              <a:defRPr sz="2200">
                <a:solidFill>
                  <a:schemeClr val="accent6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</a:t>
            </a:r>
          </a:p>
        </p:txBody>
      </p:sp>
      <p:sp>
        <p:nvSpPr>
          <p:cNvPr id="16" name="Rectangle 16"/>
          <p:cNvSpPr>
            <a:spLocks noChangeArrowheads="1"/>
          </p:cNvSpPr>
          <p:nvPr userDrawn="1"/>
        </p:nvSpPr>
        <p:spPr bwMode="gray">
          <a:xfrm>
            <a:off x="1147" y="1507333"/>
            <a:ext cx="160783" cy="5261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75000"/>
              </a:lnSpc>
            </a:pPr>
            <a:endParaRPr 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10730" y="6639300"/>
            <a:ext cx="24606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4095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91DB-0361-3C45-82E9-18B14A3CC42E}" type="datetime1">
              <a:rPr lang="en-US" smtClean="0"/>
              <a:t>3/27/13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8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6C60-5C8B-8548-9CC6-FC0A103E9440}" type="datetime1">
              <a:rPr lang="en-US" smtClean="0"/>
              <a:t>3/27/13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6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6FA5-4920-9E45-AA28-903DD321E602}" type="datetime1">
              <a:rPr lang="en-US" smtClean="0"/>
              <a:t>3/27/13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5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F253-DA0F-4C43-81D6-3F937B61D6E7}" type="datetime1">
              <a:rPr lang="en-US" smtClean="0"/>
              <a:t>3/27/13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5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D67F-BF88-1542-BEFE-AF4369C25E67}" type="datetime1">
              <a:rPr lang="en-US" smtClean="0"/>
              <a:t>3/27/13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CAE7-91F4-3648-92F5-E52260195DF9}" type="datetime1">
              <a:rPr lang="en-US" smtClean="0"/>
              <a:t>3/27/13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749D-027C-884F-AC98-8765AC9322A6}" type="datetime1">
              <a:rPr lang="en-US" smtClean="0"/>
              <a:t>3/27/13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7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AFEE-9330-3A44-B499-0118EFE7C678}" type="datetime1">
              <a:rPr lang="en-US" smtClean="0"/>
              <a:t>3/27/13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2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6A046-D7E2-E344-9D48-6DAE0D903BE2}" type="datetime1">
              <a:rPr lang="en-US" smtClean="0"/>
              <a:t>3/27/13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3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mm@uoregon.edu" TargetMode="External"/><Relationship Id="rId4" Type="http://schemas.openxmlformats.org/officeDocument/2006/relationships/hyperlink" Target="mailto:dmm@1-4-5.net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mm@brocade.com" TargetMode="Externa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eg"/><Relationship Id="rId3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star.upenn.edu/osw/white%20paper/John%20Doyle%20White%20Paper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lowfowarding.org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9136"/>
            <a:ext cx="7772400" cy="2524686"/>
          </a:xfrm>
        </p:spPr>
        <p:txBody>
          <a:bodyPr>
            <a:normAutofit/>
          </a:bodyPr>
          <a:lstStyle/>
          <a:p>
            <a:r>
              <a:rPr lang="en-US" dirty="0" smtClean="0"/>
              <a:t>Networking, SDN, and OpenFlow</a:t>
            </a:r>
            <a:r>
              <a:rPr lang="en-US" dirty="0" smtClean="0"/>
              <a:t>: </a:t>
            </a:r>
            <a:r>
              <a:rPr lang="en-US" dirty="0" smtClean="0"/>
              <a:t>An </a:t>
            </a:r>
            <a:r>
              <a:rPr lang="en-US" dirty="0" smtClean="0"/>
              <a:t>Architectural Perspective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88893"/>
            <a:ext cx="6400800" cy="1752600"/>
          </a:xfrm>
        </p:spPr>
        <p:txBody>
          <a:bodyPr>
            <a:noAutofit/>
          </a:bodyPr>
          <a:lstStyle/>
          <a:p>
            <a:r>
              <a:rPr lang="en-US" sz="1800" dirty="0" smtClean="0"/>
              <a:t>David Meyer</a:t>
            </a:r>
          </a:p>
          <a:p>
            <a:r>
              <a:rPr lang="en-US" sz="1800" dirty="0" smtClean="0"/>
              <a:t>CTO and Chief Scientist, Brocade </a:t>
            </a:r>
          </a:p>
          <a:p>
            <a:r>
              <a:rPr lang="en-US" sz="1800" dirty="0" smtClean="0"/>
              <a:t>Director, Advanced Technology Center, University of Oregon</a:t>
            </a:r>
          </a:p>
          <a:p>
            <a:r>
              <a:rPr lang="en-US" sz="1800" dirty="0" smtClean="0"/>
              <a:t>March </a:t>
            </a:r>
            <a:r>
              <a:rPr lang="en-US" sz="1800" dirty="0" smtClean="0"/>
              <a:t>2013</a:t>
            </a:r>
          </a:p>
          <a:p>
            <a:r>
              <a:rPr lang="en-US" sz="1800" dirty="0" smtClean="0">
                <a:hlinkClick r:id="rId2"/>
              </a:rPr>
              <a:t>dmm@{brocade.com</a:t>
            </a:r>
            <a:r>
              <a:rPr lang="en-US" sz="1800" dirty="0" smtClean="0"/>
              <a:t>,</a:t>
            </a:r>
            <a:r>
              <a:rPr lang="en-US" sz="1800" dirty="0" smtClean="0">
                <a:hlinkClick r:id="rId3"/>
              </a:rPr>
              <a:t>uoregon.edu</a:t>
            </a:r>
            <a:r>
              <a:rPr lang="en-US" sz="1800" dirty="0" smtClean="0"/>
              <a:t>,</a:t>
            </a:r>
            <a:r>
              <a:rPr lang="en-US" sz="1800" dirty="0" smtClean="0">
                <a:hlinkClick r:id="rId4"/>
              </a:rPr>
              <a:t>1-4-5.net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rgbClr val="3366FF"/>
                </a:solidFill>
              </a:rPr>
              <a:t>…</a:t>
            </a:r>
            <a:r>
              <a:rPr lang="en-US" sz="1800" dirty="0" smtClean="0">
                <a:solidFill>
                  <a:srgbClr val="3366FF"/>
                </a:solidFill>
              </a:rPr>
              <a:t>}</a:t>
            </a:r>
            <a:endParaRPr lang="en-US" sz="1800" dirty="0" smtClean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96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/>
          <p:cNvSpPr>
            <a:spLocks noChangeArrowheads="1"/>
          </p:cNvSpPr>
          <p:nvPr/>
        </p:nvSpPr>
        <p:spPr bwMode="auto">
          <a:xfrm>
            <a:off x="381000" y="1485900"/>
            <a:ext cx="3733800" cy="3733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latin typeface="Calibri" pitchFamily="34" charset="0"/>
              <a:ea typeface="+mn-ea"/>
            </a:endParaRPr>
          </a:p>
        </p:txBody>
      </p:sp>
      <p:grpSp>
        <p:nvGrpSpPr>
          <p:cNvPr id="16387" name="Rounded Rectangle 40"/>
          <p:cNvGrpSpPr>
            <a:grpSpLocks/>
          </p:cNvGrpSpPr>
          <p:nvPr/>
        </p:nvGrpSpPr>
        <p:grpSpPr bwMode="auto">
          <a:xfrm>
            <a:off x="755650" y="2713038"/>
            <a:ext cx="1146175" cy="835025"/>
            <a:chOff x="476" y="1709"/>
            <a:chExt cx="722" cy="526"/>
          </a:xfrm>
        </p:grpSpPr>
        <p:pic>
          <p:nvPicPr>
            <p:cNvPr id="16480" name="Rounded Rectangle 4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1709"/>
              <a:ext cx="722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81" name="Text Box 5"/>
            <p:cNvSpPr txBox="1">
              <a:spLocks noChangeArrowheads="1"/>
            </p:cNvSpPr>
            <p:nvPr/>
          </p:nvSpPr>
          <p:spPr bwMode="auto">
            <a:xfrm>
              <a:off x="536" y="1753"/>
              <a:ext cx="606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599" tIns="50799" rIns="101599" bIns="50799"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rgbClr val="FFFFFF"/>
                  </a:solidFill>
                </a:rPr>
                <a:t>Windows</a:t>
              </a:r>
            </a:p>
            <a:p>
              <a:r>
                <a:rPr lang="en-US" sz="1400">
                  <a:solidFill>
                    <a:srgbClr val="FFFFFF"/>
                  </a:solidFill>
                </a:rPr>
                <a:t>(OS)</a:t>
              </a:r>
            </a:p>
          </p:txBody>
        </p:sp>
      </p:grpSp>
      <p:grpSp>
        <p:nvGrpSpPr>
          <p:cNvPr id="16388" name="Rounded Rectangle 39"/>
          <p:cNvGrpSpPr>
            <a:grpSpLocks/>
          </p:cNvGrpSpPr>
          <p:nvPr/>
        </p:nvGrpSpPr>
        <p:grpSpPr bwMode="auto">
          <a:xfrm>
            <a:off x="688975" y="2779713"/>
            <a:ext cx="1152525" cy="835025"/>
            <a:chOff x="434" y="1751"/>
            <a:chExt cx="726" cy="526"/>
          </a:xfrm>
        </p:grpSpPr>
        <p:pic>
          <p:nvPicPr>
            <p:cNvPr id="16478" name="Rounded Rectangle 3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" y="1751"/>
              <a:ext cx="726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79" name="Text Box 8"/>
            <p:cNvSpPr txBox="1">
              <a:spLocks noChangeArrowheads="1"/>
            </p:cNvSpPr>
            <p:nvPr/>
          </p:nvSpPr>
          <p:spPr bwMode="auto">
            <a:xfrm>
              <a:off x="495" y="1795"/>
              <a:ext cx="607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599" tIns="50799" rIns="101599" bIns="50799"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rgbClr val="FFFFFF"/>
                  </a:solidFill>
                </a:rPr>
                <a:t>Windows</a:t>
              </a:r>
            </a:p>
            <a:p>
              <a:r>
                <a:rPr lang="en-US" sz="1400">
                  <a:solidFill>
                    <a:srgbClr val="FFFFFF"/>
                  </a:solidFill>
                </a:rPr>
                <a:t>(OS)</a:t>
              </a:r>
            </a:p>
          </p:txBody>
        </p:sp>
      </p:grpSp>
      <p:grpSp>
        <p:nvGrpSpPr>
          <p:cNvPr id="16389" name="Rounded Rectangle 18"/>
          <p:cNvGrpSpPr>
            <a:grpSpLocks/>
          </p:cNvGrpSpPr>
          <p:nvPr/>
        </p:nvGrpSpPr>
        <p:grpSpPr bwMode="auto">
          <a:xfrm>
            <a:off x="1981200" y="2713038"/>
            <a:ext cx="762000" cy="835025"/>
            <a:chOff x="1248" y="1709"/>
            <a:chExt cx="480" cy="526"/>
          </a:xfrm>
        </p:grpSpPr>
        <p:pic>
          <p:nvPicPr>
            <p:cNvPr id="16476" name="Rounded Rectangle 18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709"/>
              <a:ext cx="480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77" name="Text Box 11"/>
            <p:cNvSpPr txBox="1">
              <a:spLocks noChangeArrowheads="1"/>
            </p:cNvSpPr>
            <p:nvPr/>
          </p:nvSpPr>
          <p:spPr bwMode="auto">
            <a:xfrm>
              <a:off x="1306" y="1751"/>
              <a:ext cx="368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599" tIns="50799" rIns="101599" bIns="50799"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200">
                  <a:solidFill>
                    <a:srgbClr val="FFFFFF"/>
                  </a:solidFill>
                </a:rPr>
                <a:t>Linux</a:t>
              </a:r>
            </a:p>
          </p:txBody>
        </p:sp>
      </p:grpSp>
      <p:grpSp>
        <p:nvGrpSpPr>
          <p:cNvPr id="16390" name="Rounded Rectangle 30"/>
          <p:cNvGrpSpPr>
            <a:grpSpLocks/>
          </p:cNvGrpSpPr>
          <p:nvPr/>
        </p:nvGrpSpPr>
        <p:grpSpPr bwMode="auto">
          <a:xfrm>
            <a:off x="2822575" y="2713038"/>
            <a:ext cx="762000" cy="835025"/>
            <a:chOff x="1778" y="1709"/>
            <a:chExt cx="480" cy="526"/>
          </a:xfrm>
        </p:grpSpPr>
        <p:pic>
          <p:nvPicPr>
            <p:cNvPr id="16474" name="Rounded Rectangle 30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8" y="1709"/>
              <a:ext cx="480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75" name="Text Box 14"/>
            <p:cNvSpPr txBox="1">
              <a:spLocks noChangeArrowheads="1"/>
            </p:cNvSpPr>
            <p:nvPr/>
          </p:nvSpPr>
          <p:spPr bwMode="auto">
            <a:xfrm>
              <a:off x="1836" y="1751"/>
              <a:ext cx="367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599" tIns="50799" rIns="101599" bIns="50799"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200">
                  <a:solidFill>
                    <a:srgbClr val="FFFFFF"/>
                  </a:solidFill>
                </a:rPr>
                <a:t>Mac</a:t>
              </a:r>
            </a:p>
            <a:p>
              <a:r>
                <a:rPr lang="en-US" sz="1200">
                  <a:solidFill>
                    <a:srgbClr val="FFFFFF"/>
                  </a:solidFill>
                </a:rPr>
                <a:t>OS</a:t>
              </a:r>
            </a:p>
          </p:txBody>
        </p:sp>
      </p:grpSp>
      <p:grpSp>
        <p:nvGrpSpPr>
          <p:cNvPr id="16391" name="Rounded Rectangle 31"/>
          <p:cNvGrpSpPr>
            <a:grpSpLocks/>
          </p:cNvGrpSpPr>
          <p:nvPr/>
        </p:nvGrpSpPr>
        <p:grpSpPr bwMode="auto">
          <a:xfrm>
            <a:off x="1401763" y="4230688"/>
            <a:ext cx="1731962" cy="835025"/>
            <a:chOff x="883" y="2665"/>
            <a:chExt cx="1091" cy="526"/>
          </a:xfrm>
        </p:grpSpPr>
        <p:pic>
          <p:nvPicPr>
            <p:cNvPr id="16472" name="Rounded Rectangle 31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" y="2665"/>
              <a:ext cx="1091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73" name="Text Box 17"/>
            <p:cNvSpPr txBox="1">
              <a:spLocks noChangeArrowheads="1"/>
            </p:cNvSpPr>
            <p:nvPr/>
          </p:nvSpPr>
          <p:spPr bwMode="auto">
            <a:xfrm>
              <a:off x="943" y="2709"/>
              <a:ext cx="972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599" tIns="50799" rIns="101599" bIns="50799"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x86</a:t>
              </a:r>
            </a:p>
            <a:p>
              <a:r>
                <a:rPr lang="en-US" sz="1600" b="1"/>
                <a:t>(Computer)</a:t>
              </a:r>
              <a:endParaRPr lang="en-US" sz="1400" b="1"/>
            </a:p>
          </p:txBody>
        </p:sp>
      </p:grpSp>
      <p:grpSp>
        <p:nvGrpSpPr>
          <p:cNvPr id="16392" name="Rounded Rectangle 32"/>
          <p:cNvGrpSpPr>
            <a:grpSpLocks/>
          </p:cNvGrpSpPr>
          <p:nvPr/>
        </p:nvGrpSpPr>
        <p:grpSpPr bwMode="auto">
          <a:xfrm>
            <a:off x="628650" y="2840038"/>
            <a:ext cx="1144588" cy="836612"/>
            <a:chOff x="396" y="1789"/>
            <a:chExt cx="721" cy="527"/>
          </a:xfrm>
        </p:grpSpPr>
        <p:pic>
          <p:nvPicPr>
            <p:cNvPr id="16470" name="Rounded Rectangle 32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" y="1789"/>
              <a:ext cx="721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71" name="Text Box 20"/>
            <p:cNvSpPr txBox="1">
              <a:spLocks noChangeArrowheads="1"/>
            </p:cNvSpPr>
            <p:nvPr/>
          </p:nvSpPr>
          <p:spPr bwMode="auto">
            <a:xfrm>
              <a:off x="454" y="1837"/>
              <a:ext cx="607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599" tIns="50799" rIns="101599" bIns="50799"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rgbClr val="FFFFFF"/>
                  </a:solidFill>
                </a:rPr>
                <a:t>Windows</a:t>
              </a:r>
            </a:p>
            <a:p>
              <a:r>
                <a:rPr lang="en-US" sz="1400">
                  <a:solidFill>
                    <a:srgbClr val="FFFFFF"/>
                  </a:solidFill>
                </a:rPr>
                <a:t>(OS)</a:t>
              </a:r>
            </a:p>
          </p:txBody>
        </p:sp>
      </p:grpSp>
      <p:grpSp>
        <p:nvGrpSpPr>
          <p:cNvPr id="16393" name="Rounded Rectangle 35"/>
          <p:cNvGrpSpPr>
            <a:grpSpLocks/>
          </p:cNvGrpSpPr>
          <p:nvPr/>
        </p:nvGrpSpPr>
        <p:grpSpPr bwMode="auto">
          <a:xfrm>
            <a:off x="2822575" y="2054225"/>
            <a:ext cx="762000" cy="701675"/>
            <a:chOff x="1778" y="1294"/>
            <a:chExt cx="480" cy="442"/>
          </a:xfrm>
        </p:grpSpPr>
        <p:pic>
          <p:nvPicPr>
            <p:cNvPr id="16468" name="Rounded Rectangle 35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8" y="1294"/>
              <a:ext cx="4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69" name="Text Box 23"/>
            <p:cNvSpPr txBox="1">
              <a:spLocks noChangeArrowheads="1"/>
            </p:cNvSpPr>
            <p:nvPr/>
          </p:nvSpPr>
          <p:spPr bwMode="auto">
            <a:xfrm>
              <a:off x="1834" y="1334"/>
              <a:ext cx="370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599" tIns="50799" rIns="101599" bIns="50799"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200">
                  <a:solidFill>
                    <a:srgbClr val="FFFFFF"/>
                  </a:solidFill>
                </a:rPr>
                <a:t>App</a:t>
              </a:r>
            </a:p>
          </p:txBody>
        </p:sp>
      </p:grpSp>
      <p:grpSp>
        <p:nvGrpSpPr>
          <p:cNvPr id="16394" name="Rounded Rectangle 37"/>
          <p:cNvGrpSpPr>
            <a:grpSpLocks/>
          </p:cNvGrpSpPr>
          <p:nvPr/>
        </p:nvGrpSpPr>
        <p:grpSpPr bwMode="auto">
          <a:xfrm>
            <a:off x="817563" y="2054225"/>
            <a:ext cx="889000" cy="701675"/>
            <a:chOff x="515" y="1294"/>
            <a:chExt cx="560" cy="442"/>
          </a:xfrm>
        </p:grpSpPr>
        <p:pic>
          <p:nvPicPr>
            <p:cNvPr id="16466" name="Rounded Rectangle 37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1294"/>
              <a:ext cx="5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67" name="Text Box 26"/>
            <p:cNvSpPr txBox="1">
              <a:spLocks noChangeArrowheads="1"/>
            </p:cNvSpPr>
            <p:nvPr/>
          </p:nvSpPr>
          <p:spPr bwMode="auto">
            <a:xfrm>
              <a:off x="572" y="1334"/>
              <a:ext cx="452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599" tIns="50799" rIns="101599" bIns="50799"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200">
                  <a:solidFill>
                    <a:srgbClr val="FFFFFF"/>
                  </a:solidFill>
                </a:rPr>
                <a:t>App</a:t>
              </a:r>
            </a:p>
          </p:txBody>
        </p:sp>
      </p:grpSp>
      <p:grpSp>
        <p:nvGrpSpPr>
          <p:cNvPr id="16395" name="Rounded Rectangle 41"/>
          <p:cNvGrpSpPr>
            <a:grpSpLocks/>
          </p:cNvGrpSpPr>
          <p:nvPr/>
        </p:nvGrpSpPr>
        <p:grpSpPr bwMode="auto">
          <a:xfrm>
            <a:off x="1914525" y="2779713"/>
            <a:ext cx="762000" cy="835025"/>
            <a:chOff x="1206" y="1751"/>
            <a:chExt cx="480" cy="526"/>
          </a:xfrm>
        </p:grpSpPr>
        <p:pic>
          <p:nvPicPr>
            <p:cNvPr id="16464" name="Rounded Rectangle 41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" y="1751"/>
              <a:ext cx="480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65" name="Text Box 29"/>
            <p:cNvSpPr txBox="1">
              <a:spLocks noChangeArrowheads="1"/>
            </p:cNvSpPr>
            <p:nvPr/>
          </p:nvSpPr>
          <p:spPr bwMode="auto">
            <a:xfrm>
              <a:off x="1266" y="1792"/>
              <a:ext cx="367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599" tIns="50799" rIns="101599" bIns="50799"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200">
                  <a:solidFill>
                    <a:srgbClr val="FFFFFF"/>
                  </a:solidFill>
                </a:rPr>
                <a:t>Linux</a:t>
              </a:r>
            </a:p>
          </p:txBody>
        </p:sp>
      </p:grpSp>
      <p:grpSp>
        <p:nvGrpSpPr>
          <p:cNvPr id="16396" name="Rounded Rectangle 42"/>
          <p:cNvGrpSpPr>
            <a:grpSpLocks/>
          </p:cNvGrpSpPr>
          <p:nvPr/>
        </p:nvGrpSpPr>
        <p:grpSpPr bwMode="auto">
          <a:xfrm>
            <a:off x="1852613" y="2840038"/>
            <a:ext cx="762000" cy="836612"/>
            <a:chOff x="1167" y="1789"/>
            <a:chExt cx="480" cy="527"/>
          </a:xfrm>
        </p:grpSpPr>
        <p:pic>
          <p:nvPicPr>
            <p:cNvPr id="16462" name="Rounded Rectangle 42"/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" y="1789"/>
              <a:ext cx="480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63" name="Text Box 32"/>
            <p:cNvSpPr txBox="1">
              <a:spLocks noChangeArrowheads="1"/>
            </p:cNvSpPr>
            <p:nvPr/>
          </p:nvSpPr>
          <p:spPr bwMode="auto">
            <a:xfrm>
              <a:off x="1225" y="1834"/>
              <a:ext cx="367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599" tIns="50799" rIns="101599" bIns="50799"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200">
                  <a:solidFill>
                    <a:srgbClr val="FFFFFF"/>
                  </a:solidFill>
                </a:rPr>
                <a:t>Linux</a:t>
              </a:r>
            </a:p>
          </p:txBody>
        </p:sp>
      </p:grpSp>
      <p:grpSp>
        <p:nvGrpSpPr>
          <p:cNvPr id="16397" name="Rounded Rectangle 43"/>
          <p:cNvGrpSpPr>
            <a:grpSpLocks/>
          </p:cNvGrpSpPr>
          <p:nvPr/>
        </p:nvGrpSpPr>
        <p:grpSpPr bwMode="auto">
          <a:xfrm>
            <a:off x="2755900" y="2779713"/>
            <a:ext cx="762000" cy="835025"/>
            <a:chOff x="1736" y="1751"/>
            <a:chExt cx="480" cy="526"/>
          </a:xfrm>
        </p:grpSpPr>
        <p:pic>
          <p:nvPicPr>
            <p:cNvPr id="16460" name="Rounded Rectangle 43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" y="1751"/>
              <a:ext cx="480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61" name="Text Box 35"/>
            <p:cNvSpPr txBox="1">
              <a:spLocks noChangeArrowheads="1"/>
            </p:cNvSpPr>
            <p:nvPr/>
          </p:nvSpPr>
          <p:spPr bwMode="auto">
            <a:xfrm>
              <a:off x="1795" y="1792"/>
              <a:ext cx="367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599" tIns="50799" rIns="101599" bIns="50799"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200">
                  <a:solidFill>
                    <a:srgbClr val="FFFFFF"/>
                  </a:solidFill>
                </a:rPr>
                <a:t>Mac</a:t>
              </a:r>
            </a:p>
            <a:p>
              <a:r>
                <a:rPr lang="en-US" sz="1200">
                  <a:solidFill>
                    <a:srgbClr val="FFFFFF"/>
                  </a:solidFill>
                </a:rPr>
                <a:t>OS</a:t>
              </a:r>
            </a:p>
          </p:txBody>
        </p:sp>
      </p:grpSp>
      <p:grpSp>
        <p:nvGrpSpPr>
          <p:cNvPr id="16398" name="Rounded Rectangle 44"/>
          <p:cNvGrpSpPr>
            <a:grpSpLocks/>
          </p:cNvGrpSpPr>
          <p:nvPr/>
        </p:nvGrpSpPr>
        <p:grpSpPr bwMode="auto">
          <a:xfrm>
            <a:off x="2693988" y="2840038"/>
            <a:ext cx="762000" cy="836612"/>
            <a:chOff x="1697" y="1789"/>
            <a:chExt cx="480" cy="527"/>
          </a:xfrm>
        </p:grpSpPr>
        <p:pic>
          <p:nvPicPr>
            <p:cNvPr id="16458" name="Rounded Rectangle 44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" y="1789"/>
              <a:ext cx="480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59" name="Text Box 38"/>
            <p:cNvSpPr txBox="1">
              <a:spLocks noChangeArrowheads="1"/>
            </p:cNvSpPr>
            <p:nvPr/>
          </p:nvSpPr>
          <p:spPr bwMode="auto">
            <a:xfrm>
              <a:off x="1754" y="1834"/>
              <a:ext cx="367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599" tIns="50799" rIns="101599" bIns="50799"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200">
                  <a:solidFill>
                    <a:srgbClr val="FFFFFF"/>
                  </a:solidFill>
                </a:rPr>
                <a:t>Mac</a:t>
              </a:r>
            </a:p>
            <a:p>
              <a:r>
                <a:rPr lang="en-US" sz="1200">
                  <a:solidFill>
                    <a:srgbClr val="FFFFFF"/>
                  </a:solidFill>
                </a:rPr>
                <a:t>OS</a:t>
              </a:r>
            </a:p>
          </p:txBody>
        </p:sp>
      </p:grpSp>
      <p:grpSp>
        <p:nvGrpSpPr>
          <p:cNvPr id="16399" name="Rounded Rectangle 38"/>
          <p:cNvGrpSpPr>
            <a:grpSpLocks/>
          </p:cNvGrpSpPr>
          <p:nvPr/>
        </p:nvGrpSpPr>
        <p:grpSpPr bwMode="auto">
          <a:xfrm>
            <a:off x="628650" y="3633788"/>
            <a:ext cx="3084513" cy="639762"/>
            <a:chOff x="396" y="2289"/>
            <a:chExt cx="1943" cy="403"/>
          </a:xfrm>
        </p:grpSpPr>
        <p:pic>
          <p:nvPicPr>
            <p:cNvPr id="16456" name="Rounded Rectangle 38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" y="2289"/>
              <a:ext cx="1943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57" name="Text Box 41"/>
            <p:cNvSpPr txBox="1">
              <a:spLocks noChangeArrowheads="1"/>
            </p:cNvSpPr>
            <p:nvPr/>
          </p:nvSpPr>
          <p:spPr bwMode="auto">
            <a:xfrm>
              <a:off x="448" y="2329"/>
              <a:ext cx="184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599" tIns="50799" rIns="101599" bIns="50799"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2000"/>
                <a:t>Virtualization layer</a:t>
              </a:r>
            </a:p>
          </p:txBody>
        </p:sp>
      </p:grpSp>
      <p:grpSp>
        <p:nvGrpSpPr>
          <p:cNvPr id="16400" name="Rounded Rectangle 45"/>
          <p:cNvGrpSpPr>
            <a:grpSpLocks/>
          </p:cNvGrpSpPr>
          <p:nvPr/>
        </p:nvGrpSpPr>
        <p:grpSpPr bwMode="auto">
          <a:xfrm>
            <a:off x="1914525" y="2054225"/>
            <a:ext cx="762000" cy="701675"/>
            <a:chOff x="1206" y="1294"/>
            <a:chExt cx="480" cy="442"/>
          </a:xfrm>
        </p:grpSpPr>
        <p:pic>
          <p:nvPicPr>
            <p:cNvPr id="16454" name="Rounded Rectangle 45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" y="1294"/>
              <a:ext cx="4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55" name="Text Box 44"/>
            <p:cNvSpPr txBox="1">
              <a:spLocks noChangeArrowheads="1"/>
            </p:cNvSpPr>
            <p:nvPr/>
          </p:nvSpPr>
          <p:spPr bwMode="auto">
            <a:xfrm>
              <a:off x="1264" y="1334"/>
              <a:ext cx="371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599" tIns="50799" rIns="101599" bIns="50799"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200">
                  <a:solidFill>
                    <a:srgbClr val="FFFFFF"/>
                  </a:solidFill>
                </a:rPr>
                <a:t>App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4191000" y="1485900"/>
            <a:ext cx="4648200" cy="4087813"/>
            <a:chOff x="4191000" y="990600"/>
            <a:chExt cx="4648200" cy="4087964"/>
          </a:xfrm>
        </p:grpSpPr>
        <p:sp>
          <p:nvSpPr>
            <p:cNvPr id="79" name="Rounded Rectangle 78"/>
            <p:cNvSpPr>
              <a:spLocks noChangeArrowheads="1"/>
            </p:cNvSpPr>
            <p:nvPr/>
          </p:nvSpPr>
          <p:spPr bwMode="auto">
            <a:xfrm>
              <a:off x="4876800" y="990600"/>
              <a:ext cx="3962400" cy="37338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1599" tIns="50799" rIns="101599" bIns="50799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solidFill>
                  <a:srgbClr val="FFFFFF"/>
                </a:solidFill>
                <a:latin typeface="Calibri" pitchFamily="34" charset="0"/>
                <a:ea typeface="+mn-ea"/>
              </a:endParaRPr>
            </a:p>
          </p:txBody>
        </p:sp>
        <p:grpSp>
          <p:nvGrpSpPr>
            <p:cNvPr id="16408" name="Rounded Rectangle 52"/>
            <p:cNvGrpSpPr>
              <a:grpSpLocks/>
            </p:cNvGrpSpPr>
            <p:nvPr/>
          </p:nvGrpSpPr>
          <p:grpSpPr bwMode="auto">
            <a:xfrm>
              <a:off x="5120640" y="2083308"/>
              <a:ext cx="1414272" cy="835152"/>
              <a:chOff x="5120640" y="2578608"/>
              <a:chExt cx="1414272" cy="835152"/>
            </a:xfrm>
          </p:grpSpPr>
          <p:pic>
            <p:nvPicPr>
              <p:cNvPr id="16452" name="Rounded Rectangle 52"/>
              <p:cNvPicPr>
                <a:picLocks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0640" y="2578608"/>
                <a:ext cx="1414272" cy="835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453" name="Text Box 49"/>
              <p:cNvSpPr txBox="1">
                <a:spLocks noChangeArrowheads="1"/>
              </p:cNvSpPr>
              <p:nvPr/>
            </p:nvSpPr>
            <p:spPr bwMode="auto">
              <a:xfrm>
                <a:off x="5217022" y="2650784"/>
                <a:ext cx="1224556" cy="654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599" tIns="50799" rIns="101599" bIns="50799" anchor="ctr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solidFill>
                      <a:srgbClr val="FFFFFF"/>
                    </a:solidFill>
                  </a:rPr>
                  <a:t>Controller 1</a:t>
                </a:r>
              </a:p>
            </p:txBody>
          </p:sp>
        </p:grpSp>
        <p:grpSp>
          <p:nvGrpSpPr>
            <p:cNvPr id="16409" name="Rounded Rectangle 53"/>
            <p:cNvGrpSpPr>
              <a:grpSpLocks/>
            </p:cNvGrpSpPr>
            <p:nvPr/>
          </p:nvGrpSpPr>
          <p:grpSpPr bwMode="auto">
            <a:xfrm>
              <a:off x="7467600" y="1333500"/>
              <a:ext cx="762000" cy="707136"/>
              <a:chOff x="7467600" y="1828800"/>
              <a:chExt cx="762000" cy="707136"/>
            </a:xfrm>
          </p:grpSpPr>
          <p:pic>
            <p:nvPicPr>
              <p:cNvPr id="16450" name="Rounded Rectangle 53"/>
              <p:cNvPicPr>
                <a:picLocks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7600" y="1828800"/>
                <a:ext cx="762000" cy="707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451" name="Text Box 52"/>
              <p:cNvSpPr txBox="1">
                <a:spLocks noChangeArrowheads="1"/>
              </p:cNvSpPr>
              <p:nvPr/>
            </p:nvSpPr>
            <p:spPr bwMode="auto">
              <a:xfrm>
                <a:off x="7559530" y="1895882"/>
                <a:ext cx="588080" cy="535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599" tIns="50799" rIns="101599" bIns="50799" anchor="ctr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1200">
                    <a:solidFill>
                      <a:srgbClr val="FFFFFF"/>
                    </a:solidFill>
                  </a:rPr>
                  <a:t>App</a:t>
                </a:r>
              </a:p>
            </p:txBody>
          </p:sp>
        </p:grpSp>
        <p:grpSp>
          <p:nvGrpSpPr>
            <p:cNvPr id="16410" name="Rounded Rectangle 54"/>
            <p:cNvGrpSpPr>
              <a:grpSpLocks/>
            </p:cNvGrpSpPr>
            <p:nvPr/>
          </p:nvGrpSpPr>
          <p:grpSpPr bwMode="auto">
            <a:xfrm>
              <a:off x="5468112" y="1333500"/>
              <a:ext cx="890016" cy="707136"/>
              <a:chOff x="5468112" y="1828800"/>
              <a:chExt cx="890016" cy="707136"/>
            </a:xfrm>
          </p:grpSpPr>
          <p:pic>
            <p:nvPicPr>
              <p:cNvPr id="16448" name="Rounded Rectangle 54"/>
              <p:cNvPicPr>
                <a:picLocks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8112" y="1828800"/>
                <a:ext cx="890016" cy="707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449" name="Text Box 55"/>
              <p:cNvSpPr txBox="1">
                <a:spLocks noChangeArrowheads="1"/>
              </p:cNvSpPr>
              <p:nvPr/>
            </p:nvSpPr>
            <p:spPr bwMode="auto">
              <a:xfrm>
                <a:off x="5556795" y="1895882"/>
                <a:ext cx="717288" cy="535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599" tIns="50799" rIns="101599" bIns="50799" anchor="ctr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1200">
                    <a:solidFill>
                      <a:srgbClr val="FFFFFF"/>
                    </a:solidFill>
                  </a:rPr>
                  <a:t>App</a:t>
                </a:r>
              </a:p>
            </p:txBody>
          </p:sp>
        </p:grpSp>
        <p:grpSp>
          <p:nvGrpSpPr>
            <p:cNvPr id="16411" name="Rounded Rectangle 58"/>
            <p:cNvGrpSpPr>
              <a:grpSpLocks/>
            </p:cNvGrpSpPr>
            <p:nvPr/>
          </p:nvGrpSpPr>
          <p:grpSpPr bwMode="auto">
            <a:xfrm>
              <a:off x="7181088" y="2095500"/>
              <a:ext cx="1560576" cy="835152"/>
              <a:chOff x="7181088" y="2590800"/>
              <a:chExt cx="1560576" cy="835152"/>
            </a:xfrm>
          </p:grpSpPr>
          <p:pic>
            <p:nvPicPr>
              <p:cNvPr id="16446" name="Rounded Rectangle 58"/>
              <p:cNvPicPr>
                <a:picLocks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81088" y="2590800"/>
                <a:ext cx="1560576" cy="835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447" name="Text Box 58"/>
              <p:cNvSpPr txBox="1">
                <a:spLocks noChangeArrowheads="1"/>
              </p:cNvSpPr>
              <p:nvPr/>
            </p:nvSpPr>
            <p:spPr bwMode="auto">
              <a:xfrm>
                <a:off x="7274422" y="2664322"/>
                <a:ext cx="1376956" cy="654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599" tIns="50799" rIns="101599" bIns="50799" anchor="ctr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solidFill>
                      <a:srgbClr val="FFFFFF"/>
                    </a:solidFill>
                  </a:rPr>
                  <a:t>Controller</a:t>
                </a:r>
              </a:p>
              <a:p>
                <a:r>
                  <a:rPr lang="en-US" sz="1600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  <p:grpSp>
          <p:nvGrpSpPr>
            <p:cNvPr id="16412" name="Rounded Rectangle 59"/>
            <p:cNvGrpSpPr>
              <a:grpSpLocks/>
            </p:cNvGrpSpPr>
            <p:nvPr/>
          </p:nvGrpSpPr>
          <p:grpSpPr bwMode="auto">
            <a:xfrm>
              <a:off x="4968240" y="3070860"/>
              <a:ext cx="3822192" cy="640080"/>
              <a:chOff x="4968240" y="3566160"/>
              <a:chExt cx="3822192" cy="640080"/>
            </a:xfrm>
          </p:grpSpPr>
          <p:pic>
            <p:nvPicPr>
              <p:cNvPr id="16444" name="Rounded Rectangle 59"/>
              <p:cNvPicPr>
                <a:picLocks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8240" y="3566160"/>
                <a:ext cx="3822192" cy="640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445" name="Text Box 61"/>
              <p:cNvSpPr txBox="1">
                <a:spLocks noChangeArrowheads="1"/>
              </p:cNvSpPr>
              <p:nvPr/>
            </p:nvSpPr>
            <p:spPr bwMode="auto">
              <a:xfrm>
                <a:off x="5054961" y="3628258"/>
                <a:ext cx="3655289" cy="476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599" tIns="50799" rIns="101599" bIns="50799" anchor="ctr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2000"/>
                  <a:t>Virtualization or </a:t>
                </a:r>
                <a:r>
                  <a:rPr lang="ja-JP" altLang="en-US" sz="2000"/>
                  <a:t>“</a:t>
                </a:r>
                <a:r>
                  <a:rPr lang="en-US" sz="2000"/>
                  <a:t>Slicing</a:t>
                </a:r>
                <a:r>
                  <a:rPr lang="ja-JP" altLang="en-US" sz="2000"/>
                  <a:t>”</a:t>
                </a:r>
                <a:endParaRPr lang="en-US" sz="2000"/>
              </a:p>
            </p:txBody>
          </p:sp>
        </p:grpSp>
        <p:grpSp>
          <p:nvGrpSpPr>
            <p:cNvPr id="16413" name="Rounded Rectangle 60"/>
            <p:cNvGrpSpPr>
              <a:grpSpLocks/>
            </p:cNvGrpSpPr>
            <p:nvPr/>
          </p:nvGrpSpPr>
          <p:grpSpPr bwMode="auto">
            <a:xfrm>
              <a:off x="6565392" y="1333500"/>
              <a:ext cx="762000" cy="707136"/>
              <a:chOff x="6565392" y="1828800"/>
              <a:chExt cx="762000" cy="707136"/>
            </a:xfrm>
          </p:grpSpPr>
          <p:pic>
            <p:nvPicPr>
              <p:cNvPr id="16442" name="Rounded Rectangle 60"/>
              <p:cNvPicPr>
                <a:picLocks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5392" y="1828800"/>
                <a:ext cx="762000" cy="707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443" name="Text Box 64"/>
              <p:cNvSpPr txBox="1">
                <a:spLocks noChangeArrowheads="1"/>
              </p:cNvSpPr>
              <p:nvPr/>
            </p:nvSpPr>
            <p:spPr bwMode="auto">
              <a:xfrm>
                <a:off x="6655069" y="1895882"/>
                <a:ext cx="588080" cy="535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599" tIns="50799" rIns="101599" bIns="50799" anchor="ctr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1200">
                    <a:solidFill>
                      <a:srgbClr val="FFFFFF"/>
                    </a:solidFill>
                  </a:rPr>
                  <a:t>App</a:t>
                </a:r>
              </a:p>
            </p:txBody>
          </p:sp>
        </p:grpSp>
        <p:grpSp>
          <p:nvGrpSpPr>
            <p:cNvPr id="16414" name="Rounded Rectangle 72"/>
            <p:cNvGrpSpPr>
              <a:grpSpLocks/>
            </p:cNvGrpSpPr>
            <p:nvPr/>
          </p:nvGrpSpPr>
          <p:grpSpPr bwMode="auto">
            <a:xfrm>
              <a:off x="5486400" y="3735324"/>
              <a:ext cx="1731264" cy="835152"/>
              <a:chOff x="5486400" y="4230624"/>
              <a:chExt cx="1731264" cy="835152"/>
            </a:xfrm>
          </p:grpSpPr>
          <p:pic>
            <p:nvPicPr>
              <p:cNvPr id="16440" name="Rounded Rectangle 72"/>
              <p:cNvPicPr>
                <a:picLocks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6400" y="4230624"/>
                <a:ext cx="1731264" cy="835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441" name="Text Box 67"/>
              <p:cNvSpPr txBox="1">
                <a:spLocks noChangeArrowheads="1"/>
              </p:cNvSpPr>
              <p:nvPr/>
            </p:nvSpPr>
            <p:spPr bwMode="auto">
              <a:xfrm>
                <a:off x="5583113" y="4300890"/>
                <a:ext cx="1544265" cy="654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599" tIns="50799" rIns="101599" bIns="50799" anchor="ctr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1600" b="1"/>
                  <a:t>OpenFlow</a:t>
                </a:r>
                <a:endParaRPr lang="en-US" sz="1400" b="1"/>
              </a:p>
            </p:txBody>
          </p:sp>
        </p:grpSp>
        <p:grpSp>
          <p:nvGrpSpPr>
            <p:cNvPr id="16415" name="Group 71"/>
            <p:cNvGrpSpPr>
              <a:grpSpLocks/>
            </p:cNvGrpSpPr>
            <p:nvPr/>
          </p:nvGrpSpPr>
          <p:grpSpPr bwMode="auto">
            <a:xfrm>
              <a:off x="6696075" y="3810000"/>
              <a:ext cx="2061024" cy="1268564"/>
              <a:chOff x="3419475" y="3048000"/>
              <a:chExt cx="4506641" cy="3805693"/>
            </a:xfrm>
          </p:grpSpPr>
          <p:sp>
            <p:nvSpPr>
              <p:cNvPr id="16430" name="Line 16"/>
              <p:cNvSpPr>
                <a:spLocks noChangeShapeType="1"/>
              </p:cNvSpPr>
              <p:nvPr/>
            </p:nvSpPr>
            <p:spPr bwMode="auto">
              <a:xfrm flipV="1">
                <a:off x="4181475" y="3505200"/>
                <a:ext cx="1752600" cy="106680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1" name="Line 17"/>
              <p:cNvSpPr>
                <a:spLocks noChangeShapeType="1"/>
              </p:cNvSpPr>
              <p:nvPr/>
            </p:nvSpPr>
            <p:spPr bwMode="auto">
              <a:xfrm>
                <a:off x="4105275" y="4876800"/>
                <a:ext cx="990600" cy="129540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2" name="Line 18"/>
              <p:cNvSpPr>
                <a:spLocks noChangeShapeType="1"/>
              </p:cNvSpPr>
              <p:nvPr/>
            </p:nvSpPr>
            <p:spPr bwMode="auto">
              <a:xfrm flipV="1">
                <a:off x="5476875" y="4876800"/>
                <a:ext cx="1295400" cy="114300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3" name="Line 19"/>
              <p:cNvSpPr>
                <a:spLocks noChangeShapeType="1"/>
              </p:cNvSpPr>
              <p:nvPr/>
            </p:nvSpPr>
            <p:spPr bwMode="auto">
              <a:xfrm>
                <a:off x="5934075" y="3657600"/>
                <a:ext cx="762000" cy="99060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4" name="Line 20"/>
              <p:cNvSpPr>
                <a:spLocks noChangeShapeType="1"/>
              </p:cNvSpPr>
              <p:nvPr/>
            </p:nvSpPr>
            <p:spPr bwMode="auto">
              <a:xfrm>
                <a:off x="4486275" y="4953000"/>
                <a:ext cx="190500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AutoShape 7"/>
              <p:cNvSpPr>
                <a:spLocks noChangeArrowheads="1"/>
              </p:cNvSpPr>
              <p:nvPr/>
            </p:nvSpPr>
            <p:spPr bwMode="auto">
              <a:xfrm>
                <a:off x="3419475" y="4419600"/>
                <a:ext cx="1371138" cy="762000"/>
              </a:xfrm>
              <a:prstGeom prst="can">
                <a:avLst>
                  <a:gd name="adj" fmla="val 4362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dist="38099" dir="2700000" algn="ctr" rotWithShape="0">
                  <a:schemeClr val="bg2">
                    <a:alpha val="74997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101599" tIns="50799" rIns="101599" bIns="50799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 dirty="0">
                  <a:latin typeface="Arial" pitchFamily="34" charset="0"/>
                  <a:ea typeface="+mn-ea"/>
                </a:endParaRPr>
              </a:p>
            </p:txBody>
          </p:sp>
          <p:sp>
            <p:nvSpPr>
              <p:cNvPr id="68" name="AutoShape 8"/>
              <p:cNvSpPr>
                <a:spLocks noChangeArrowheads="1"/>
              </p:cNvSpPr>
              <p:nvPr/>
            </p:nvSpPr>
            <p:spPr bwMode="auto">
              <a:xfrm>
                <a:off x="5248815" y="3048000"/>
                <a:ext cx="1371135" cy="762000"/>
              </a:xfrm>
              <a:prstGeom prst="can">
                <a:avLst>
                  <a:gd name="adj" fmla="val 4362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dist="38099" dir="2700000" algn="ctr" rotWithShape="0">
                  <a:schemeClr val="bg2">
                    <a:alpha val="74997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101599" tIns="50799" rIns="101599" bIns="50799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 dirty="0">
                  <a:latin typeface="Arial" pitchFamily="34" charset="0"/>
                  <a:ea typeface="+mn-ea"/>
                </a:endParaRPr>
              </a:p>
            </p:txBody>
          </p:sp>
          <p:sp>
            <p:nvSpPr>
              <p:cNvPr id="69" name="AutoShape 9"/>
              <p:cNvSpPr>
                <a:spLocks noChangeArrowheads="1"/>
              </p:cNvSpPr>
              <p:nvPr/>
            </p:nvSpPr>
            <p:spPr bwMode="auto">
              <a:xfrm>
                <a:off x="6238115" y="4419600"/>
                <a:ext cx="1371138" cy="762000"/>
              </a:xfrm>
              <a:prstGeom prst="can">
                <a:avLst>
                  <a:gd name="adj" fmla="val 4362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dist="38099" dir="2700000" algn="ctr" rotWithShape="0">
                  <a:schemeClr val="bg2">
                    <a:alpha val="74997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101599" tIns="50799" rIns="101599" bIns="50799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 dirty="0">
                  <a:latin typeface="Arial" pitchFamily="34" charset="0"/>
                  <a:ea typeface="+mn-ea"/>
                </a:endParaRPr>
              </a:p>
            </p:txBody>
          </p:sp>
          <p:sp>
            <p:nvSpPr>
              <p:cNvPr id="70" name="AutoShape 10"/>
              <p:cNvSpPr>
                <a:spLocks noChangeArrowheads="1"/>
              </p:cNvSpPr>
              <p:nvPr/>
            </p:nvSpPr>
            <p:spPr bwMode="auto">
              <a:xfrm>
                <a:off x="4561511" y="5943600"/>
                <a:ext cx="1371135" cy="762000"/>
              </a:xfrm>
              <a:prstGeom prst="can">
                <a:avLst>
                  <a:gd name="adj" fmla="val 4362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dist="38099" dir="2700000" algn="ctr" rotWithShape="0">
                  <a:schemeClr val="bg2">
                    <a:alpha val="74997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101599" tIns="50799" rIns="101599" bIns="50799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 dirty="0">
                  <a:latin typeface="Arial" pitchFamily="34" charset="0"/>
                  <a:ea typeface="+mn-ea"/>
                </a:endParaRPr>
              </a:p>
            </p:txBody>
          </p:sp>
          <p:sp>
            <p:nvSpPr>
              <p:cNvPr id="16439" name="Text Box 28"/>
              <p:cNvSpPr txBox="1">
                <a:spLocks noChangeArrowheads="1"/>
              </p:cNvSpPr>
              <p:nvPr/>
            </p:nvSpPr>
            <p:spPr bwMode="auto">
              <a:xfrm>
                <a:off x="7477346" y="5714999"/>
                <a:ext cx="448770" cy="1138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1599" tIns="50799" rIns="101599" bIns="5079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endParaRPr lang="de-DE"/>
              </a:p>
            </p:txBody>
          </p:sp>
        </p:grpSp>
        <p:grpSp>
          <p:nvGrpSpPr>
            <p:cNvPr id="16416" name="Rounded Rectangle 73"/>
            <p:cNvGrpSpPr>
              <a:grpSpLocks/>
            </p:cNvGrpSpPr>
            <p:nvPr/>
          </p:nvGrpSpPr>
          <p:grpSpPr bwMode="auto">
            <a:xfrm>
              <a:off x="5047488" y="2168652"/>
              <a:ext cx="1408176" cy="835152"/>
              <a:chOff x="5047488" y="2663952"/>
              <a:chExt cx="1408176" cy="835152"/>
            </a:xfrm>
          </p:grpSpPr>
          <p:pic>
            <p:nvPicPr>
              <p:cNvPr id="16428" name="Rounded Rectangle 73"/>
              <p:cNvPicPr>
                <a:picLocks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7488" y="2663952"/>
                <a:ext cx="1408176" cy="835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429" name="Text Box 81"/>
              <p:cNvSpPr txBox="1">
                <a:spLocks noChangeArrowheads="1"/>
              </p:cNvSpPr>
              <p:nvPr/>
            </p:nvSpPr>
            <p:spPr bwMode="auto">
              <a:xfrm>
                <a:off x="5140822" y="2733753"/>
                <a:ext cx="1224556" cy="654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599" tIns="50799" rIns="101599" bIns="50799" anchor="ctr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solidFill>
                      <a:srgbClr val="FFFFFF"/>
                    </a:solidFill>
                  </a:rPr>
                  <a:t>Controller 1</a:t>
                </a:r>
              </a:p>
            </p:txBody>
          </p:sp>
        </p:grpSp>
        <p:grpSp>
          <p:nvGrpSpPr>
            <p:cNvPr id="16417" name="Rounded Rectangle 74"/>
            <p:cNvGrpSpPr>
              <a:grpSpLocks/>
            </p:cNvGrpSpPr>
            <p:nvPr/>
          </p:nvGrpSpPr>
          <p:grpSpPr bwMode="auto">
            <a:xfrm>
              <a:off x="4968240" y="2247900"/>
              <a:ext cx="1414272" cy="835152"/>
              <a:chOff x="4968240" y="2743200"/>
              <a:chExt cx="1414272" cy="835152"/>
            </a:xfrm>
          </p:grpSpPr>
          <p:pic>
            <p:nvPicPr>
              <p:cNvPr id="16426" name="Rounded Rectangle 74"/>
              <p:cNvPicPr>
                <a:picLocks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8240" y="2743200"/>
                <a:ext cx="1414272" cy="835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427" name="Text Box 84"/>
              <p:cNvSpPr txBox="1">
                <a:spLocks noChangeArrowheads="1"/>
              </p:cNvSpPr>
              <p:nvPr/>
            </p:nvSpPr>
            <p:spPr bwMode="auto">
              <a:xfrm>
                <a:off x="5064622" y="2816722"/>
                <a:ext cx="1224556" cy="654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599" tIns="50799" rIns="101599" bIns="50799" anchor="ctr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solidFill>
                      <a:srgbClr val="FFFFFF"/>
                    </a:solidFill>
                  </a:rPr>
                  <a:t>NOX</a:t>
                </a:r>
              </a:p>
              <a:p>
                <a:r>
                  <a:rPr lang="en-US" sz="1200">
                    <a:solidFill>
                      <a:srgbClr val="FFFFFF"/>
                    </a:solidFill>
                  </a:rPr>
                  <a:t>(Network OS)</a:t>
                </a:r>
              </a:p>
            </p:txBody>
          </p:sp>
        </p:grpSp>
        <p:grpSp>
          <p:nvGrpSpPr>
            <p:cNvPr id="16418" name="Rounded Rectangle 75"/>
            <p:cNvGrpSpPr>
              <a:grpSpLocks/>
            </p:cNvGrpSpPr>
            <p:nvPr/>
          </p:nvGrpSpPr>
          <p:grpSpPr bwMode="auto">
            <a:xfrm>
              <a:off x="7101840" y="2174748"/>
              <a:ext cx="1566672" cy="835152"/>
              <a:chOff x="7101840" y="2670048"/>
              <a:chExt cx="1566672" cy="835152"/>
            </a:xfrm>
          </p:grpSpPr>
          <p:pic>
            <p:nvPicPr>
              <p:cNvPr id="16424" name="Rounded Rectangle 75"/>
              <p:cNvPicPr>
                <a:picLocks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01840" y="2670048"/>
                <a:ext cx="1566672" cy="835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425" name="Text Box 87"/>
              <p:cNvSpPr txBox="1">
                <a:spLocks noChangeArrowheads="1"/>
              </p:cNvSpPr>
              <p:nvPr/>
            </p:nvSpPr>
            <p:spPr bwMode="auto">
              <a:xfrm>
                <a:off x="7198222" y="2740522"/>
                <a:ext cx="1376956" cy="654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599" tIns="50799" rIns="101599" bIns="50799" anchor="ctr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solidFill>
                      <a:srgbClr val="FFFFFF"/>
                    </a:solidFill>
                  </a:rPr>
                  <a:t>Controller</a:t>
                </a:r>
              </a:p>
              <a:p>
                <a:r>
                  <a:rPr lang="en-US" sz="1600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  <p:grpSp>
          <p:nvGrpSpPr>
            <p:cNvPr id="16419" name="Rounded Rectangle 76"/>
            <p:cNvGrpSpPr>
              <a:grpSpLocks/>
            </p:cNvGrpSpPr>
            <p:nvPr/>
          </p:nvGrpSpPr>
          <p:grpSpPr bwMode="auto">
            <a:xfrm>
              <a:off x="7028688" y="2247900"/>
              <a:ext cx="1560576" cy="835152"/>
              <a:chOff x="7028688" y="2743200"/>
              <a:chExt cx="1560576" cy="835152"/>
            </a:xfrm>
          </p:grpSpPr>
          <p:pic>
            <p:nvPicPr>
              <p:cNvPr id="16422" name="Rounded Rectangle 76"/>
              <p:cNvPicPr>
                <a:picLocks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8688" y="2743200"/>
                <a:ext cx="1560576" cy="835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423" name="Text Box 90"/>
              <p:cNvSpPr txBox="1">
                <a:spLocks noChangeArrowheads="1"/>
              </p:cNvSpPr>
              <p:nvPr/>
            </p:nvSpPr>
            <p:spPr bwMode="auto">
              <a:xfrm>
                <a:off x="7122022" y="2816722"/>
                <a:ext cx="1376956" cy="654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599" tIns="50799" rIns="101599" bIns="50799" anchor="ctr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solidFill>
                      <a:srgbClr val="FFFFFF"/>
                    </a:solidFill>
                  </a:rPr>
                  <a:t>Network OS</a:t>
                </a:r>
              </a:p>
            </p:txBody>
          </p:sp>
        </p:grpSp>
        <p:cxnSp>
          <p:nvCxnSpPr>
            <p:cNvPr id="81" name="Straight Connector 80"/>
            <p:cNvCxnSpPr>
              <a:cxnSpLocks noChangeShapeType="1"/>
            </p:cNvCxnSpPr>
            <p:nvPr/>
          </p:nvCxnSpPr>
          <p:spPr bwMode="auto">
            <a:xfrm>
              <a:off x="6324342" y="2648927"/>
              <a:ext cx="761602" cy="28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ot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Right Arrow 46"/>
            <p:cNvSpPr>
              <a:spLocks noChangeArrowheads="1"/>
            </p:cNvSpPr>
            <p:nvPr/>
          </p:nvSpPr>
          <p:spPr bwMode="auto">
            <a:xfrm>
              <a:off x="4191000" y="2514600"/>
              <a:ext cx="685800" cy="533400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2C5D98"/>
                </a:gs>
                <a:gs pos="80000">
                  <a:srgbClr val="3C7BC7"/>
                </a:gs>
                <a:gs pos="100000">
                  <a:srgbClr val="3A7CCB"/>
                </a:gs>
              </a:gsLst>
              <a:lin ang="162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lIns="101599" tIns="50799" rIns="101599" bIns="50799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solidFill>
                  <a:srgbClr val="FFFFFF"/>
                </a:solidFill>
                <a:latin typeface="Calibri" pitchFamily="34" charset="0"/>
                <a:ea typeface="+mn-ea"/>
              </a:endParaRPr>
            </a:p>
          </p:txBody>
        </p:sp>
      </p:grpSp>
      <p:sp>
        <p:nvSpPr>
          <p:cNvPr id="16402" name="Title 47"/>
          <p:cNvSpPr>
            <a:spLocks noGrp="1"/>
          </p:cNvSpPr>
          <p:nvPr>
            <p:ph type="title" idx="4294967295"/>
          </p:nvPr>
        </p:nvSpPr>
        <p:spPr/>
        <p:txBody>
          <a:bodyPr lIns="91429" tIns="45714" rIns="91429" bIns="45714"/>
          <a:lstStyle/>
          <a:p>
            <a:r>
              <a:rPr lang="en-US" dirty="0" smtClean="0">
                <a:solidFill>
                  <a:srgbClr val="002060"/>
                </a:solidFill>
                <a:latin typeface="Times New Roman" charset="0"/>
                <a:cs typeface="Times New Roman" charset="0"/>
              </a:rPr>
              <a:t>Trend (?)</a:t>
            </a:r>
            <a:endParaRPr lang="en-US" dirty="0">
              <a:solidFill>
                <a:srgbClr val="00206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6403" name="TextBox 48"/>
          <p:cNvSpPr txBox="1">
            <a:spLocks noChangeArrowheads="1"/>
          </p:cNvSpPr>
          <p:nvPr/>
        </p:nvSpPr>
        <p:spPr bwMode="auto">
          <a:xfrm>
            <a:off x="381000" y="5978525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de-DE"/>
          </a:p>
        </p:txBody>
      </p:sp>
      <p:sp>
        <p:nvSpPr>
          <p:cNvPr id="16404" name="TextBox 47"/>
          <p:cNvSpPr txBox="1">
            <a:spLocks noChangeArrowheads="1"/>
          </p:cNvSpPr>
          <p:nvPr/>
        </p:nvSpPr>
        <p:spPr bwMode="auto">
          <a:xfrm>
            <a:off x="1247775" y="5630863"/>
            <a:ext cx="1954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Computer Industry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026150" y="5630863"/>
            <a:ext cx="1819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Network Industry</a:t>
            </a:r>
          </a:p>
        </p:txBody>
      </p:sp>
      <p:sp>
        <p:nvSpPr>
          <p:cNvPr id="16406" name="TextBox 49"/>
          <p:cNvSpPr txBox="1">
            <a:spLocks noChangeArrowheads="1"/>
          </p:cNvSpPr>
          <p:nvPr/>
        </p:nvSpPr>
        <p:spPr bwMode="auto">
          <a:xfrm>
            <a:off x="228600" y="6172200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Simple common stable hardware substrate below+ programmability + strong  isolation model + competition above = Result : faster innovation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27378" y="6556703"/>
            <a:ext cx="1870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Slide Courtesy Rob Sherwood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40873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1295400"/>
            <a:ext cx="882421" cy="492031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6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1637097" y="4325002"/>
            <a:ext cx="1666875" cy="127635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6" idx="3"/>
          </p:cNvCxnSpPr>
          <p:nvPr/>
        </p:nvCxnSpPr>
        <p:spPr>
          <a:xfrm>
            <a:off x="3993201" y="4492844"/>
            <a:ext cx="844296" cy="540183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3329372" y="5582302"/>
            <a:ext cx="1154112" cy="573088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005272" y="6144277"/>
            <a:ext cx="1849439" cy="234952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601084" y="4753627"/>
            <a:ext cx="1433513" cy="566738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28600" y="5540336"/>
            <a:ext cx="1554801" cy="603688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bg1"/>
                </a:solidFill>
              </a:rPr>
              <a:t>Simple Packet Forwarding Hardware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192310" y="4990710"/>
            <a:ext cx="1554801" cy="603688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bg1"/>
                </a:solidFill>
              </a:rPr>
              <a:t>Simple Packet Forwarding Hardware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854709" y="6074427"/>
            <a:ext cx="1554801" cy="603688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bg1"/>
                </a:solidFill>
              </a:rPr>
              <a:t>Simple Packet Forwarding Hardware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600200" y="1295400"/>
            <a:ext cx="882421" cy="492031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6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756379" y="1676400"/>
            <a:ext cx="882421" cy="492031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6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</a:p>
        </p:txBody>
      </p:sp>
      <p:cxnSp>
        <p:nvCxnSpPr>
          <p:cNvPr id="70" name="Straight Connector 69"/>
          <p:cNvCxnSpPr/>
          <p:nvPr/>
        </p:nvCxnSpPr>
        <p:spPr>
          <a:xfrm rot="16200000" flipH="1">
            <a:off x="-798922" y="4152759"/>
            <a:ext cx="2776537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984884" y="2743200"/>
            <a:ext cx="0" cy="137160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158172" y="2764490"/>
            <a:ext cx="0" cy="2188512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6320221" y="3478865"/>
            <a:ext cx="1427163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438400" y="4191000"/>
            <a:ext cx="1554801" cy="603688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bg1"/>
                </a:solidFill>
              </a:rPr>
              <a:t>Simple Packet Forwarding Hardware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265473" y="4193476"/>
            <a:ext cx="1554801" cy="603688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bg1"/>
                </a:solidFill>
              </a:rPr>
              <a:t>Simple Packet Forwarding Hardware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475576" y="2279822"/>
            <a:ext cx="6663266" cy="416311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OpenFlow</a:t>
            </a: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Controller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Right Brace 100"/>
          <p:cNvSpPr/>
          <p:nvPr/>
        </p:nvSpPr>
        <p:spPr bwMode="auto">
          <a:xfrm>
            <a:off x="7772400" y="3810000"/>
            <a:ext cx="381000" cy="2209800"/>
          </a:xfrm>
          <a:prstGeom prst="rightBrace">
            <a:avLst>
              <a:gd name="adj1" fmla="val 31524"/>
              <a:gd name="adj2" fmla="val 50000"/>
            </a:avLst>
          </a:prstGeom>
          <a:ln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69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765630"/>
          </a:xfrm>
        </p:spPr>
        <p:txBody>
          <a:bodyPr>
            <a:normAutofit/>
          </a:bodyPr>
          <a:lstStyle/>
          <a:p>
            <a:r>
              <a:rPr lang="en-US" dirty="0" smtClean="0"/>
              <a:t>Well…OF/SDN Architecture</a:t>
            </a:r>
            <a:endParaRPr lang="en-US" dirty="0"/>
          </a:p>
        </p:txBody>
      </p:sp>
      <p:sp>
        <p:nvSpPr>
          <p:cNvPr id="7" name="Slide Number Placeholder 3"/>
          <p:cNvSpPr txBox="1">
            <a:spLocks noGrp="1"/>
          </p:cNvSpPr>
          <p:nvPr/>
        </p:nvSpPr>
        <p:spPr>
          <a:xfrm>
            <a:off x="6553200" y="6797675"/>
            <a:ext cx="2133600" cy="365125"/>
          </a:xfrm>
          <a:prstGeom prst="rect">
            <a:avLst/>
          </a:prstGeom>
          <a:noFill/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2EC61CCE-A202-5040-BF94-4BC19614E48F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/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3" name="Right Brace 32"/>
          <p:cNvSpPr/>
          <p:nvPr/>
        </p:nvSpPr>
        <p:spPr bwMode="auto">
          <a:xfrm>
            <a:off x="7772400" y="1524000"/>
            <a:ext cx="381000" cy="2209800"/>
          </a:xfrm>
          <a:prstGeom prst="rightBrace">
            <a:avLst>
              <a:gd name="adj1" fmla="val 31524"/>
              <a:gd name="adj2" fmla="val 50000"/>
            </a:avLst>
          </a:prstGeom>
          <a:ln>
            <a:solidFill>
              <a:srgbClr val="FF0000"/>
            </a:solidFill>
          </a:ln>
          <a:effectLst>
            <a:outerShdw blurRad="40000" dist="20000" dir="5400000" rotWithShape="0">
              <a:srgbClr val="000000">
                <a:alpha val="69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229600" y="2209800"/>
            <a:ext cx="114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plane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34858" y="31242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OpenFlow</a:t>
            </a:r>
            <a:r>
              <a:rPr lang="en-US" dirty="0" smtClean="0"/>
              <a:t> Protocol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3"/>
          </p:cNvCxnSpPr>
          <p:nvPr/>
        </p:nvCxnSpPr>
        <p:spPr>
          <a:xfrm flipV="1">
            <a:off x="5181600" y="3276600"/>
            <a:ext cx="1600200" cy="322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1"/>
          </p:cNvCxnSpPr>
          <p:nvPr/>
        </p:nvCxnSpPr>
        <p:spPr>
          <a:xfrm flipH="1">
            <a:off x="685800" y="3308866"/>
            <a:ext cx="2349058" cy="1201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495800" y="34290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048000" y="3429000"/>
            <a:ext cx="609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2645419" y="1676400"/>
            <a:ext cx="882421" cy="492031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6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3695541" y="1676400"/>
            <a:ext cx="882421" cy="492031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6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762000" y="1863631"/>
            <a:ext cx="381000" cy="3048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1828800" y="1863631"/>
            <a:ext cx="381000" cy="3048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255945" y="6593708"/>
            <a:ext cx="1947309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050" dirty="0">
                <a:solidFill>
                  <a:prstClr val="black"/>
                </a:solidFill>
              </a:rPr>
              <a:t>Graphic courtesy Nick </a:t>
            </a:r>
            <a:r>
              <a:rPr lang="en-US" sz="1050" dirty="0" err="1">
                <a:solidFill>
                  <a:prstClr val="black"/>
                </a:solidFill>
              </a:rPr>
              <a:t>Mckeown</a:t>
            </a:r>
            <a:endParaRPr lang="en-US" sz="105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7962" y="6122736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 smtClean="0"/>
              <a:t>Separation of Control and Data Planes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Open Interface to Data Plane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(logically) Centralized Control (?)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265473" y="1295400"/>
            <a:ext cx="101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“NB API”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5747111" y="1664732"/>
            <a:ext cx="1024120" cy="503699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6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ames_hamilt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87" y="1911325"/>
            <a:ext cx="7402114" cy="42683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32454" y="6436043"/>
            <a:ext cx="4711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Graphic courtesy </a:t>
            </a:r>
            <a:r>
              <a:rPr lang="en-US" sz="1000" dirty="0"/>
              <a:t>James Hamilton, </a:t>
            </a:r>
            <a:endParaRPr lang="en-US" sz="1000" dirty="0" smtClean="0"/>
          </a:p>
          <a:p>
            <a:r>
              <a:rPr lang="en-US" sz="1000" dirty="0" smtClean="0"/>
              <a:t>http</a:t>
            </a:r>
            <a:r>
              <a:rPr lang="en-US" sz="1000" dirty="0"/>
              <a:t>://</a:t>
            </a:r>
            <a:r>
              <a:rPr lang="en-US" sz="1000" dirty="0" err="1"/>
              <a:t>mvdirona.com</a:t>
            </a:r>
            <a:r>
              <a:rPr lang="en-US" sz="1000" dirty="0"/>
              <a:t>/</a:t>
            </a:r>
            <a:r>
              <a:rPr lang="en-US" sz="1000" dirty="0" err="1"/>
              <a:t>jrh</a:t>
            </a:r>
            <a:r>
              <a:rPr lang="en-US" sz="1000" dirty="0"/>
              <a:t>/</a:t>
            </a:r>
            <a:r>
              <a:rPr lang="en-US" sz="1000" dirty="0" err="1"/>
              <a:t>TalksAndPapers</a:t>
            </a:r>
            <a:r>
              <a:rPr lang="en-US" sz="1000" dirty="0"/>
              <a:t>/JamesHamilton_POA20101026_External.pdf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289" y="165500"/>
            <a:ext cx="838951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/>
              <a:t>So Same as What </a:t>
            </a:r>
            <a:r>
              <a:rPr lang="en-US" sz="3800" dirty="0"/>
              <a:t>H</a:t>
            </a:r>
            <a:r>
              <a:rPr lang="en-US" sz="3800" dirty="0" smtClean="0"/>
              <a:t>appened in Compute?</a:t>
            </a:r>
          </a:p>
          <a:p>
            <a:r>
              <a:rPr lang="en-US" sz="3800" i="1" dirty="0" smtClean="0">
                <a:solidFill>
                  <a:srgbClr val="FF0000"/>
                </a:solidFill>
              </a:rPr>
              <a:t>               Doesn’t Look Like It</a:t>
            </a:r>
            <a:endParaRPr lang="en-US" sz="3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87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641" y="166557"/>
            <a:ext cx="8229600" cy="1270635"/>
          </a:xfrm>
        </p:spPr>
        <p:txBody>
          <a:bodyPr>
            <a:noAutofit/>
          </a:bodyPr>
          <a:lstStyle/>
          <a:p>
            <a:r>
              <a:rPr lang="en-US" dirty="0" smtClean="0"/>
              <a:t>BTW, Logically Centralized?</a:t>
            </a:r>
            <a:br>
              <a:rPr lang="en-US" dirty="0" smtClean="0"/>
            </a:br>
            <a:r>
              <a:rPr lang="en-US" sz="3200" dirty="0" smtClean="0"/>
              <a:t>(hint: logically </a:t>
            </a:r>
            <a:r>
              <a:rPr lang="en-US" sz="3200" dirty="0"/>
              <a:t>c</a:t>
            </a:r>
            <a:r>
              <a:rPr lang="en-US" sz="3200" dirty="0" smtClean="0"/>
              <a:t>entralized means distributed)</a:t>
            </a:r>
            <a:endParaRPr lang="en-US" sz="3200" dirty="0"/>
          </a:p>
        </p:txBody>
      </p:sp>
      <p:pic>
        <p:nvPicPr>
          <p:cNvPr id="4" name="Picture 3" descr="logically_centraliz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43" y="1793734"/>
            <a:ext cx="6578396" cy="33701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9394" y="6452803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Graphic courtesy Levin, D., et. al.</a:t>
            </a:r>
            <a:r>
              <a:rPr lang="en-US" sz="900" dirty="0"/>
              <a:t>, “Logically Centralized? State Distribution Trade-offs </a:t>
            </a:r>
            <a:r>
              <a:rPr lang="en-US" sz="900" dirty="0" smtClean="0"/>
              <a:t>in</a:t>
            </a:r>
            <a:r>
              <a:rPr lang="en-US" sz="900" dirty="0"/>
              <a:t> </a:t>
            </a:r>
            <a:r>
              <a:rPr lang="en-US" sz="900" dirty="0" smtClean="0"/>
              <a:t>Software </a:t>
            </a:r>
            <a:r>
              <a:rPr lang="en-US" sz="900" dirty="0"/>
              <a:t>Deﬁned </a:t>
            </a:r>
            <a:r>
              <a:rPr lang="en-US" sz="900" dirty="0" smtClean="0"/>
              <a:t>Networks?”,</a:t>
            </a:r>
          </a:p>
          <a:p>
            <a:r>
              <a:rPr lang="en-US" sz="900" dirty="0" smtClean="0"/>
              <a:t>HotSDN 2012, </a:t>
            </a:r>
            <a:r>
              <a:rPr lang="en-US" sz="900" dirty="0"/>
              <a:t>http://conferences.sigcomm.org/sigcomm/2012/paper/hotsdn/p1.pdf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6089" y="5341560"/>
            <a:ext cx="8168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Key Observation: </a:t>
            </a:r>
            <a:r>
              <a:rPr lang="en-US" dirty="0" smtClean="0"/>
              <a:t>Logically centralized </a:t>
            </a:r>
            <a:r>
              <a:rPr lang="en-US" dirty="0" smtClean="0">
                <a:sym typeface="Wingdings"/>
              </a:rPr>
              <a:t> distributed system  tradeoffs between</a:t>
            </a:r>
          </a:p>
          <a:p>
            <a:r>
              <a:rPr lang="en-US" dirty="0"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ontrol plane convergence and state consistency model. Note that this is beyond</a:t>
            </a:r>
          </a:p>
          <a:p>
            <a:r>
              <a:rPr lang="en-US" dirty="0" smtClean="0">
                <a:sym typeface="Wingdings"/>
              </a:rPr>
              <a:t>the </a:t>
            </a:r>
            <a:r>
              <a:rPr lang="en-US" i="1" dirty="0" smtClean="0">
                <a:sym typeface="Wingdings"/>
              </a:rPr>
              <a:t>responsiveness</a:t>
            </a:r>
            <a:r>
              <a:rPr lang="en-US" dirty="0" smtClean="0">
                <a:sym typeface="Wingdings"/>
              </a:rPr>
              <a:t> lower bound</a:t>
            </a:r>
            <a:r>
              <a:rPr lang="en-US" sz="1700" dirty="0" smtClean="0">
                <a:sym typeface="Wingdings"/>
              </a:rPr>
              <a:t>: </a:t>
            </a:r>
            <a:r>
              <a:rPr lang="en-US" sz="1700" i="1" dirty="0" smtClean="0">
                <a:sym typeface="Wingdings"/>
              </a:rPr>
              <a:t> </a:t>
            </a:r>
            <a:r>
              <a:rPr lang="en-US" sz="1700" i="1" dirty="0" err="1" smtClean="0">
                <a:sym typeface="Wingdings"/>
              </a:rPr>
              <a:t>Ω</a:t>
            </a:r>
            <a:r>
              <a:rPr lang="en-US" sz="1700" i="1" dirty="0" smtClean="0">
                <a:sym typeface="Wingdings"/>
              </a:rPr>
              <a:t>(RTT(switch, controller)+</a:t>
            </a:r>
            <a:r>
              <a:rPr lang="en-US" sz="1700" i="1" dirty="0" err="1" smtClean="0">
                <a:sym typeface="Wingdings"/>
              </a:rPr>
              <a:t>ppt</a:t>
            </a:r>
            <a:r>
              <a:rPr lang="en-US" sz="1700" i="1" dirty="0" smtClean="0">
                <a:sym typeface="Wingdings"/>
              </a:rPr>
              <a:t>(switch)+</a:t>
            </a:r>
            <a:r>
              <a:rPr lang="en-US" sz="1700" i="1" dirty="0" err="1" smtClean="0">
                <a:sym typeface="Wingdings"/>
              </a:rPr>
              <a:t>ppt</a:t>
            </a:r>
            <a:r>
              <a:rPr lang="en-US" sz="1700" i="1" dirty="0" smtClean="0">
                <a:sym typeface="Wingdings"/>
              </a:rPr>
              <a:t>(controller))</a:t>
            </a:r>
            <a:endParaRPr lang="en-US" sz="17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08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544"/>
            <a:ext cx="8229600" cy="951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BTW,  Nothing New Under The Sun…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754"/>
            <a:ext cx="8229600" cy="560056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3400" dirty="0" smtClean="0"/>
          </a:p>
          <a:p>
            <a:r>
              <a:rPr lang="en-US" sz="3400" b="1" i="1" dirty="0"/>
              <a:t>S</a:t>
            </a:r>
            <a:r>
              <a:rPr lang="en-US" sz="3400" b="1" i="1" dirty="0" smtClean="0"/>
              <a:t>eparation of control and data planes </a:t>
            </a:r>
            <a:r>
              <a:rPr lang="en-US" sz="3400" dirty="0" smtClean="0"/>
              <a:t>is not a new idea. Examples include:</a:t>
            </a:r>
          </a:p>
          <a:p>
            <a:pPr marL="0" indent="0">
              <a:buNone/>
            </a:pPr>
            <a:endParaRPr lang="en-US" sz="3400" dirty="0" smtClean="0"/>
          </a:p>
          <a:p>
            <a:pPr lvl="1"/>
            <a:r>
              <a:rPr lang="en-US" sz="3400" dirty="0" smtClean="0"/>
              <a:t>SS7</a:t>
            </a:r>
          </a:p>
          <a:p>
            <a:pPr lvl="1"/>
            <a:endParaRPr lang="en-US" sz="3400" dirty="0" smtClean="0"/>
          </a:p>
          <a:p>
            <a:pPr lvl="1"/>
            <a:r>
              <a:rPr lang="en-US" sz="3400" dirty="0" smtClean="0"/>
              <a:t>Ipsilon Flow Switching</a:t>
            </a:r>
            <a:endParaRPr lang="en-US" sz="3400" dirty="0"/>
          </a:p>
          <a:p>
            <a:pPr lvl="2"/>
            <a:r>
              <a:rPr lang="en-US" sz="2600" dirty="0" smtClean="0"/>
              <a:t>Centralized </a:t>
            </a:r>
            <a:r>
              <a:rPr lang="en-US" sz="2600" dirty="0"/>
              <a:t> </a:t>
            </a:r>
            <a:r>
              <a:rPr lang="en-US" sz="2600" dirty="0" smtClean="0"/>
              <a:t>flow </a:t>
            </a:r>
            <a:r>
              <a:rPr lang="en-US" sz="2600" dirty="0"/>
              <a:t>based </a:t>
            </a:r>
            <a:r>
              <a:rPr lang="en-US" sz="2600" dirty="0" smtClean="0"/>
              <a:t>control,  ATM link layer</a:t>
            </a:r>
            <a:endParaRPr lang="en-US" sz="2600" dirty="0"/>
          </a:p>
          <a:p>
            <a:pPr lvl="2"/>
            <a:r>
              <a:rPr lang="en-US" sz="2600" dirty="0"/>
              <a:t>GSMP (RFC 3292</a:t>
            </a:r>
            <a:r>
              <a:rPr lang="en-US" sz="2600" dirty="0" smtClean="0"/>
              <a:t>)</a:t>
            </a:r>
          </a:p>
          <a:p>
            <a:pPr lvl="2"/>
            <a:endParaRPr lang="en-US" sz="2600" dirty="0"/>
          </a:p>
          <a:p>
            <a:pPr lvl="1"/>
            <a:r>
              <a:rPr lang="en-US" sz="3000" dirty="0" smtClean="0"/>
              <a:t>AT&amp;T SDN</a:t>
            </a:r>
          </a:p>
          <a:p>
            <a:pPr lvl="2"/>
            <a:r>
              <a:rPr lang="en-US" sz="2600" dirty="0" smtClean="0"/>
              <a:t>Centralized control and provisioning of SDH/TDM networks</a:t>
            </a:r>
          </a:p>
          <a:p>
            <a:pPr lvl="2"/>
            <a:endParaRPr lang="en-US" sz="2600" dirty="0" smtClean="0"/>
          </a:p>
          <a:p>
            <a:pPr lvl="1"/>
            <a:r>
              <a:rPr lang="en-US" sz="3000" dirty="0" smtClean="0"/>
              <a:t>A similar thing happened in TDM voice </a:t>
            </a:r>
            <a:r>
              <a:rPr lang="en-US" sz="3000" dirty="0" smtClean="0">
                <a:sym typeface="Wingdings"/>
              </a:rPr>
              <a:t>to VOIP transition</a:t>
            </a:r>
            <a:endParaRPr lang="en-US" sz="3000" dirty="0" smtClean="0"/>
          </a:p>
          <a:p>
            <a:pPr lvl="2"/>
            <a:r>
              <a:rPr lang="en-US" sz="2600" dirty="0" smtClean="0"/>
              <a:t>Softswitch          </a:t>
            </a:r>
            <a:r>
              <a:rPr lang="en-US" sz="2600" dirty="0" smtClean="0">
                <a:sym typeface="Wingdings"/>
              </a:rPr>
              <a:t></a:t>
            </a:r>
            <a:r>
              <a:rPr lang="en-US" sz="2600" dirty="0" smtClean="0"/>
              <a:t> Controller</a:t>
            </a:r>
          </a:p>
          <a:p>
            <a:pPr lvl="2"/>
            <a:r>
              <a:rPr lang="en-US" sz="2600" dirty="0"/>
              <a:t>M</a:t>
            </a:r>
            <a:r>
              <a:rPr lang="en-US" sz="2600" dirty="0" smtClean="0"/>
              <a:t>edia gateway </a:t>
            </a:r>
            <a:r>
              <a:rPr lang="en-US" sz="2600" dirty="0" smtClean="0">
                <a:sym typeface="Wingdings"/>
              </a:rPr>
              <a:t> </a:t>
            </a:r>
            <a:r>
              <a:rPr lang="en-US" sz="2600" dirty="0">
                <a:sym typeface="Wingdings"/>
              </a:rPr>
              <a:t>S</a:t>
            </a:r>
            <a:r>
              <a:rPr lang="en-US" sz="2600" dirty="0" smtClean="0"/>
              <a:t>witch</a:t>
            </a:r>
            <a:endParaRPr lang="en-US" sz="2600" dirty="0"/>
          </a:p>
          <a:p>
            <a:pPr lvl="2"/>
            <a:r>
              <a:rPr lang="en-US" sz="2600" dirty="0" smtClean="0"/>
              <a:t>H.248                  </a:t>
            </a:r>
            <a:r>
              <a:rPr lang="en-US" sz="2600" dirty="0" smtClean="0">
                <a:sym typeface="Wingdings"/>
              </a:rPr>
              <a:t> </a:t>
            </a:r>
            <a:r>
              <a:rPr lang="en-US" sz="2600" dirty="0">
                <a:sym typeface="Wingdings"/>
              </a:rPr>
              <a:t>D</a:t>
            </a:r>
            <a:r>
              <a:rPr lang="en-US" sz="2600" dirty="0" smtClean="0"/>
              <a:t>evice interface</a:t>
            </a:r>
          </a:p>
          <a:p>
            <a:pPr lvl="2"/>
            <a:r>
              <a:rPr lang="en-US" sz="2600" dirty="0" smtClean="0"/>
              <a:t>Note 2</a:t>
            </a:r>
            <a:r>
              <a:rPr lang="en-US" sz="2600" baseline="30000" dirty="0" smtClean="0"/>
              <a:t>nd</a:t>
            </a:r>
            <a:r>
              <a:rPr lang="en-US" sz="2600" dirty="0" smtClean="0"/>
              <a:t> order effect: This was really </a:t>
            </a:r>
            <a:r>
              <a:rPr lang="en-US" sz="2600" smtClean="0"/>
              <a:t>about circuit2</a:t>
            </a:r>
            <a:r>
              <a:rPr lang="en-US" sz="2600" smtClean="0">
                <a:sym typeface="Wingdings"/>
              </a:rPr>
              <a:t>packet</a:t>
            </a:r>
            <a:endParaRPr lang="en-US" sz="2600" dirty="0" smtClean="0">
              <a:sym typeface="Wingdings"/>
            </a:endParaRPr>
          </a:p>
          <a:p>
            <a:pPr lvl="2"/>
            <a:endParaRPr lang="en-US" sz="2600" dirty="0" smtClean="0"/>
          </a:p>
          <a:p>
            <a:pPr lvl="1"/>
            <a:r>
              <a:rPr lang="en-US" sz="3400" dirty="0" smtClean="0"/>
              <a:t>ForCES</a:t>
            </a:r>
            <a:endParaRPr lang="en-US" sz="3400" dirty="0"/>
          </a:p>
          <a:p>
            <a:pPr lvl="2"/>
            <a:r>
              <a:rPr lang="en-US" sz="2600" dirty="0"/>
              <a:t>Separation of control and data planes</a:t>
            </a:r>
          </a:p>
          <a:p>
            <a:pPr lvl="2"/>
            <a:r>
              <a:rPr lang="en-US" sz="2600" dirty="0"/>
              <a:t>RFC </a:t>
            </a:r>
            <a:r>
              <a:rPr lang="en-US" sz="2600" dirty="0" smtClean="0"/>
              <a:t>3746 (and many others)</a:t>
            </a:r>
          </a:p>
          <a:p>
            <a:pPr lvl="2"/>
            <a:endParaRPr lang="en-US" sz="2600" dirty="0" smtClean="0"/>
          </a:p>
          <a:p>
            <a:pPr lvl="1"/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3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30" y="234989"/>
            <a:ext cx="8087492" cy="879789"/>
          </a:xfrm>
        </p:spPr>
        <p:txBody>
          <a:bodyPr>
            <a:noAutofit/>
          </a:bodyPr>
          <a:lstStyle/>
          <a:p>
            <a:r>
              <a:rPr lang="en-US" dirty="0" smtClean="0"/>
              <a:t>So Reality: What Is OpenFlow?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12" y="1411112"/>
            <a:ext cx="8229600" cy="5344882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i="1" dirty="0" smtClean="0"/>
              <a:t>A Switch Model</a:t>
            </a:r>
          </a:p>
          <a:p>
            <a:pPr lvl="1"/>
            <a:r>
              <a:rPr lang="en-US" sz="2200" dirty="0" smtClean="0"/>
              <a:t>Match-Action Tables (MAT)</a:t>
            </a:r>
          </a:p>
          <a:p>
            <a:pPr lvl="2"/>
            <a:r>
              <a:rPr lang="en-US" sz="1900" dirty="0" smtClean="0"/>
              <a:t>How many, How they are connected, table attributes, etc</a:t>
            </a:r>
          </a:p>
          <a:p>
            <a:pPr lvl="1"/>
            <a:r>
              <a:rPr lang="en-US" sz="2200" dirty="0" smtClean="0"/>
              <a:t>Per-flow counters</a:t>
            </a:r>
            <a:endParaRPr lang="en-US" sz="2600" b="1" i="1" dirty="0" smtClean="0"/>
          </a:p>
          <a:p>
            <a:r>
              <a:rPr lang="en-US" sz="2600" b="1" i="1" dirty="0" smtClean="0"/>
              <a:t>An Application Layer Protocol</a:t>
            </a:r>
          </a:p>
          <a:p>
            <a:pPr lvl="1"/>
            <a:r>
              <a:rPr lang="en-US" sz="2200" dirty="0" smtClean="0"/>
              <a:t>Binary wire protocol, messages  and state machine that allow programming of the MAT</a:t>
            </a:r>
            <a:endParaRPr lang="en-US" sz="2600" b="1" i="1" dirty="0" smtClean="0"/>
          </a:p>
          <a:p>
            <a:r>
              <a:rPr lang="en-US" sz="2600" b="1" i="1" dirty="0" smtClean="0"/>
              <a:t>A Transport Protocol</a:t>
            </a:r>
          </a:p>
          <a:p>
            <a:pPr lvl="1"/>
            <a:r>
              <a:rPr lang="en-US" sz="2200" dirty="0" smtClean="0"/>
              <a:t>TLS, TCP, ..</a:t>
            </a:r>
          </a:p>
          <a:p>
            <a:endParaRPr lang="en-US" sz="2600" dirty="0" smtClean="0"/>
          </a:p>
          <a:p>
            <a:r>
              <a:rPr lang="en-US" sz="2600" dirty="0" smtClean="0"/>
              <a:t>OF says nothing about how a given forwarding target implements the switch model </a:t>
            </a:r>
          </a:p>
          <a:p>
            <a:pPr lvl="1"/>
            <a:r>
              <a:rPr lang="en-US" sz="2200" dirty="0" smtClean="0">
                <a:sym typeface="Wingdings"/>
              </a:rPr>
              <a:t> </a:t>
            </a:r>
            <a:r>
              <a:rPr lang="en-US" sz="2200" b="1" i="1" dirty="0" smtClean="0">
                <a:sym typeface="Wingdings"/>
              </a:rPr>
              <a:t>OF is an Abstract Switch Model </a:t>
            </a:r>
          </a:p>
          <a:p>
            <a:pPr lvl="1"/>
            <a:r>
              <a:rPr lang="en-US" sz="2200" dirty="0" smtClean="0">
                <a:sym typeface="Wingdings"/>
              </a:rPr>
              <a:t>As we’ll see later, I argue that OF is built on the </a:t>
            </a:r>
            <a:r>
              <a:rPr lang="en-US" sz="2200" i="1" dirty="0" smtClean="0">
                <a:sym typeface="Wingdings"/>
              </a:rPr>
              <a:t>wrong set of abstractions</a:t>
            </a:r>
          </a:p>
          <a:p>
            <a:endParaRPr lang="en-US" sz="3400" dirty="0" smtClean="0">
              <a:sym typeface="Wingdings"/>
            </a:endParaRPr>
          </a:p>
          <a:p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391958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543"/>
            <a:ext cx="8532242" cy="10848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Thinking Architecture/Complexity</a:t>
            </a:r>
            <a:br>
              <a:rPr lang="en-US" dirty="0" smtClean="0"/>
            </a:br>
            <a:r>
              <a:rPr lang="en-US" dirty="0" smtClean="0"/>
              <a:t>(Bowties and RYF-Complexity)</a:t>
            </a:r>
            <a:endParaRPr lang="en-US" dirty="0"/>
          </a:p>
        </p:txBody>
      </p:sp>
      <p:pic>
        <p:nvPicPr>
          <p:cNvPr id="6" name="Picture 5" descr="nst_wild_enterpri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98" y="1472954"/>
            <a:ext cx="8254246" cy="488339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2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48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Robustness vs. Complexity</a:t>
            </a:r>
            <a:br>
              <a:rPr lang="en-US" dirty="0" smtClean="0"/>
            </a:br>
            <a:r>
              <a:rPr lang="en-US" sz="4000" dirty="0" smtClean="0"/>
              <a:t>Systems View</a:t>
            </a:r>
            <a:endParaRPr lang="en-US" sz="4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9375" y="5952311"/>
            <a:ext cx="7109864" cy="646331"/>
            <a:chOff x="639375" y="5776219"/>
            <a:chExt cx="7109864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639375" y="5776219"/>
              <a:ext cx="71098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ym typeface="Wingdings"/>
                </a:rPr>
                <a:t>Increasing number of policies, protocols, configurations and interactions</a:t>
              </a:r>
            </a:p>
            <a:p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929141" y="6187431"/>
              <a:ext cx="148710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732493"/>
            <a:ext cx="8905897" cy="4006382"/>
            <a:chOff x="0" y="1621021"/>
            <a:chExt cx="8905897" cy="4006382"/>
          </a:xfrm>
        </p:grpSpPr>
        <p:pic>
          <p:nvPicPr>
            <p:cNvPr id="4" name="Picture 3" descr="heavy-tailed_grph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21021"/>
              <a:ext cx="8905897" cy="400638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905917" y="2305521"/>
              <a:ext cx="2170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Domain of the fragile</a:t>
              </a:r>
              <a:endParaRPr lang="en-US" u="sng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5314093" y="2674853"/>
              <a:ext cx="1615188" cy="106083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54572" y="1650904"/>
              <a:ext cx="2274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u="sng" dirty="0" smtClean="0"/>
                <a:t>Domain of the Robust</a:t>
              </a:r>
              <a:endParaRPr lang="en-US" i="1" u="sng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583765" y="2078794"/>
              <a:ext cx="268941" cy="11921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48235" y="3152588"/>
            <a:ext cx="2480906" cy="2076824"/>
          </a:xfrm>
          <a:prstGeom prst="rect">
            <a:avLst/>
          </a:prstGeom>
          <a:solidFill>
            <a:schemeClr val="accent2">
              <a:alpha val="34000"/>
            </a:schemeClr>
          </a:solidFill>
          <a:ln>
            <a:solidFill>
              <a:schemeClr val="accent2">
                <a:alpha val="21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8827" y="6413976"/>
            <a:ext cx="470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we characterize the Robust and the Fragile?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0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878"/>
            <a:ext cx="8506478" cy="144744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Thin Waists 101: The Bowtie Architecture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Ideas from Systems Biology</a:t>
            </a:r>
            <a:br>
              <a:rPr lang="en-US" sz="2700" dirty="0" smtClean="0"/>
            </a:br>
            <a:r>
              <a:rPr lang="en-US" sz="2700" dirty="0" smtClean="0"/>
              <a:t> </a:t>
            </a:r>
            <a:r>
              <a:rPr lang="en-US" sz="2700" i="1" dirty="0" smtClean="0"/>
              <a:t>Constraints that Deconstrain</a:t>
            </a:r>
            <a:endParaRPr lang="en-US" sz="2700" i="1" dirty="0"/>
          </a:p>
        </p:txBody>
      </p:sp>
      <p:pic>
        <p:nvPicPr>
          <p:cNvPr id="4" name="Picture 3" descr="800px-General_bowtie_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3137" y="244117"/>
            <a:ext cx="3596671" cy="7095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6900" y="5409527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 example,  the reactions and metabolites of core</a:t>
            </a:r>
          </a:p>
          <a:p>
            <a:r>
              <a:rPr lang="en-US" sz="1200" dirty="0" smtClean="0"/>
              <a:t>metabolism, e.g., ATP metabolism, Krebs/Citric Acid</a:t>
            </a:r>
          </a:p>
          <a:p>
            <a:r>
              <a:rPr lang="en-US" sz="1200" dirty="0"/>
              <a:t>c</a:t>
            </a:r>
            <a:r>
              <a:rPr lang="en-US" sz="1200" dirty="0" smtClean="0"/>
              <a:t>ycle signaling networks, …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27968" y="6334094"/>
            <a:ext cx="33562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See, e.g., Doyle, et. al., “Architecture, Constraints, </a:t>
            </a:r>
            <a:r>
              <a:rPr lang="en-US" sz="900" dirty="0"/>
              <a:t>and Behavior”, http://www.pnas.org/content/108/suppl.3/15624.full</a:t>
            </a:r>
          </a:p>
          <a:p>
            <a:endParaRPr lang="en-US" sz="900" dirty="0"/>
          </a:p>
          <a:p>
            <a:r>
              <a:rPr lang="en-US" sz="900" dirty="0" smtClean="0"/>
              <a:t>  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1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255"/>
            <a:ext cx="8229600" cy="920657"/>
          </a:xfrm>
        </p:spPr>
        <p:txBody>
          <a:bodyPr>
            <a:noAutofit/>
          </a:bodyPr>
          <a:lstStyle/>
          <a:p>
            <a:r>
              <a:rPr lang="en-US" sz="5400" dirty="0" smtClean="0"/>
              <a:t>But Wait a Second</a:t>
            </a:r>
            <a:br>
              <a:rPr lang="en-US" sz="5400" dirty="0" smtClean="0"/>
            </a:br>
            <a:r>
              <a:rPr lang="en-US" sz="3200" dirty="0" smtClean="0"/>
              <a:t>Anything Look Familiar?</a:t>
            </a:r>
            <a:endParaRPr lang="en-US" sz="5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5646334" y="1593143"/>
            <a:ext cx="3040466" cy="5332301"/>
            <a:chOff x="5646334" y="1593143"/>
            <a:chExt cx="3040466" cy="5332301"/>
          </a:xfrm>
        </p:grpSpPr>
        <p:pic>
          <p:nvPicPr>
            <p:cNvPr id="5" name="Picture 4" descr="hourglass_1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456" y="1593143"/>
              <a:ext cx="2822223" cy="443041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646334" y="6186780"/>
              <a:ext cx="304046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Hourglass Architecture</a:t>
              </a:r>
              <a:endParaRPr lang="en-US" sz="2400" dirty="0"/>
            </a:p>
            <a:p>
              <a:endParaRPr lang="en-US" dirty="0"/>
            </a:p>
          </p:txBody>
        </p:sp>
      </p:grpSp>
      <p:pic>
        <p:nvPicPr>
          <p:cNvPr id="19" name="Picture 18" descr="800px-General_bowtie_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2" y="1711147"/>
            <a:ext cx="3314991" cy="410263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59387" y="6186780"/>
            <a:ext cx="2688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Bowtie Architecture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4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057"/>
            <a:ext cx="8229600" cy="83318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7033"/>
            <a:ext cx="8229600" cy="4711067"/>
          </a:xfrm>
        </p:spPr>
        <p:txBody>
          <a:bodyPr>
            <a:normAutofit fontScale="47500" lnSpcReduction="20000"/>
          </a:bodyPr>
          <a:lstStyle/>
          <a:p>
            <a:endParaRPr lang="en-US" sz="2600" dirty="0" smtClean="0"/>
          </a:p>
          <a:p>
            <a:pPr lvl="0"/>
            <a:r>
              <a:rPr lang="en-US" sz="5500" dirty="0">
                <a:solidFill>
                  <a:prstClr val="black"/>
                </a:solidFill>
              </a:rPr>
              <a:t>A Brief History of the (OF/SDN) </a:t>
            </a:r>
            <a:r>
              <a:rPr lang="en-US" sz="5500" dirty="0" smtClean="0">
                <a:solidFill>
                  <a:prstClr val="black"/>
                </a:solidFill>
              </a:rPr>
              <a:t>Universe</a:t>
            </a:r>
          </a:p>
          <a:p>
            <a:pPr marL="0" lvl="0" indent="0">
              <a:buNone/>
            </a:pPr>
            <a:endParaRPr lang="en-US" sz="5500" dirty="0">
              <a:solidFill>
                <a:prstClr val="black"/>
              </a:solidFill>
            </a:endParaRPr>
          </a:p>
          <a:p>
            <a:pPr lvl="0"/>
            <a:r>
              <a:rPr lang="en-US" sz="5500" dirty="0">
                <a:solidFill>
                  <a:prstClr val="black"/>
                </a:solidFill>
              </a:rPr>
              <a:t>What is Today’s OpenFlow?</a:t>
            </a:r>
          </a:p>
          <a:p>
            <a:pPr lvl="0"/>
            <a:endParaRPr lang="en-US" sz="5500" dirty="0">
              <a:solidFill>
                <a:prstClr val="black"/>
              </a:solidFill>
            </a:endParaRPr>
          </a:p>
          <a:p>
            <a:pPr lvl="0"/>
            <a:r>
              <a:rPr lang="en-US" sz="5500" dirty="0">
                <a:solidFill>
                  <a:prstClr val="black"/>
                </a:solidFill>
              </a:rPr>
              <a:t>What is the OpenFlow/SDN Architecture</a:t>
            </a:r>
            <a:r>
              <a:rPr lang="en-US" sz="5500" dirty="0" smtClean="0">
                <a:solidFill>
                  <a:prstClr val="black"/>
                </a:solidFill>
              </a:rPr>
              <a:t>?</a:t>
            </a:r>
          </a:p>
          <a:p>
            <a:pPr lvl="0"/>
            <a:endParaRPr lang="en-US" sz="5500" dirty="0" smtClean="0">
              <a:solidFill>
                <a:prstClr val="black"/>
              </a:solidFill>
            </a:endParaRPr>
          </a:p>
          <a:p>
            <a:r>
              <a:rPr lang="en-US" sz="5500" dirty="0">
                <a:solidFill>
                  <a:prstClr val="black"/>
                </a:solidFill>
              </a:rPr>
              <a:t>Thinking Architecture: Thin waists and hourglasses</a:t>
            </a:r>
          </a:p>
          <a:p>
            <a:pPr marL="0" lvl="0" indent="0">
              <a:buNone/>
            </a:pPr>
            <a:endParaRPr lang="en-US" sz="5500" dirty="0">
              <a:solidFill>
                <a:prstClr val="black"/>
              </a:solidFill>
            </a:endParaRPr>
          </a:p>
          <a:p>
            <a:pPr lvl="0"/>
            <a:r>
              <a:rPr lang="en-US" sz="5500" dirty="0">
                <a:solidFill>
                  <a:prstClr val="black"/>
                </a:solidFill>
              </a:rPr>
              <a:t>Tomorrow’s </a:t>
            </a:r>
            <a:r>
              <a:rPr lang="en-US" sz="5500" dirty="0" smtClean="0">
                <a:solidFill>
                  <a:prstClr val="black"/>
                </a:solidFill>
              </a:rPr>
              <a:t>OpenFlow/SDN Architecture?</a:t>
            </a:r>
            <a:endParaRPr lang="en-US" sz="5500" dirty="0">
              <a:solidFill>
                <a:prstClr val="black"/>
              </a:solidFill>
            </a:endParaRPr>
          </a:p>
          <a:p>
            <a:pPr lvl="0"/>
            <a:endParaRPr lang="en-US" sz="5500" dirty="0">
              <a:solidFill>
                <a:prstClr val="black"/>
              </a:solidFill>
            </a:endParaRPr>
          </a:p>
          <a:p>
            <a:pPr lvl="0"/>
            <a:r>
              <a:rPr lang="en-US" sz="5500" dirty="0" smtClean="0">
                <a:solidFill>
                  <a:prstClr val="black"/>
                </a:solidFill>
              </a:rPr>
              <a:t>Summary</a:t>
            </a:r>
            <a:endParaRPr lang="en-US" sz="55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4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851"/>
            <a:ext cx="8229600" cy="92065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So Where Does OF/SDN Fit?</a:t>
            </a:r>
            <a:endParaRPr lang="en-US" sz="5400" dirty="0"/>
          </a:p>
        </p:txBody>
      </p:sp>
      <p:pic>
        <p:nvPicPr>
          <p:cNvPr id="5" name="Picture 4" descr="hourglass_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47" y="1623535"/>
            <a:ext cx="2872665" cy="450960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269538" y="4299263"/>
            <a:ext cx="2744373" cy="369332"/>
            <a:chOff x="5269538" y="4147562"/>
            <a:chExt cx="2744373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6566655" y="4147562"/>
              <a:ext cx="1447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Maybe here?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4" idx="1"/>
            </p:cNvCxnSpPr>
            <p:nvPr/>
          </p:nvCxnSpPr>
          <p:spPr>
            <a:xfrm flipH="1">
              <a:off x="5269538" y="4332228"/>
              <a:ext cx="1297117" cy="1798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5404" y="552114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0452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44"/>
            <a:ext cx="8229600" cy="86999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Robustness and Fragility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4576"/>
            <a:ext cx="8385005" cy="56014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800" dirty="0"/>
          </a:p>
          <a:p>
            <a:r>
              <a:rPr lang="en-US" sz="1800" b="1" i="1" dirty="0" smtClean="0"/>
              <a:t>Definition</a:t>
            </a:r>
            <a:r>
              <a:rPr lang="en-US" sz="1800" dirty="0" smtClean="0"/>
              <a:t>: A </a:t>
            </a:r>
            <a:r>
              <a:rPr lang="en-US" sz="1800" i="1" dirty="0" smtClean="0"/>
              <a:t>[property</a:t>
            </a:r>
            <a:r>
              <a:rPr lang="en-US" sz="1800" dirty="0" smtClean="0"/>
              <a:t>] of a </a:t>
            </a:r>
            <a:r>
              <a:rPr lang="en-US" sz="1800" i="1" dirty="0" smtClean="0"/>
              <a:t>[system]</a:t>
            </a:r>
            <a:r>
              <a:rPr lang="en-US" sz="1800" dirty="0" smtClean="0"/>
              <a:t> is </a:t>
            </a:r>
            <a:r>
              <a:rPr lang="en-US" sz="1800" b="1" dirty="0" smtClean="0"/>
              <a:t>robust</a:t>
            </a:r>
            <a:r>
              <a:rPr lang="en-US" sz="1800" dirty="0" smtClean="0"/>
              <a:t> if it is </a:t>
            </a:r>
            <a:r>
              <a:rPr lang="en-US" sz="1800" i="1" dirty="0" smtClean="0"/>
              <a:t>[invariant] </a:t>
            </a:r>
            <a:r>
              <a:rPr lang="en-US" sz="1800" dirty="0" smtClean="0"/>
              <a:t>with respect to a </a:t>
            </a:r>
            <a:r>
              <a:rPr lang="en-US" sz="1800" i="1" dirty="0" smtClean="0"/>
              <a:t>[set of perturbations]</a:t>
            </a:r>
            <a:r>
              <a:rPr lang="en-US" sz="1800" dirty="0" smtClean="0"/>
              <a:t>, </a:t>
            </a:r>
            <a:r>
              <a:rPr lang="en-US" sz="1800" i="1" dirty="0" smtClean="0"/>
              <a:t>up to some limit</a:t>
            </a:r>
            <a:endParaRPr lang="en-US" sz="1600" i="1" dirty="0" smtClean="0"/>
          </a:p>
          <a:p>
            <a:pPr marL="0" indent="0">
              <a:buNone/>
            </a:pPr>
            <a:endParaRPr lang="en-US" sz="1800" b="1" dirty="0" smtClean="0"/>
          </a:p>
          <a:p>
            <a:r>
              <a:rPr lang="en-US" sz="1800" b="1" dirty="0" smtClean="0"/>
              <a:t>Fragility</a:t>
            </a:r>
            <a:r>
              <a:rPr lang="en-US" sz="1800" dirty="0" smtClean="0"/>
              <a:t> is the opposite of robustness</a:t>
            </a:r>
          </a:p>
          <a:p>
            <a:pPr lvl="1"/>
            <a:r>
              <a:rPr lang="en-US" sz="1600" dirty="0" smtClean="0"/>
              <a:t>If you're fragile you depend on 2nd order effects (acceleration)</a:t>
            </a:r>
          </a:p>
          <a:p>
            <a:pPr lvl="1"/>
            <a:r>
              <a:rPr lang="en-US" sz="1600" dirty="0" smtClean="0"/>
              <a:t>A bit more on this in a sec…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dirty="0"/>
              <a:t>system can have a </a:t>
            </a:r>
            <a:r>
              <a:rPr lang="en-US" sz="1800" i="1" dirty="0" smtClean="0"/>
              <a:t>property</a:t>
            </a:r>
            <a:r>
              <a:rPr lang="en-US" sz="1800" dirty="0" smtClean="0"/>
              <a:t> </a:t>
            </a:r>
            <a:r>
              <a:rPr lang="en-US" sz="1800" dirty="0"/>
              <a:t>that is </a:t>
            </a:r>
            <a:r>
              <a:rPr lang="en-US" sz="1800" i="1" dirty="0"/>
              <a:t>robust</a:t>
            </a:r>
            <a:r>
              <a:rPr lang="en-US" sz="1800" dirty="0"/>
              <a:t> to one set of perturbations and yet </a:t>
            </a:r>
            <a:r>
              <a:rPr lang="en-US" sz="1800" i="1" dirty="0"/>
              <a:t>fragile </a:t>
            </a:r>
            <a:r>
              <a:rPr lang="en-US" sz="1800" dirty="0"/>
              <a:t>for </a:t>
            </a:r>
            <a:r>
              <a:rPr lang="en-US" sz="1800" dirty="0" smtClean="0"/>
              <a:t>a </a:t>
            </a:r>
            <a:r>
              <a:rPr lang="en-US" sz="1800" i="1" dirty="0"/>
              <a:t>different </a:t>
            </a:r>
            <a:r>
              <a:rPr lang="en-US" sz="1800" i="1" dirty="0" smtClean="0"/>
              <a:t>property </a:t>
            </a:r>
            <a:r>
              <a:rPr lang="en-US" sz="1800" dirty="0"/>
              <a:t>and/or </a:t>
            </a:r>
            <a:r>
              <a:rPr lang="en-US" sz="1800" dirty="0" smtClean="0"/>
              <a:t>perturbation </a:t>
            </a:r>
            <a:r>
              <a:rPr lang="en-US" sz="1800" dirty="0" smtClean="0">
                <a:sym typeface="Wingdings"/>
              </a:rPr>
              <a:t> the system is </a:t>
            </a:r>
            <a:r>
              <a:rPr lang="en-US" sz="1800" b="1" dirty="0" smtClean="0">
                <a:solidFill>
                  <a:srgbClr val="FF0000"/>
                </a:solidFill>
                <a:sym typeface="Wingdings"/>
              </a:rPr>
              <a:t>Robust Yet Fragile (RYF-complex) </a:t>
            </a:r>
            <a:r>
              <a:rPr lang="en-US" sz="1800" dirty="0" smtClean="0">
                <a:sym typeface="Wingdings"/>
              </a:rPr>
              <a:t>[0]</a:t>
            </a:r>
            <a:endParaRPr lang="en-US" sz="1800" b="1" dirty="0" smtClean="0">
              <a:sym typeface="Wingdings"/>
            </a:endParaRPr>
          </a:p>
          <a:p>
            <a:pPr lvl="1"/>
            <a:r>
              <a:rPr lang="en-US" sz="1400" dirty="0" smtClean="0">
                <a:sym typeface="Wingdings"/>
              </a:rPr>
              <a:t>Or the system may collapse if it experiences perturbations above a certain threshold (K-fragile)</a:t>
            </a:r>
            <a:endParaRPr lang="en-US" sz="1400" dirty="0" smtClean="0"/>
          </a:p>
          <a:p>
            <a:pPr lvl="1"/>
            <a:endParaRPr lang="en-US" sz="1600" dirty="0" smtClean="0"/>
          </a:p>
          <a:p>
            <a:r>
              <a:rPr lang="en-US" sz="1800" dirty="0" smtClean="0"/>
              <a:t>Example:  A possible </a:t>
            </a:r>
            <a:r>
              <a:rPr lang="en-US" sz="1800" b="1" i="1" dirty="0" smtClean="0"/>
              <a:t>RYF </a:t>
            </a:r>
            <a:r>
              <a:rPr lang="en-US" sz="1800" b="1" i="1" dirty="0"/>
              <a:t>tradeoff </a:t>
            </a:r>
            <a:r>
              <a:rPr lang="en-US" sz="1800" dirty="0"/>
              <a:t>is that a system with high efficiency (i.e., </a:t>
            </a:r>
            <a:r>
              <a:rPr lang="en-US" sz="1800" dirty="0" smtClean="0"/>
              <a:t>using minimal </a:t>
            </a:r>
            <a:r>
              <a:rPr lang="en-US" sz="1800" dirty="0"/>
              <a:t>system resources) might be unreliable (i.e., fragile </a:t>
            </a:r>
            <a:r>
              <a:rPr lang="en-US" sz="1800" dirty="0" smtClean="0"/>
              <a:t>to component </a:t>
            </a:r>
            <a:r>
              <a:rPr lang="en-US" sz="1800" dirty="0"/>
              <a:t>failure) or hard to </a:t>
            </a:r>
            <a:r>
              <a:rPr lang="en-US" sz="1800" dirty="0" smtClean="0"/>
              <a:t>evolve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04336"/>
            <a:ext cx="5920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linkClick r:id="rId2"/>
              </a:rPr>
              <a:t>[0] </a:t>
            </a: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://www.istar.upenn.edu/osw/white paper/John Doyle White Paper.pdf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7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RYF?</a:t>
            </a:r>
            <a:endParaRPr lang="en-US" dirty="0"/>
          </a:p>
        </p:txBody>
      </p:sp>
      <p:pic>
        <p:nvPicPr>
          <p:cNvPr id="4" name="Picture 3" descr="ry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3" y="1663318"/>
            <a:ext cx="7164394" cy="487065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3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RYF Tradeoffs</a:t>
            </a:r>
            <a:endParaRPr lang="en-US" dirty="0"/>
          </a:p>
        </p:txBody>
      </p:sp>
      <p:pic>
        <p:nvPicPr>
          <p:cNvPr id="4" name="Picture 3" descr="tradeoff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60" y="1827819"/>
            <a:ext cx="8471681" cy="36967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5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Architectural Takeaways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</a:t>
            </a:r>
            <a:r>
              <a:rPr lang="en-US" b="1" i="1" dirty="0" smtClean="0"/>
              <a:t> fundamental </a:t>
            </a:r>
            <a:r>
              <a:rPr lang="en-US" b="1" i="1" dirty="0"/>
              <a:t>architectural building </a:t>
            </a:r>
            <a:r>
              <a:rPr lang="en-US" dirty="0"/>
              <a:t>blocks of systems that </a:t>
            </a:r>
            <a:r>
              <a:rPr lang="en-US" dirty="0" smtClean="0"/>
              <a:t>scale and are evolvable include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Bowties</a:t>
            </a:r>
            <a:r>
              <a:rPr lang="en-US" dirty="0"/>
              <a:t>/hourglasses </a:t>
            </a:r>
            <a:r>
              <a:rPr lang="en-US" dirty="0" smtClean="0"/>
              <a:t>architectures with RYF complexity</a:t>
            </a:r>
          </a:p>
          <a:p>
            <a:pPr lvl="1"/>
            <a:r>
              <a:rPr lang="en-US" dirty="0" smtClean="0"/>
              <a:t>Massively distributed with robust control loops</a:t>
            </a:r>
          </a:p>
          <a:p>
            <a:pPr lvl="1"/>
            <a:r>
              <a:rPr lang="en-US" dirty="0" smtClean="0"/>
              <a:t>Highly layered</a:t>
            </a:r>
          </a:p>
          <a:p>
            <a:pPr lvl="1"/>
            <a:r>
              <a:rPr lang="en-US" dirty="0" smtClean="0"/>
              <a:t>Protocol Based Architecture (PBA)</a:t>
            </a:r>
          </a:p>
          <a:p>
            <a:pPr lvl="1"/>
            <a:r>
              <a:rPr lang="en-US" dirty="0" smtClean="0"/>
              <a:t>Degeneracy</a:t>
            </a:r>
          </a:p>
          <a:p>
            <a:endParaRPr lang="en-US" dirty="0" smtClean="0"/>
          </a:p>
          <a:p>
            <a:r>
              <a:rPr lang="en-US" dirty="0" smtClean="0"/>
              <a:t>OF</a:t>
            </a:r>
            <a:r>
              <a:rPr lang="en-US" dirty="0"/>
              <a:t>/SDN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Centralized (at least “logically”)</a:t>
            </a:r>
          </a:p>
          <a:p>
            <a:pPr lvl="1"/>
            <a:r>
              <a:rPr lang="en-US" dirty="0" err="1" smtClean="0"/>
              <a:t>Delayered</a:t>
            </a:r>
            <a:endParaRPr lang="en-US" dirty="0" smtClean="0"/>
          </a:p>
          <a:p>
            <a:pPr lvl="1"/>
            <a:r>
              <a:rPr lang="en-US" dirty="0" smtClean="0"/>
              <a:t>“Protocol Agnostic”</a:t>
            </a:r>
          </a:p>
          <a:p>
            <a:pPr lvl="1"/>
            <a:r>
              <a:rPr lang="en-US" dirty="0" smtClean="0"/>
              <a:t>Non-degenerate</a:t>
            </a:r>
          </a:p>
          <a:p>
            <a:pPr lvl="2"/>
            <a:r>
              <a:rPr lang="en-US" dirty="0" smtClean="0"/>
              <a:t>In fact, consider NfV in this context…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7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8809" y="229475"/>
            <a:ext cx="5942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Review: OF Version 1.0</a:t>
            </a:r>
            <a:endParaRPr lang="en-US" sz="4800" dirty="0"/>
          </a:p>
        </p:txBody>
      </p:sp>
      <p:grpSp>
        <p:nvGrpSpPr>
          <p:cNvPr id="9" name="Group 8"/>
          <p:cNvGrpSpPr/>
          <p:nvPr/>
        </p:nvGrpSpPr>
        <p:grpSpPr>
          <a:xfrm>
            <a:off x="423175" y="1060472"/>
            <a:ext cx="8024715" cy="5011126"/>
            <a:chOff x="683417" y="1670519"/>
            <a:chExt cx="8024715" cy="5011126"/>
          </a:xfrm>
        </p:grpSpPr>
        <p:sp>
          <p:nvSpPr>
            <p:cNvPr id="8" name="TextBox 7"/>
            <p:cNvSpPr txBox="1"/>
            <p:nvPr/>
          </p:nvSpPr>
          <p:spPr>
            <a:xfrm>
              <a:off x="4108582" y="6312313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Drop</a:t>
              </a:r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83417" y="1670519"/>
              <a:ext cx="8024715" cy="4601248"/>
              <a:chOff x="805022" y="1199806"/>
              <a:chExt cx="8024715" cy="460124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260607" y="3054992"/>
                <a:ext cx="2608485" cy="13501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Flow Table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(TCAM)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" name="Straight Connector 3"/>
              <p:cNvCxnSpPr>
                <a:stCxn id="2" idx="0"/>
              </p:cNvCxnSpPr>
              <p:nvPr/>
            </p:nvCxnSpPr>
            <p:spPr>
              <a:xfrm rot="16200000" flipV="1">
                <a:off x="3866894" y="2357035"/>
                <a:ext cx="1384472" cy="11441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3462626" y="1199806"/>
                <a:ext cx="2219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Redirect to Controller</a:t>
                </a:r>
                <a:endParaRPr lang="en-US" dirty="0"/>
              </a:p>
            </p:txBody>
          </p:sp>
          <p:cxnSp>
            <p:nvCxnSpPr>
              <p:cNvPr id="7" name="Straight Connector 6"/>
              <p:cNvCxnSpPr>
                <a:stCxn id="2" idx="2"/>
              </p:cNvCxnSpPr>
              <p:nvPr/>
            </p:nvCxnSpPr>
            <p:spPr>
              <a:xfrm rot="5400000">
                <a:off x="3861173" y="5097376"/>
                <a:ext cx="1395914" cy="11441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2" idx="3"/>
              </p:cNvCxnSpPr>
              <p:nvPr/>
            </p:nvCxnSpPr>
            <p:spPr>
              <a:xfrm flipV="1">
                <a:off x="5869092" y="3718624"/>
                <a:ext cx="1521617" cy="1144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7390709" y="3395458"/>
                <a:ext cx="14390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Forward</a:t>
                </a:r>
                <a:r>
                  <a:rPr lang="en-US" dirty="0"/>
                  <a:t> </a:t>
                </a:r>
                <a:r>
                  <a:rPr lang="en-US" dirty="0" smtClean="0"/>
                  <a:t>with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edits</a:t>
                </a:r>
              </a:p>
            </p:txBody>
          </p:sp>
          <p:cxnSp>
            <p:nvCxnSpPr>
              <p:cNvPr id="13" name="Straight Connector 12"/>
              <p:cNvCxnSpPr>
                <a:endCxn id="2" idx="1"/>
              </p:cNvCxnSpPr>
              <p:nvPr/>
            </p:nvCxnSpPr>
            <p:spPr>
              <a:xfrm>
                <a:off x="1761872" y="3730066"/>
                <a:ext cx="1498735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805022" y="3505200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Packet 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869092" y="3210792"/>
                <a:ext cx="1441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Apply actions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88072" y="2374900"/>
                <a:ext cx="32189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Encapsulate packet to controller</a:t>
                </a:r>
                <a:endParaRPr lang="en-US" dirty="0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195531" y="5471434"/>
            <a:ext cx="475001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Too simple: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Feature/functionality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Expressiveness/Lossy Abstractions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85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1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OK, Fast Forward to Today: OF 1.1+</a:t>
            </a:r>
            <a:endParaRPr lang="en-US" dirty="0"/>
          </a:p>
        </p:txBody>
      </p:sp>
      <p:pic>
        <p:nvPicPr>
          <p:cNvPr id="4" name="Picture 3" descr="multiple tables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78" y="1437390"/>
            <a:ext cx="8773315" cy="26661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777" y="3455144"/>
            <a:ext cx="528175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Why this design?  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Combinatoric explosion(s) s/a routes*policies in single table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However, intractable complexity: </a:t>
            </a:r>
            <a:r>
              <a:rPr lang="en-US" sz="1600" i="1" dirty="0" smtClean="0"/>
              <a:t>O(</a:t>
            </a:r>
            <a:r>
              <a:rPr lang="en-US" sz="1600" dirty="0" smtClean="0"/>
              <a:t>n!) paths 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/>
              <a:t>c</a:t>
            </a:r>
            <a:r>
              <a:rPr lang="en-US" sz="1400" dirty="0" smtClean="0"/>
              <a:t> ≈ a</a:t>
            </a:r>
            <a:r>
              <a:rPr lang="en-US" sz="1400" baseline="30000" dirty="0" smtClean="0"/>
              <a:t>(2^l)</a:t>
            </a:r>
            <a:r>
              <a:rPr lang="en-US" sz="1400" dirty="0" smtClean="0"/>
              <a:t> + α</a:t>
            </a:r>
          </a:p>
          <a:p>
            <a:pPr marL="742950" lvl="1" indent="-285750">
              <a:buFont typeface="Arial"/>
              <a:buChar char="•"/>
            </a:pPr>
            <a:r>
              <a:rPr lang="en-US" sz="1100" dirty="0"/>
              <a:t>w</a:t>
            </a:r>
            <a:r>
              <a:rPr lang="en-US" sz="1100" dirty="0" smtClean="0"/>
              <a:t>here a = number of actions in a given table, l = width of match field, and </a:t>
            </a:r>
          </a:p>
          <a:p>
            <a:pPr marL="742950" lvl="1" indent="-285750">
              <a:buFont typeface="Arial"/>
              <a:buChar char="•"/>
            </a:pPr>
            <a:r>
              <a:rPr lang="en-US" sz="1100" dirty="0" smtClean="0"/>
              <a:t>α all the factors I didn’t consider (e.g.,  table size, meta-data, group tables)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Too complex/brittle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Algorithmic complexity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What </a:t>
            </a:r>
            <a:r>
              <a:rPr lang="en-US" sz="1400" dirty="0"/>
              <a:t>is a flow</a:t>
            </a:r>
            <a:r>
              <a:rPr lang="en-US" sz="1400" dirty="0" smtClean="0"/>
              <a:t>?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Not </a:t>
            </a:r>
            <a:r>
              <a:rPr lang="en-US" sz="1400" dirty="0"/>
              <a:t>naturally implementable on ASIC </a:t>
            </a:r>
            <a:r>
              <a:rPr lang="en-US" sz="1400" dirty="0" smtClean="0"/>
              <a:t>h/w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Breaks </a:t>
            </a:r>
            <a:r>
              <a:rPr lang="en-US" sz="1400" dirty="0"/>
              <a:t>new reasoning </a:t>
            </a:r>
            <a:r>
              <a:rPr lang="en-US" sz="1400" dirty="0" smtClean="0"/>
              <a:t>systems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No </a:t>
            </a:r>
            <a:r>
              <a:rPr lang="en-US" sz="1400" dirty="0"/>
              <a:t>fixes for </a:t>
            </a:r>
            <a:r>
              <a:rPr lang="en-US" sz="1400" dirty="0" smtClean="0"/>
              <a:t>lossy abstractions (next slide)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Architectural </a:t>
            </a:r>
            <a:r>
              <a:rPr lang="en-US" sz="1400" dirty="0"/>
              <a:t>questions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60611" y="4976827"/>
            <a:ext cx="3077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 question: Is the flow-based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abstraction “right” for general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network programmability?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0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320" y="336286"/>
            <a:ext cx="6751435" cy="711699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tx1"/>
                </a:solidFill>
              </a:rPr>
              <a:t>Lossy</a:t>
            </a:r>
            <a:r>
              <a:rPr lang="en-US" sz="4000" dirty="0" smtClean="0">
                <a:solidFill>
                  <a:schemeClr val="tx1"/>
                </a:solidFill>
              </a:rPr>
              <a:t> OF Abstractions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87" y="1366820"/>
            <a:ext cx="8413151" cy="5491180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Problem</a:t>
            </a:r>
            <a:r>
              <a:rPr lang="en-US" sz="1600" dirty="0" smtClean="0">
                <a:solidFill>
                  <a:schemeClr val="tx1"/>
                </a:solidFill>
              </a:rPr>
              <a:t>: Current versions of OF do not work well on ASIC forwarding targets</a:t>
            </a:r>
          </a:p>
          <a:p>
            <a:pPr lvl="1"/>
            <a:endParaRPr lang="en-US" sz="1200" dirty="0" smtClean="0"/>
          </a:p>
          <a:p>
            <a:r>
              <a:rPr lang="en-US" sz="1600" b="1" dirty="0" smtClean="0"/>
              <a:t>Why? </a:t>
            </a:r>
            <a:r>
              <a:rPr lang="en-US" sz="1600" dirty="0" smtClean="0"/>
              <a:t> </a:t>
            </a:r>
            <a:r>
              <a:rPr lang="en-US" sz="1600" dirty="0"/>
              <a:t>Basically, the simple abstraction </a:t>
            </a:r>
            <a:r>
              <a:rPr lang="en-US" sz="1600" dirty="0" smtClean="0"/>
              <a:t>of setting forwarding </a:t>
            </a:r>
            <a:r>
              <a:rPr lang="en-US" sz="1600" dirty="0"/>
              <a:t>table entries looses too </a:t>
            </a:r>
            <a:r>
              <a:rPr lang="en-US" sz="1600" dirty="0" smtClean="0"/>
              <a:t>much information </a:t>
            </a:r>
            <a:r>
              <a:rPr lang="en-US" sz="1600" dirty="0"/>
              <a:t>about the application developer's intent</a:t>
            </a:r>
            <a:r>
              <a:rPr lang="en-US" sz="1600" dirty="0" smtClean="0"/>
              <a:t>, making it difficult (or impossible) to </a:t>
            </a:r>
            <a:r>
              <a:rPr lang="en-US" sz="1600" dirty="0"/>
              <a:t>leverage switch features </a:t>
            </a:r>
            <a:r>
              <a:rPr lang="en-US" sz="1600" dirty="0" smtClean="0"/>
              <a:t>to deliver </a:t>
            </a:r>
            <a:r>
              <a:rPr lang="en-US" sz="1600" dirty="0"/>
              <a:t>scalable and efficient end-to-</a:t>
            </a:r>
            <a:r>
              <a:rPr lang="en-US" sz="1600" dirty="0" smtClean="0"/>
              <a:t>end implementations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Issues with the 1.X Abstractions</a:t>
            </a:r>
          </a:p>
          <a:p>
            <a:pPr lvl="1"/>
            <a:r>
              <a:rPr lang="en-US" sz="1200" b="1" dirty="0" smtClean="0"/>
              <a:t>Information Loss </a:t>
            </a:r>
          </a:p>
          <a:p>
            <a:pPr lvl="2"/>
            <a:r>
              <a:rPr lang="en-US" sz="1100" dirty="0" smtClean="0"/>
              <a:t>Controller to switch</a:t>
            </a:r>
          </a:p>
          <a:p>
            <a:pPr lvl="1"/>
            <a:r>
              <a:rPr lang="en-US" sz="1200" b="1" dirty="0" smtClean="0"/>
              <a:t>Information Leakage</a:t>
            </a:r>
          </a:p>
          <a:p>
            <a:pPr lvl="2"/>
            <a:r>
              <a:rPr lang="en-US" sz="1100" dirty="0" smtClean="0"/>
              <a:t>Switch to controller</a:t>
            </a:r>
          </a:p>
          <a:p>
            <a:pPr lvl="1"/>
            <a:r>
              <a:rPr lang="en-US" sz="1200" dirty="0" smtClean="0"/>
              <a:t>Weak </a:t>
            </a:r>
            <a:r>
              <a:rPr lang="en-US" sz="1200" dirty="0"/>
              <a:t>Control Plane to Data Plane </a:t>
            </a:r>
            <a:r>
              <a:rPr lang="en-US" sz="1200" dirty="0" smtClean="0"/>
              <a:t>Abstraction</a:t>
            </a:r>
          </a:p>
          <a:p>
            <a:pPr lvl="1"/>
            <a:r>
              <a:rPr lang="en-US" sz="1200" dirty="0" smtClean="0"/>
              <a:t>Combinatorial </a:t>
            </a:r>
            <a:r>
              <a:rPr lang="en-US" sz="1200" dirty="0"/>
              <a:t>State </a:t>
            </a:r>
            <a:r>
              <a:rPr lang="en-US" sz="1200" dirty="0" smtClean="0"/>
              <a:t>Explosion</a:t>
            </a:r>
          </a:p>
          <a:p>
            <a:pPr lvl="1"/>
            <a:r>
              <a:rPr lang="en-US" sz="1200" dirty="0" smtClean="0"/>
              <a:t>Data </a:t>
            </a:r>
            <a:r>
              <a:rPr lang="en-US" sz="1200" dirty="0"/>
              <a:t>Plane Driven Control </a:t>
            </a:r>
            <a:r>
              <a:rPr lang="en-US" sz="1200" dirty="0" smtClean="0"/>
              <a:t>Events</a:t>
            </a:r>
          </a:p>
          <a:p>
            <a:pPr lvl="1"/>
            <a:r>
              <a:rPr lang="en-US" sz="1200" dirty="0" smtClean="0"/>
              <a:t>Weak </a:t>
            </a:r>
            <a:r>
              <a:rPr lang="en-US" sz="1200" dirty="0"/>
              <a:t>Indirection </a:t>
            </a:r>
            <a:r>
              <a:rPr lang="en-US" sz="1200" dirty="0" smtClean="0"/>
              <a:t>Infrastructure</a:t>
            </a:r>
          </a:p>
          <a:p>
            <a:pPr lvl="1"/>
            <a:r>
              <a:rPr lang="en-US" sz="1200" dirty="0" smtClean="0"/>
              <a:t>Time </a:t>
            </a:r>
            <a:r>
              <a:rPr lang="en-US" sz="1200" dirty="0"/>
              <a:t>Sensitive Periodic </a:t>
            </a:r>
            <a:r>
              <a:rPr lang="en-US" sz="1200" dirty="0" smtClean="0"/>
              <a:t>Messaging</a:t>
            </a:r>
          </a:p>
          <a:p>
            <a:pPr lvl="1"/>
            <a:r>
              <a:rPr lang="en-US" sz="1200" dirty="0" smtClean="0"/>
              <a:t>Multiple </a:t>
            </a:r>
            <a:r>
              <a:rPr lang="en-US" sz="1200" dirty="0"/>
              <a:t>Control </a:t>
            </a:r>
            <a:r>
              <a:rPr lang="en-US" sz="1200" dirty="0" smtClean="0"/>
              <a:t>Engines</a:t>
            </a:r>
          </a:p>
          <a:p>
            <a:pPr lvl="1"/>
            <a:r>
              <a:rPr lang="en-US" sz="1200" dirty="0" smtClean="0"/>
              <a:t>Weak Extensibility</a:t>
            </a:r>
          </a:p>
          <a:p>
            <a:pPr lvl="1"/>
            <a:r>
              <a:rPr lang="en-US" sz="1200" dirty="0" smtClean="0"/>
              <a:t>Missing Primitives</a:t>
            </a:r>
            <a:endParaRPr lang="en-US" sz="2000" dirty="0" smtClean="0"/>
          </a:p>
          <a:p>
            <a:endParaRPr lang="en-US" sz="1600" dirty="0" smtClean="0"/>
          </a:p>
          <a:p>
            <a:r>
              <a:rPr lang="en-US" sz="1600" dirty="0" smtClean="0"/>
              <a:t>OF 1.X abstractions are “lossy” and as such </a:t>
            </a:r>
            <a:r>
              <a:rPr lang="en-US" sz="1600" dirty="0" smtClean="0">
                <a:sym typeface="Wingdings"/>
              </a:rPr>
              <a:t>can’t take advantage of ASIC features</a:t>
            </a:r>
            <a:endParaRPr lang="en-US" sz="1600" dirty="0" smtClean="0"/>
          </a:p>
          <a:p>
            <a:pPr lvl="1"/>
            <a:r>
              <a:rPr lang="en-US" sz="1400" dirty="0" smtClean="0"/>
              <a:t>As a result a controller must include platform specific code </a:t>
            </a:r>
            <a:r>
              <a:rPr lang="en-US" sz="1400" dirty="0" smtClean="0">
                <a:sym typeface="Wingdings"/>
              </a:rPr>
              <a:t> brittle implementations</a:t>
            </a:r>
          </a:p>
          <a:p>
            <a:pPr lvl="1"/>
            <a:r>
              <a:rPr lang="en-US" sz="1400" dirty="0" smtClean="0">
                <a:sym typeface="Wingdings"/>
              </a:rPr>
              <a:t>Specifies too much of “how” the switch should operate (as opposed to “what” it should be doing)</a:t>
            </a: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682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21534" y="229778"/>
            <a:ext cx="5445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solidFill>
                  <a:srgbClr val="000000"/>
                </a:solidFill>
              </a:rPr>
              <a:t>Lossy</a:t>
            </a:r>
            <a:r>
              <a:rPr lang="en-US" sz="4400" dirty="0">
                <a:solidFill>
                  <a:srgbClr val="000000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OF Abstractions</a:t>
            </a:r>
            <a:endParaRPr lang="en-US" sz="4400" dirty="0">
              <a:solidFill>
                <a:srgbClr val="000000"/>
              </a:solidFill>
            </a:endParaRPr>
          </a:p>
        </p:txBody>
      </p:sp>
      <p:pic>
        <p:nvPicPr>
          <p:cNvPr id="2" name="Picture 1" descr="Screen Shot 2012-05-29 at 10.45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5" y="1356360"/>
            <a:ext cx="8730619" cy="53448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7449191" y="6616562"/>
            <a:ext cx="1561763" cy="1692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smtClean="0"/>
              <a:t>Graphic courtesy Dan Cohn</a:t>
            </a:r>
          </a:p>
        </p:txBody>
      </p:sp>
    </p:spTree>
    <p:extLst>
      <p:ext uri="{BB962C8B-B14F-4D97-AF65-F5344CB8AC3E}">
        <p14:creationId xmlns:p14="http://schemas.microsoft.com/office/powerpoint/2010/main" val="328786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84" y="180510"/>
            <a:ext cx="7186844" cy="844571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       </a:t>
            </a:r>
            <a:r>
              <a:rPr lang="en-US" sz="4000" dirty="0" smtClean="0">
                <a:solidFill>
                  <a:srgbClr val="000000"/>
                </a:solidFill>
              </a:rPr>
              <a:t>History of a Solution</a:t>
            </a:r>
            <a:br>
              <a:rPr lang="en-US" sz="4000" dirty="0" smtClean="0">
                <a:solidFill>
                  <a:srgbClr val="000000"/>
                </a:solidFill>
              </a:rPr>
            </a:br>
            <a:r>
              <a:rPr lang="en-US" sz="4000" dirty="0" smtClean="0">
                <a:solidFill>
                  <a:srgbClr val="000000"/>
                </a:solidFill>
              </a:rPr>
              <a:t>        </a:t>
            </a:r>
            <a:r>
              <a:rPr lang="en-US" sz="3100" dirty="0" smtClean="0">
                <a:solidFill>
                  <a:srgbClr val="000000"/>
                </a:solidFill>
              </a:rPr>
              <a:t>Google OF 2.0 Proposal   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484" y="1538941"/>
            <a:ext cx="8508154" cy="305336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Google proposal was a producer/consumer DAG model</a:t>
            </a:r>
          </a:p>
          <a:p>
            <a:pPr lvl="1"/>
            <a:r>
              <a:rPr lang="en-US" sz="1800" dirty="0" smtClean="0"/>
              <a:t>Just like today’s OF 1.1+ only richer </a:t>
            </a:r>
          </a:p>
          <a:p>
            <a:pPr lvl="2"/>
            <a:r>
              <a:rPr lang="en-US" sz="1400" dirty="0" smtClean="0"/>
              <a:t>OF 1.1+ can only express an implicit linear “DAG” table organization</a:t>
            </a:r>
            <a:r>
              <a:rPr lang="en-US" sz="1400" dirty="0"/>
              <a:t> </a:t>
            </a:r>
            <a:r>
              <a:rPr lang="en-US" sz="1400" dirty="0" smtClean="0"/>
              <a:t>(with conditionals)</a:t>
            </a:r>
          </a:p>
          <a:p>
            <a:pPr lvl="2"/>
            <a:r>
              <a:rPr lang="en-US" sz="1400" dirty="0" smtClean="0"/>
              <a:t>Google model can express Conditional, Serial, Parallel</a:t>
            </a:r>
            <a:r>
              <a:rPr lang="en-US" sz="1400" dirty="0"/>
              <a:t> </a:t>
            </a:r>
            <a:r>
              <a:rPr lang="en-US" sz="1400" dirty="0" smtClean="0"/>
              <a:t>and Speculative pipelines</a:t>
            </a:r>
          </a:p>
          <a:p>
            <a:pPr lvl="2"/>
            <a:r>
              <a:rPr lang="en-US" sz="1400" dirty="0" smtClean="0"/>
              <a:t>OF 1.1+ has a restricted set of primitives (basically flow_mods)</a:t>
            </a:r>
          </a:p>
          <a:p>
            <a:pPr lvl="1"/>
            <a:r>
              <a:rPr lang="en-US" sz="1800" dirty="0" smtClean="0"/>
              <a:t>Producer/Consumer relationship between primitive “blocks”</a:t>
            </a:r>
          </a:p>
          <a:p>
            <a:pPr lvl="2"/>
            <a:r>
              <a:rPr lang="en-US" dirty="0" smtClean="0"/>
              <a:t>“blocks” built up from rich set of  </a:t>
            </a:r>
            <a:r>
              <a:rPr lang="en-US" b="1" i="1" dirty="0" smtClean="0"/>
              <a:t>primitives</a:t>
            </a:r>
            <a:r>
              <a:rPr lang="en-US" dirty="0" smtClean="0"/>
              <a:t> (example on next slide)</a:t>
            </a:r>
            <a:endParaRPr lang="en-US" dirty="0"/>
          </a:p>
          <a:p>
            <a:pPr lvl="1"/>
            <a:r>
              <a:rPr lang="en-US" sz="1800" dirty="0" smtClean="0"/>
              <a:t>Expresses </a:t>
            </a:r>
            <a:r>
              <a:rPr lang="en-US" sz="1800" dirty="0"/>
              <a:t>the o</a:t>
            </a:r>
            <a:r>
              <a:rPr lang="en-US" sz="1800" dirty="0" smtClean="0"/>
              <a:t>rdering constrains </a:t>
            </a:r>
            <a:r>
              <a:rPr lang="en-US" sz="1800" dirty="0"/>
              <a:t>(if any</a:t>
            </a:r>
            <a:r>
              <a:rPr lang="en-US" sz="1800" dirty="0" smtClean="0"/>
              <a:t>)</a:t>
            </a:r>
            <a:r>
              <a:rPr lang="en-US" sz="1800" dirty="0"/>
              <a:t> </a:t>
            </a:r>
            <a:r>
              <a:rPr lang="en-US" sz="1800" dirty="0" smtClean="0"/>
              <a:t>to the target</a:t>
            </a:r>
            <a:endParaRPr lang="en-US" sz="1800" dirty="0"/>
          </a:p>
          <a:p>
            <a:pPr lvl="1"/>
            <a:r>
              <a:rPr lang="en-US" sz="1800" dirty="0" smtClean="0"/>
              <a:t>Conveys </a:t>
            </a:r>
            <a:r>
              <a:rPr lang="en-US" sz="1800" dirty="0"/>
              <a:t>the </a:t>
            </a:r>
            <a:r>
              <a:rPr lang="en-US" sz="1800" dirty="0" smtClean="0"/>
              <a:t>minimum set </a:t>
            </a:r>
            <a:r>
              <a:rPr lang="en-US" sz="1800" dirty="0"/>
              <a:t>of </a:t>
            </a:r>
            <a:r>
              <a:rPr lang="en-US" sz="1800" dirty="0" smtClean="0"/>
              <a:t>constrains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Picture 3" descr="Screen Shot 2012-05-24 at 9.57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87" y="4609551"/>
            <a:ext cx="4594420" cy="187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13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656" y="161749"/>
            <a:ext cx="8229600" cy="713140"/>
          </a:xfrm>
        </p:spPr>
        <p:txBody>
          <a:bodyPr>
            <a:noAutofit/>
          </a:bodyPr>
          <a:lstStyle/>
          <a:p>
            <a:r>
              <a:rPr lang="en-US" dirty="0" smtClean="0"/>
              <a:t>Danger Will Robinson!!!</a:t>
            </a:r>
            <a:endParaRPr lang="en-US" dirty="0"/>
          </a:p>
        </p:txBody>
      </p:sp>
      <p:pic>
        <p:nvPicPr>
          <p:cNvPr id="4" name="Picture 3" descr="Danger-Will-Robins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047" y="1340556"/>
            <a:ext cx="3649621" cy="40987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353" y="5724727"/>
            <a:ext cx="80224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This talk is intended to be controversial/provocative</a:t>
            </a:r>
          </a:p>
          <a:p>
            <a:r>
              <a:rPr lang="en-US" sz="2800" b="1" i="1" dirty="0" smtClean="0">
                <a:solidFill>
                  <a:srgbClr val="FF0000"/>
                </a:solidFill>
              </a:rPr>
              <a:t>                          (and maybe a bit “</a:t>
            </a:r>
            <a:r>
              <a:rPr lang="en-US" sz="2800" b="1" i="1" dirty="0" err="1" smtClean="0">
                <a:solidFill>
                  <a:srgbClr val="FF0000"/>
                </a:solidFill>
              </a:rPr>
              <a:t>scienc</a:t>
            </a:r>
            <a:r>
              <a:rPr lang="en-US" sz="2800" b="1" i="1" dirty="0" err="1">
                <a:solidFill>
                  <a:srgbClr val="FF0000"/>
                </a:solidFill>
              </a:rPr>
              <a:t>e</a:t>
            </a:r>
            <a:r>
              <a:rPr lang="en-US" sz="2800" b="1" i="1" dirty="0" err="1" smtClean="0">
                <a:solidFill>
                  <a:srgbClr val="FF0000"/>
                </a:solidFill>
              </a:rPr>
              <a:t>y</a:t>
            </a:r>
            <a:r>
              <a:rPr lang="en-US" sz="2800" b="1" i="1" dirty="0" smtClean="0">
                <a:solidFill>
                  <a:srgbClr val="FF0000"/>
                </a:solidFill>
              </a:rPr>
              <a:t>”)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4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91" y="242993"/>
            <a:ext cx="6984999" cy="68602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Example: Shared Table Primitives</a:t>
            </a:r>
            <a:br>
              <a:rPr lang="en-US" sz="3600" dirty="0" smtClean="0">
                <a:solidFill>
                  <a:srgbClr val="000000"/>
                </a:solidFill>
              </a:rPr>
            </a:br>
            <a:r>
              <a:rPr lang="en-US" sz="3600" dirty="0" smtClean="0">
                <a:solidFill>
                  <a:srgbClr val="000000"/>
                </a:solidFill>
              </a:rPr>
              <a:t>             (pseudo-code)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1930" y="88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9888" y="1530338"/>
            <a:ext cx="921455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primitive</a:t>
            </a:r>
            <a:r>
              <a:rPr lang="en-US" sz="1600" dirty="0"/>
              <a:t> TABLEDEF (</a:t>
            </a:r>
            <a:r>
              <a:rPr lang="en-US" sz="1600" dirty="0" smtClean="0"/>
              <a:t>Name </a:t>
            </a:r>
            <a:r>
              <a:rPr lang="en-US" sz="1600" dirty="0"/>
              <a:t>= "MACTable",	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TableShared </a:t>
            </a:r>
            <a:r>
              <a:rPr lang="en-US" sz="1600" dirty="0"/>
              <a:t>= TRUE,</a:t>
            </a:r>
          </a:p>
          <a:p>
            <a:r>
              <a:rPr lang="en-US" sz="1600" dirty="0"/>
              <a:t>                  </a:t>
            </a:r>
            <a:r>
              <a:rPr lang="en-US" sz="1600" dirty="0" smtClean="0"/>
              <a:t>TableType    = </a:t>
            </a:r>
            <a:r>
              <a:rPr lang="en-US" sz="1600" dirty="0"/>
              <a:t>ExactMatch,</a:t>
            </a:r>
          </a:p>
          <a:p>
            <a:r>
              <a:rPr lang="en-US" sz="1600" dirty="0"/>
              <a:t>                  </a:t>
            </a:r>
            <a:r>
              <a:rPr lang="en-US" sz="1600" dirty="0" smtClean="0"/>
              <a:t>SearchKey   </a:t>
            </a:r>
            <a:r>
              <a:rPr lang="en-US" sz="1600" dirty="0"/>
              <a:t>= </a:t>
            </a:r>
            <a:r>
              <a:rPr lang="en-US" sz="1600" dirty="0" smtClean="0"/>
              <a:t>{{(VlanID, </a:t>
            </a:r>
            <a:r>
              <a:rPr lang="en-US" sz="1600" dirty="0"/>
              <a:t>12), (MACAddress, 48)}</a:t>
            </a:r>
            <a:r>
              <a:rPr lang="en-US" sz="1600" dirty="0" smtClean="0"/>
              <a:t>,                          /</a:t>
            </a:r>
            <a:r>
              <a:rPr lang="en-US" sz="1600" dirty="0"/>
              <a:t>* bridging </a:t>
            </a:r>
            <a:r>
              <a:rPr lang="en-US" sz="1600" dirty="0" smtClean="0"/>
              <a:t>*</a:t>
            </a:r>
            <a:r>
              <a:rPr lang="en-US" sz="1600" dirty="0"/>
              <a:t>/ </a:t>
            </a:r>
          </a:p>
          <a:p>
            <a:r>
              <a:rPr lang="en-US" sz="1600" dirty="0"/>
              <a:t>	                        </a:t>
            </a:r>
            <a:r>
              <a:rPr lang="en-US" sz="1600" dirty="0" smtClean="0"/>
              <a:t>          {</a:t>
            </a:r>
            <a:r>
              <a:rPr lang="en-US" sz="1600" dirty="0"/>
              <a:t>(PortID</a:t>
            </a:r>
            <a:r>
              <a:rPr lang="en-US" sz="1600" dirty="0" smtClean="0"/>
              <a:t>, 8</a:t>
            </a:r>
            <a:r>
              <a:rPr lang="en-US" sz="1600" dirty="0"/>
              <a:t>), (VlanID, 12), (MACAddress, 48)</a:t>
            </a:r>
            <a:r>
              <a:rPr lang="en-US" sz="1600" dirty="0" smtClean="0"/>
              <a:t>}},    /</a:t>
            </a:r>
            <a:r>
              <a:rPr lang="en-US" sz="1600" dirty="0"/>
              <a:t>* learning </a:t>
            </a:r>
            <a:r>
              <a:rPr lang="en-US" sz="1600" dirty="0" smtClean="0"/>
              <a:t> </a:t>
            </a:r>
            <a:r>
              <a:rPr lang="en-US" sz="1600" dirty="0"/>
              <a:t>*/</a:t>
            </a:r>
          </a:p>
          <a:p>
            <a:r>
              <a:rPr lang="en-US" sz="1600" dirty="0" smtClean="0"/>
              <a:t>                  </a:t>
            </a:r>
            <a:r>
              <a:rPr lang="en-US" sz="1600" dirty="0"/>
              <a:t>TableRsult </a:t>
            </a:r>
            <a:r>
              <a:rPr lang="en-US" sz="1600" dirty="0" smtClean="0"/>
              <a:t>   = </a:t>
            </a:r>
            <a:r>
              <a:rPr lang="en-US" sz="1600" dirty="0"/>
              <a:t>{BridgingResult,LearningResult},</a:t>
            </a:r>
          </a:p>
          <a:p>
            <a:r>
              <a:rPr lang="en-US" sz="1600" dirty="0"/>
              <a:t>                 </a:t>
            </a:r>
            <a:r>
              <a:rPr lang="en-US" sz="1600" dirty="0" smtClean="0"/>
              <a:t> </a:t>
            </a:r>
            <a:r>
              <a:rPr lang="en-US" sz="1600" dirty="0"/>
              <a:t>TableSize </a:t>
            </a:r>
            <a:r>
              <a:rPr lang="en-US" sz="1600" dirty="0" smtClean="0"/>
              <a:t>    = </a:t>
            </a:r>
            <a:r>
              <a:rPr lang="en-US" sz="1600" dirty="0"/>
              <a:t>MacTableSize);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Then </a:t>
            </a:r>
            <a:r>
              <a:rPr lang="en-US" sz="1600" dirty="0"/>
              <a:t>to match against such a table for a learning </a:t>
            </a:r>
            <a:r>
              <a:rPr lang="en-US" sz="1600" dirty="0" smtClean="0"/>
              <a:t>bridge you'd </a:t>
            </a:r>
            <a:r>
              <a:rPr lang="en-US" sz="1600" dirty="0"/>
              <a:t>have a </a:t>
            </a:r>
            <a:r>
              <a:rPr lang="en-US" sz="1600" dirty="0" smtClean="0"/>
              <a:t>primitive operation </a:t>
            </a:r>
            <a:r>
              <a:rPr lang="en-US" sz="1600" dirty="0"/>
              <a:t>like</a:t>
            </a:r>
            <a:r>
              <a:rPr lang="en-US" sz="1600" dirty="0" smtClean="0"/>
              <a:t>:</a:t>
            </a:r>
            <a:endParaRPr lang="en-US" sz="1600" dirty="0"/>
          </a:p>
          <a:p>
            <a:endParaRPr lang="en-US" sz="1400" dirty="0"/>
          </a:p>
          <a:p>
            <a:r>
              <a:rPr lang="en-US" sz="1600" b="1" dirty="0" smtClean="0"/>
              <a:t>primitive</a:t>
            </a:r>
            <a:r>
              <a:rPr lang="en-US" sz="1600" dirty="0" smtClean="0"/>
              <a:t> </a:t>
            </a:r>
            <a:r>
              <a:rPr lang="en-US" sz="1600" dirty="0"/>
              <a:t>TABLEOPS_MATCH(MatchName = LearningBridgeMatch,</a:t>
            </a:r>
          </a:p>
          <a:p>
            <a:r>
              <a:rPr lang="en-US" sz="1600" dirty="0"/>
              <a:t>                </a:t>
            </a:r>
            <a:r>
              <a:rPr lang="en-US" sz="1600" dirty="0" smtClean="0"/>
              <a:t> </a:t>
            </a:r>
            <a:r>
              <a:rPr lang="en-US" sz="1600" dirty="0"/>
              <a:t>TABLE </a:t>
            </a:r>
            <a:r>
              <a:rPr lang="en-US" sz="1600" dirty="0" smtClean="0"/>
              <a:t>= </a:t>
            </a:r>
            <a:r>
              <a:rPr lang="en-US" sz="1600" dirty="0"/>
              <a:t>"MACTable",</a:t>
            </a:r>
          </a:p>
          <a:p>
            <a:r>
              <a:rPr lang="en-US" sz="1600" dirty="0"/>
              <a:t>                 </a:t>
            </a:r>
            <a:r>
              <a:rPr lang="en-US" sz="1600" dirty="0" smtClean="0"/>
              <a:t>consumes</a:t>
            </a:r>
            <a:r>
              <a:rPr lang="en-US" sz="1600" dirty="0"/>
              <a:t>(PortID, VLANID, MACSrcAddress),</a:t>
            </a:r>
          </a:p>
          <a:p>
            <a:r>
              <a:rPr lang="en-US" sz="1600" dirty="0"/>
              <a:t>                </a:t>
            </a:r>
            <a:r>
              <a:rPr lang="en-US" sz="1600" dirty="0" smtClean="0"/>
              <a:t> </a:t>
            </a:r>
            <a:r>
              <a:rPr lang="en-US" sz="1600" dirty="0"/>
              <a:t>SearchKeyMap  </a:t>
            </a:r>
            <a:r>
              <a:rPr lang="en-US" sz="1600" dirty="0" smtClean="0"/>
              <a:t>=  </a:t>
            </a:r>
            <a:r>
              <a:rPr lang="en-US" sz="1600" dirty="0"/>
              <a:t>{((PortID:PortID)</a:t>
            </a:r>
            <a:r>
              <a:rPr lang="en-US" sz="1600" dirty="0" smtClean="0"/>
              <a:t>,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(Vlan:VlanID),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(</a:t>
            </a:r>
            <a:r>
              <a:rPr lang="en-US" sz="1600" dirty="0"/>
              <a:t>MACAddress:MACSrcAddress))},</a:t>
            </a:r>
          </a:p>
          <a:p>
            <a:r>
              <a:rPr lang="en-US" sz="1600" dirty="0"/>
              <a:t>                  </a:t>
            </a:r>
            <a:r>
              <a:rPr lang="en-US" sz="1600" dirty="0" smtClean="0"/>
              <a:t>produces</a:t>
            </a:r>
            <a:r>
              <a:rPr lang="en-US" sz="1600" dirty="0"/>
              <a:t>(LearningHit)</a:t>
            </a:r>
            <a:r>
              <a:rPr lang="en-US" sz="1600" dirty="0" smtClean="0"/>
              <a:t>,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</a:t>
            </a:r>
            <a:r>
              <a:rPr lang="en-US" sz="1600" dirty="0"/>
              <a:t>ResultMap = {(LearningResult:LearningHit)});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376065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23744" y="25261"/>
            <a:ext cx="5561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   </a:t>
            </a:r>
            <a:r>
              <a:rPr lang="en-US" sz="4000" dirty="0" smtClean="0">
                <a:solidFill>
                  <a:srgbClr val="000000"/>
                </a:solidFill>
              </a:rPr>
              <a:t>Putting it All Together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           Google OF 2.0 Model</a:t>
            </a:r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Shot 2012-05-29 at 12.44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88" y="1681597"/>
            <a:ext cx="8404934" cy="4914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7290583" y="6596135"/>
            <a:ext cx="1703742" cy="18466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/>
              <a:t>Graphic courtesy Dan Cohn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03889" y="-70556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7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327" y="247823"/>
            <a:ext cx="5630333" cy="951088"/>
          </a:xfrm>
        </p:spPr>
        <p:txBody>
          <a:bodyPr>
            <a:normAutofit/>
          </a:bodyPr>
          <a:lstStyle/>
          <a:p>
            <a:r>
              <a:rPr lang="en-US" dirty="0" smtClean="0"/>
              <a:t>Beautiful </a:t>
            </a:r>
            <a:r>
              <a:rPr lang="en-US" dirty="0"/>
              <a:t>i</a:t>
            </a:r>
            <a:r>
              <a:rPr lang="en-US" dirty="0" smtClean="0"/>
              <a:t>dea, but….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219" y="1661624"/>
            <a:ext cx="8229600" cy="5008875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 smtClean="0"/>
              <a:t>Was seen as too dynamic/futuristic by the ONF TAG</a:t>
            </a:r>
          </a:p>
          <a:p>
            <a:endParaRPr lang="en-US" sz="3400" dirty="0" smtClean="0"/>
          </a:p>
          <a:p>
            <a:r>
              <a:rPr lang="en-US" sz="3400" dirty="0" smtClean="0"/>
              <a:t>A “dumbed down” version was proposed</a:t>
            </a:r>
          </a:p>
          <a:p>
            <a:pPr lvl="1"/>
            <a:r>
              <a:rPr lang="en-US" dirty="0" smtClean="0"/>
              <a:t>Basically less dynamic </a:t>
            </a:r>
          </a:p>
          <a:p>
            <a:pPr lvl="2"/>
            <a:r>
              <a:rPr lang="en-US" dirty="0" smtClean="0"/>
              <a:t>No runtime composition of models</a:t>
            </a:r>
          </a:p>
          <a:p>
            <a:pPr lvl="2"/>
            <a:r>
              <a:rPr lang="en-US" dirty="0" smtClean="0"/>
              <a:t>No language to express primitives and their compositions</a:t>
            </a:r>
          </a:p>
          <a:p>
            <a:pPr lvl="1"/>
            <a:r>
              <a:rPr lang="en-US" dirty="0" smtClean="0"/>
              <a:t>Small set of pre-defined models</a:t>
            </a:r>
          </a:p>
          <a:p>
            <a:pPr lvl="1"/>
            <a:r>
              <a:rPr lang="en-US" dirty="0" smtClean="0"/>
              <a:t>Was still seen as too ambitious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Current ONF direction is to add “table typing” to OF 1.3+</a:t>
            </a:r>
          </a:p>
          <a:p>
            <a:pPr lvl="1"/>
            <a:r>
              <a:rPr lang="en-US" dirty="0" smtClean="0"/>
              <a:t>The capability to constrain a table to be one of exact match, wildcard, LPM, …</a:t>
            </a:r>
          </a:p>
          <a:p>
            <a:pPr lvl="1"/>
            <a:r>
              <a:rPr lang="en-US" dirty="0" smtClean="0"/>
              <a:t>Along with Table Type Patterns (</a:t>
            </a:r>
            <a:r>
              <a:rPr lang="en-US" i="1" dirty="0" smtClean="0"/>
              <a:t>TTPs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 graph plus properties/constraints representing how tables are connected, …</a:t>
            </a:r>
          </a:p>
          <a:p>
            <a:pPr lvl="1"/>
            <a:r>
              <a:rPr lang="en-US" dirty="0" smtClean="0">
                <a:effectLst/>
              </a:rPr>
              <a:t>This is the work of the Forwarding Abstractions Working Group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BTW, isn’t this converging on ForCES?</a:t>
            </a:r>
          </a:p>
          <a:p>
            <a:pPr lvl="1"/>
            <a:r>
              <a:rPr lang="en-US" dirty="0" smtClean="0"/>
              <a:t>And why hasn’t ForCES succeeded?</a:t>
            </a:r>
          </a:p>
        </p:txBody>
      </p:sp>
    </p:spTree>
    <p:extLst>
      <p:ext uri="{BB962C8B-B14F-4D97-AF65-F5344CB8AC3E}">
        <p14:creationId xmlns:p14="http://schemas.microsoft.com/office/powerpoint/2010/main" val="3981221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839" y="69877"/>
            <a:ext cx="5630333" cy="951088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5797"/>
            <a:ext cx="8229600" cy="500887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Only OF 1.0 “widely” implemented</a:t>
            </a:r>
          </a:p>
          <a:p>
            <a:pPr lvl="1"/>
            <a:r>
              <a:rPr lang="en-US" i="1" dirty="0" smtClean="0"/>
              <a:t>Widely</a:t>
            </a:r>
            <a:r>
              <a:rPr lang="en-US" dirty="0" smtClean="0"/>
              <a:t> a relative term</a:t>
            </a:r>
          </a:p>
          <a:p>
            <a:pPr lvl="1"/>
            <a:r>
              <a:rPr lang="en-US" dirty="0" smtClean="0"/>
              <a:t>A few new software implementations of 1.3</a:t>
            </a:r>
          </a:p>
          <a:p>
            <a:pPr lvl="2"/>
            <a:r>
              <a:rPr lang="en-US" dirty="0" smtClean="0"/>
              <a:t>e.g., LINC, others</a:t>
            </a:r>
          </a:p>
          <a:p>
            <a:pPr lvl="2"/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http://www.flowfowarding.org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OF 1.1+ not widely implemented in h/w </a:t>
            </a:r>
          </a:p>
          <a:p>
            <a:pPr lvl="1"/>
            <a:r>
              <a:rPr lang="en-US" dirty="0" smtClean="0"/>
              <a:t>Only know of a few implementations</a:t>
            </a:r>
          </a:p>
          <a:p>
            <a:pPr lvl="2"/>
            <a:r>
              <a:rPr lang="en-US" dirty="0" smtClean="0"/>
              <a:t>Most h/w implementations on NPU-like h/w, so really s/w</a:t>
            </a:r>
          </a:p>
          <a:p>
            <a:endParaRPr lang="en-US" dirty="0" smtClean="0"/>
          </a:p>
          <a:p>
            <a:r>
              <a:rPr lang="en-US" dirty="0" smtClean="0"/>
              <a:t>ONF direction “could” yield something</a:t>
            </a:r>
          </a:p>
          <a:p>
            <a:pPr lvl="1"/>
            <a:r>
              <a:rPr lang="en-US" dirty="0" smtClean="0"/>
              <a:t>“table typing” </a:t>
            </a:r>
            <a:r>
              <a:rPr lang="en-US" i="1" dirty="0" smtClean="0"/>
              <a:t>could be </a:t>
            </a:r>
            <a:r>
              <a:rPr lang="en-US" dirty="0" smtClean="0"/>
              <a:t>a part of a solution</a:t>
            </a:r>
          </a:p>
          <a:p>
            <a:pPr lvl="1"/>
            <a:r>
              <a:rPr lang="en-US" dirty="0" smtClean="0"/>
              <a:t>Getting the abstractions right is the key</a:t>
            </a:r>
          </a:p>
          <a:p>
            <a:pPr lvl="2"/>
            <a:r>
              <a:rPr lang="en-US" dirty="0" smtClean="0"/>
              <a:t>And of course, getting the abstractions right is one of the hardest parts of all of this</a:t>
            </a:r>
          </a:p>
          <a:p>
            <a:pPr lvl="2"/>
            <a:endParaRPr lang="en-US" dirty="0"/>
          </a:p>
          <a:p>
            <a:r>
              <a:rPr lang="en-US" dirty="0" smtClean="0"/>
              <a:t>Many open questions </a:t>
            </a:r>
            <a:r>
              <a:rPr lang="en-US" dirty="0"/>
              <a:t>r</a:t>
            </a:r>
            <a:r>
              <a:rPr lang="en-US" dirty="0" smtClean="0"/>
              <a:t>emain </a:t>
            </a:r>
            <a:r>
              <a:rPr lang="en-US" dirty="0"/>
              <a:t>r</a:t>
            </a:r>
            <a:r>
              <a:rPr lang="en-US" dirty="0" smtClean="0"/>
              <a:t>egarding architecture/scalability</a:t>
            </a:r>
          </a:p>
          <a:p>
            <a:pPr lvl="1"/>
            <a:r>
              <a:rPr lang="en-US" dirty="0" smtClean="0"/>
              <a:t>Both of OF itself and of the OF/SDN architecture</a:t>
            </a:r>
          </a:p>
          <a:p>
            <a:pPr lvl="1"/>
            <a:r>
              <a:rPr lang="en-US" dirty="0" smtClean="0"/>
              <a:t>Bowties, RYF systems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about other network programmability architectures?</a:t>
            </a:r>
          </a:p>
          <a:p>
            <a:pPr lvl="1"/>
            <a:r>
              <a:rPr lang="en-US" dirty="0" smtClean="0">
                <a:sym typeface="Wingdings"/>
              </a:rPr>
              <a:t> Emerging </a:t>
            </a:r>
            <a:r>
              <a:rPr lang="en-US" b="1" i="1" dirty="0" smtClean="0">
                <a:sym typeface="Wingdings"/>
              </a:rPr>
              <a:t>SDN Continuum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166004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22242" y="3583838"/>
            <a:ext cx="8946370" cy="2054143"/>
            <a:chOff x="122242" y="4256938"/>
            <a:chExt cx="8946370" cy="2054143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966894" y="4256938"/>
              <a:ext cx="7489818" cy="43291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550252" y="4355625"/>
              <a:ext cx="0" cy="6475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122242" y="5110752"/>
              <a:ext cx="2872944" cy="1031051"/>
              <a:chOff x="347478" y="5209750"/>
              <a:chExt cx="3141361" cy="103105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86837" y="5209750"/>
                <a:ext cx="3072833" cy="9751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47478" y="5209750"/>
                <a:ext cx="3141361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DP/SDN</a:t>
                </a:r>
              </a:p>
              <a:p>
                <a:r>
                  <a:rPr lang="en-US" sz="1000" dirty="0" smtClean="0"/>
                  <a:t>Properties:</a:t>
                </a:r>
              </a:p>
              <a:p>
                <a:r>
                  <a:rPr lang="en-US" sz="1000" dirty="0" smtClean="0"/>
                  <a:t>-- Complete Separation of CP and DP</a:t>
                </a:r>
              </a:p>
              <a:p>
                <a:r>
                  <a:rPr lang="en-US" sz="1000" dirty="0" smtClean="0"/>
                  <a:t>-- Open Interface/programmable Data Plane</a:t>
                </a:r>
              </a:p>
              <a:p>
                <a:r>
                  <a:rPr lang="en-US" sz="1000" dirty="0" smtClean="0"/>
                  <a:t>-- Examples: OF, ForCES, various control platforms</a:t>
                </a:r>
                <a:endParaRPr lang="en-US" sz="1000" dirty="0"/>
              </a:p>
              <a:p>
                <a:r>
                  <a:rPr lang="en-US" sz="1000" dirty="0" smtClean="0"/>
                  <a:t>-- Initially: Applications program the network</a:t>
                </a:r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 flipV="1">
              <a:off x="4802294" y="4355625"/>
              <a:ext cx="0" cy="6475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6490528" y="5110752"/>
              <a:ext cx="2578084" cy="1144330"/>
              <a:chOff x="4305300" y="5040570"/>
              <a:chExt cx="2806684" cy="114433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305300" y="5040570"/>
                <a:ext cx="2806684" cy="114433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05300" y="5040570"/>
                <a:ext cx="2724611" cy="1046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/>
                  <a:t>OL/SDN</a:t>
                </a:r>
              </a:p>
              <a:p>
                <a:r>
                  <a:rPr lang="en-US" sz="1000" dirty="0" smtClean="0"/>
                  <a:t>Properties</a:t>
                </a:r>
                <a:r>
                  <a:rPr lang="en-US" sz="1100" dirty="0" smtClean="0"/>
                  <a:t>:</a:t>
                </a:r>
              </a:p>
              <a:p>
                <a:r>
                  <a:rPr lang="en-US" sz="1000" dirty="0" smtClean="0"/>
                  <a:t>-- Retains existing (simplified) Control Planes</a:t>
                </a:r>
              </a:p>
              <a:p>
                <a:r>
                  <a:rPr lang="en-US" sz="1000" dirty="0" smtClean="0"/>
                  <a:t>-- Programmable overlay control plane</a:t>
                </a:r>
              </a:p>
              <a:p>
                <a:r>
                  <a:rPr lang="en-US" sz="1000" dirty="0" smtClean="0"/>
                  <a:t>-- Examples: Various Overlay technologies</a:t>
                </a:r>
              </a:p>
              <a:p>
                <a:r>
                  <a:rPr lang="en-US" sz="1000" dirty="0" smtClean="0"/>
                  <a:t>-- May use OF to program flows in vSwitch</a:t>
                </a:r>
                <a:endParaRPr lang="en-US" sz="1000" dirty="0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V="1">
              <a:off x="7865180" y="4355625"/>
              <a:ext cx="0" cy="6475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518136" y="5110752"/>
              <a:ext cx="2568320" cy="1200329"/>
              <a:chOff x="4305300" y="5040570"/>
              <a:chExt cx="2806684" cy="1200329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305300" y="5040570"/>
                <a:ext cx="2806684" cy="114433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305300" y="5040570"/>
                <a:ext cx="280668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/>
                  <a:t>CP/SDN</a:t>
                </a:r>
              </a:p>
              <a:p>
                <a:r>
                  <a:rPr lang="en-US" sz="1000" dirty="0" smtClean="0"/>
                  <a:t>Properties</a:t>
                </a:r>
                <a:r>
                  <a:rPr lang="en-US" sz="1100" dirty="0" smtClean="0"/>
                  <a:t>:</a:t>
                </a:r>
              </a:p>
              <a:p>
                <a:r>
                  <a:rPr lang="en-US" sz="1000" dirty="0" smtClean="0"/>
                  <a:t>-- Retains existing (distributed) Control Planes</a:t>
                </a:r>
              </a:p>
              <a:p>
                <a:r>
                  <a:rPr lang="en-US" sz="1000" dirty="0" smtClean="0"/>
                  <a:t>-- Programmable control plane</a:t>
                </a:r>
              </a:p>
              <a:p>
                <a:r>
                  <a:rPr lang="en-US" sz="1000" dirty="0" smtClean="0"/>
                  <a:t>-- Network aware applications</a:t>
                </a:r>
              </a:p>
              <a:p>
                <a:r>
                  <a:rPr lang="en-US" sz="1000" dirty="0"/>
                  <a:t>	</a:t>
                </a:r>
                <a:r>
                  <a:rPr lang="en-US" sz="1000" dirty="0" smtClean="0"/>
                  <a:t>Explicitly *not* e.g., learning switch</a:t>
                </a:r>
              </a:p>
              <a:p>
                <a:r>
                  <a:rPr lang="en-US" sz="1000" dirty="0" smtClean="0"/>
                  <a:t>-- Examples: PCE, I2RS, vendor SDKs</a:t>
                </a:r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158238" y="5715000"/>
            <a:ext cx="8910374" cy="800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Physical and Virtual Resources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(CSN)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58238" y="2552699"/>
            <a:ext cx="8910374" cy="800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18134" y="2612179"/>
            <a:ext cx="279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Control and Orchestration</a:t>
            </a:r>
          </a:p>
          <a:p>
            <a:r>
              <a:rPr lang="en-US" b="1" dirty="0" smtClean="0"/>
              <a:t>   (overly simplified view)</a:t>
            </a:r>
            <a:endParaRPr lang="en-US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2540228" y="1434307"/>
            <a:ext cx="4146395" cy="998245"/>
            <a:chOff x="2265429" y="1434307"/>
            <a:chExt cx="4146395" cy="998245"/>
          </a:xfrm>
        </p:grpSpPr>
        <p:sp>
          <p:nvSpPr>
            <p:cNvPr id="28" name="Rectangle 27"/>
            <p:cNvSpPr/>
            <p:nvPr/>
          </p:nvSpPr>
          <p:spPr>
            <a:xfrm>
              <a:off x="2265429" y="1434307"/>
              <a:ext cx="1836671" cy="9982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</a:rPr>
                <a:t>Apps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75153" y="1434307"/>
              <a:ext cx="1836671" cy="9982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</a:rPr>
                <a:t>Apps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02100" y="1702597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…</a:t>
              </a:r>
              <a:endParaRPr lang="en-US" sz="24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58238" y="977900"/>
            <a:ext cx="8834986" cy="33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Service Layers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66894" y="4004235"/>
            <a:ext cx="7489818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itle 52"/>
          <p:cNvSpPr>
            <a:spLocks noGrp="1"/>
          </p:cNvSpPr>
          <p:nvPr>
            <p:ph type="title"/>
          </p:nvPr>
        </p:nvSpPr>
        <p:spPr>
          <a:xfrm>
            <a:off x="306424" y="0"/>
            <a:ext cx="8686800" cy="726421"/>
          </a:xfrm>
        </p:spPr>
        <p:txBody>
          <a:bodyPr>
            <a:noAutofit/>
          </a:bodyPr>
          <a:lstStyle/>
          <a:p>
            <a:r>
              <a:rPr lang="en-US" sz="4000" dirty="0" smtClean="0"/>
              <a:t>Future (now): </a:t>
            </a:r>
            <a:r>
              <a:rPr lang="en-US" sz="4000" i="1" dirty="0" smtClean="0"/>
              <a:t>The</a:t>
            </a:r>
            <a:r>
              <a:rPr lang="en-US" sz="4000" dirty="0" smtClean="0"/>
              <a:t> </a:t>
            </a:r>
            <a:r>
              <a:rPr lang="en-US" sz="4000" i="1" dirty="0" smtClean="0"/>
              <a:t>SDN</a:t>
            </a:r>
            <a:r>
              <a:rPr lang="en-US" sz="4000" dirty="0" smtClean="0"/>
              <a:t> </a:t>
            </a:r>
            <a:r>
              <a:rPr lang="en-US" sz="4000" i="1" dirty="0" smtClean="0"/>
              <a:t>Continuum</a:t>
            </a:r>
            <a:endParaRPr lang="en-US" sz="4000" i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22241" y="920035"/>
            <a:ext cx="0" cy="248845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7229" y="1702597"/>
            <a:ext cx="1756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May be repeated</a:t>
            </a:r>
          </a:p>
          <a:p>
            <a:r>
              <a:rPr lang="en-US" sz="1400" dirty="0" smtClean="0"/>
              <a:t>(stacked or recursive)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2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Q&amp;A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71592" y="3212353"/>
            <a:ext cx="3200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Thanks!</a:t>
            </a:r>
            <a:endParaRPr lang="en-US" sz="7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50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98" y="51544"/>
            <a:ext cx="8914302" cy="9510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 Brief History of the OF/SDN Universe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3621"/>
            <a:ext cx="8229600" cy="5311406"/>
          </a:xfrm>
        </p:spPr>
        <p:txBody>
          <a:bodyPr>
            <a:normAutofit/>
          </a:bodyPr>
          <a:lstStyle/>
          <a:p>
            <a:r>
              <a:rPr lang="en-US" sz="1800" b="1" i="1" dirty="0" smtClean="0"/>
              <a:t>Problem statement: </a:t>
            </a:r>
            <a:r>
              <a:rPr lang="en-US" sz="1800" dirty="0" smtClean="0"/>
              <a:t>Network architects, engineers and operators are being presented with the following challenge: </a:t>
            </a:r>
            <a:endParaRPr lang="en-US" sz="1800" dirty="0"/>
          </a:p>
          <a:p>
            <a:pPr lvl="1"/>
            <a:endParaRPr lang="en-US" sz="1800" b="1" i="1" dirty="0" smtClean="0"/>
          </a:p>
          <a:p>
            <a:pPr lvl="1"/>
            <a:r>
              <a:rPr lang="en-US" sz="1800" b="1" i="1" dirty="0" smtClean="0"/>
              <a:t>Provide state of the art network</a:t>
            </a:r>
            <a:r>
              <a:rPr lang="en-US" sz="1800" b="1" i="1" baseline="30000" dirty="0"/>
              <a:t> </a:t>
            </a:r>
            <a:r>
              <a:rPr lang="en-US" sz="1800" b="1" i="1" dirty="0" smtClean="0"/>
              <a:t>infrastructure and services while minimizing TCO</a:t>
            </a:r>
            <a:endParaRPr lang="en-US" sz="1800" i="1" dirty="0"/>
          </a:p>
          <a:p>
            <a:endParaRPr lang="en-US" sz="1800" b="1" i="1" dirty="0" smtClean="0"/>
          </a:p>
          <a:p>
            <a:r>
              <a:rPr lang="en-US" sz="1800" b="1" i="1" dirty="0" smtClean="0"/>
              <a:t>SDN Hypothesis</a:t>
            </a:r>
            <a:r>
              <a:rPr lang="en-US" sz="1800" dirty="0" smtClean="0"/>
              <a:t>: It is </a:t>
            </a:r>
            <a:r>
              <a:rPr lang="en-US" sz="1800" i="1" dirty="0" smtClean="0"/>
              <a:t>the lack of ability to innovate in the underlying network </a:t>
            </a:r>
            <a:r>
              <a:rPr lang="en-US" sz="1800" dirty="0" smtClean="0"/>
              <a:t>coupled with the lack of proper network abstractions results in the inability to keep pace with user requirements and to keep TCO under control.</a:t>
            </a:r>
          </a:p>
          <a:p>
            <a:pPr lvl="1"/>
            <a:r>
              <a:rPr lang="en-US" sz="1600" dirty="0" smtClean="0"/>
              <a:t>Requirements stated informally, out of band, statically, …</a:t>
            </a:r>
          </a:p>
          <a:p>
            <a:pPr lvl="1"/>
            <a:r>
              <a:rPr lang="en-US" sz="1600" dirty="0" smtClean="0"/>
              <a:t>Better done by machine </a:t>
            </a:r>
          </a:p>
          <a:p>
            <a:pPr lvl="2"/>
            <a:r>
              <a:rPr lang="en-US" sz="1200" dirty="0" smtClean="0"/>
              <a:t>Obviously we need programmatic automation of config, monitoring, management, …</a:t>
            </a:r>
          </a:p>
          <a:p>
            <a:pPr lvl="1"/>
            <a:r>
              <a:rPr lang="en-US" sz="1600" dirty="0"/>
              <a:t>For the most part true, but do we need to change the </a:t>
            </a:r>
            <a:r>
              <a:rPr lang="en-US" sz="1600" dirty="0" smtClean="0"/>
              <a:t>architecture </a:t>
            </a:r>
            <a:r>
              <a:rPr lang="en-US" sz="1600" dirty="0"/>
              <a:t>to solve this? </a:t>
            </a:r>
            <a:endParaRPr lang="en-US" sz="1600" dirty="0" smtClean="0"/>
          </a:p>
          <a:p>
            <a:pPr lvl="1"/>
            <a:r>
              <a:rPr lang="en-US" sz="1600" dirty="0" smtClean="0"/>
              <a:t>Hold that question…</a:t>
            </a:r>
          </a:p>
          <a:p>
            <a:pPr lvl="1"/>
            <a:endParaRPr lang="en-US" sz="2000" i="1" dirty="0" smtClean="0">
              <a:sym typeface="Wingdings"/>
            </a:endParaRPr>
          </a:p>
          <a:p>
            <a:r>
              <a:rPr lang="en-US" sz="1800" dirty="0" smtClean="0">
                <a:sym typeface="Wingdings"/>
              </a:rPr>
              <a:t>So given this hypothesis,  what was the problem? 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31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543"/>
            <a:ext cx="8532242" cy="1084841"/>
          </a:xfrm>
        </p:spPr>
        <p:txBody>
          <a:bodyPr>
            <a:normAutofit/>
          </a:bodyPr>
          <a:lstStyle/>
          <a:p>
            <a:r>
              <a:rPr lang="en-US" dirty="0" smtClean="0"/>
              <a:t>Maybe this is the problem?</a:t>
            </a:r>
            <a:endParaRPr lang="en-US" dirty="0"/>
          </a:p>
        </p:txBody>
      </p:sp>
      <p:pic>
        <p:nvPicPr>
          <p:cNvPr id="6" name="Picture 5" descr="nst_wild_enterpri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212"/>
            <a:ext cx="9144000" cy="540979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6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544"/>
            <a:ext cx="8229600" cy="951088"/>
          </a:xfrm>
        </p:spPr>
        <p:txBody>
          <a:bodyPr>
            <a:normAutofit/>
          </a:bodyPr>
          <a:lstStyle/>
          <a:p>
            <a:r>
              <a:rPr lang="en-US" sz="5400" dirty="0" smtClean="0"/>
              <a:t>Or This?</a:t>
            </a:r>
            <a:endParaRPr lang="en-US" sz="5400" dirty="0"/>
          </a:p>
        </p:txBody>
      </p:sp>
      <p:pic>
        <p:nvPicPr>
          <p:cNvPr id="3" name="Picture 2" descr="servic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408976"/>
            <a:ext cx="7543800" cy="4533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8650" y="613313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Many protocols, many touch points, few open interfaces or abstractions,..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Network is Fragile, but is that the problem?  BTW, what is fragility/robustness?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43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02" y="40676"/>
            <a:ext cx="8229600" cy="945305"/>
          </a:xfrm>
        </p:spPr>
        <p:txBody>
          <a:bodyPr>
            <a:normAutofit/>
          </a:bodyPr>
          <a:lstStyle/>
          <a:p>
            <a:r>
              <a:rPr lang="en-US" dirty="0" smtClean="0"/>
              <a:t>History: How Did We Get Here?</a:t>
            </a:r>
            <a:endParaRPr lang="en-US" dirty="0"/>
          </a:p>
        </p:txBody>
      </p:sp>
      <p:pic>
        <p:nvPicPr>
          <p:cNvPr id="5" name="Picture 4" descr="IBM_Mainfr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972" y="1576106"/>
            <a:ext cx="4832276" cy="25790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6428" y="4613480"/>
            <a:ext cx="88732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Basically, everything </a:t>
            </a:r>
            <a:r>
              <a:rPr lang="en-US" i="1" dirty="0" smtClean="0"/>
              <a:t>networking</a:t>
            </a:r>
            <a:r>
              <a:rPr lang="en-US" dirty="0" smtClean="0"/>
              <a:t> was too vertically integrated, tightly coupled, non-standard.</a:t>
            </a:r>
          </a:p>
          <a:p>
            <a:endParaRPr lang="en-US" dirty="0"/>
          </a:p>
          <a:p>
            <a:r>
              <a:rPr lang="en-US" dirty="0" smtClean="0"/>
              <a:t>Goes without saying that this made the job of the network researcher almost impossible</a:t>
            </a:r>
          </a:p>
          <a:p>
            <a:r>
              <a:rPr lang="en-US" dirty="0" smtClean="0"/>
              <a:t>(before the era of overlays). 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Question: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Does the OF/SDN architecture map to the break down of vertical integration in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the compute world?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1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891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(in)SANE</a:t>
            </a:r>
            <a:endParaRPr lang="en-US" sz="3600" dirty="0"/>
          </a:p>
        </p:txBody>
      </p:sp>
      <p:pic>
        <p:nvPicPr>
          <p:cNvPr id="4" name="Picture 3" descr="insa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38" y="1417638"/>
            <a:ext cx="6236251" cy="4501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0389" y="6550223"/>
            <a:ext cx="237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Slide courtesy Martin Cassado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249772" y="47970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5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opediagram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1" y="1417638"/>
            <a:ext cx="3896622" cy="406876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9439"/>
            <a:ext cx="8229600" cy="8964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OpenFlow Switch, v 1.0</a:t>
            </a:r>
            <a:br>
              <a:rPr lang="en-US" dirty="0" smtClean="0"/>
            </a:br>
            <a:r>
              <a:rPr lang="en-US" sz="3100" dirty="0" smtClean="0"/>
              <a:t>(Gates 104 Crew)</a:t>
            </a:r>
            <a:endParaRPr lang="en-US" sz="3100" dirty="0"/>
          </a:p>
        </p:txBody>
      </p:sp>
      <p:sp>
        <p:nvSpPr>
          <p:cNvPr id="2" name="TextBox 1"/>
          <p:cNvSpPr txBox="1"/>
          <p:nvPr/>
        </p:nvSpPr>
        <p:spPr>
          <a:xfrm>
            <a:off x="4781689" y="-3606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96D6"/>
              </a:solidFill>
            </a:endParaRPr>
          </a:p>
        </p:txBody>
      </p:sp>
      <p:grpSp>
        <p:nvGrpSpPr>
          <p:cNvPr id="3" name="Group 26"/>
          <p:cNvGrpSpPr/>
          <p:nvPr/>
        </p:nvGrpSpPr>
        <p:grpSpPr>
          <a:xfrm>
            <a:off x="4495800" y="1981200"/>
            <a:ext cx="4572000" cy="2888360"/>
            <a:chOff x="1295400" y="1600200"/>
            <a:chExt cx="7696200" cy="4624111"/>
          </a:xfrm>
        </p:grpSpPr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1371600" y="5272088"/>
              <a:ext cx="762000" cy="5334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</a:rPr>
                <a:t>Switch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</a:rPr>
                <a:t>Port</a:t>
              </a:r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2133600" y="5272088"/>
              <a:ext cx="762000" cy="5334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</a:rPr>
                <a:t>MAC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</a:rPr>
                <a:t>src</a:t>
              </a: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2895599" y="5272088"/>
              <a:ext cx="762000" cy="5334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</a:rPr>
                <a:t>MAC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</a:rPr>
                <a:t>dst</a:t>
              </a:r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3657600" y="5272088"/>
              <a:ext cx="762000" cy="5334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</a:rPr>
                <a:t>Eth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</a:rPr>
                <a:t>type</a:t>
              </a: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4419600" y="5272088"/>
              <a:ext cx="762000" cy="5334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</a:rPr>
                <a:t>VLAN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</a:rPr>
                <a:t>ID</a:t>
              </a: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5181600" y="5272088"/>
              <a:ext cx="762000" cy="5334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</a:rPr>
                <a:t>IP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</a:rPr>
                <a:t>Src</a:t>
              </a:r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5943600" y="5272088"/>
              <a:ext cx="762000" cy="5334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</a:rPr>
                <a:t>IP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</a:rPr>
                <a:t>Dst</a:t>
              </a:r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auto">
            <a:xfrm>
              <a:off x="6705600" y="5272088"/>
              <a:ext cx="762000" cy="5334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</a:rPr>
                <a:t>IP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</a:rPr>
                <a:t>Prot</a:t>
              </a:r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7467600" y="5272088"/>
              <a:ext cx="762000" cy="5334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</a:rPr>
                <a:t>TCP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</a:rPr>
                <a:t>sport</a:t>
              </a:r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auto">
            <a:xfrm>
              <a:off x="8229600" y="5272088"/>
              <a:ext cx="762000" cy="5334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</a:rPr>
                <a:t>TCP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</a:rPr>
                <a:t>dport</a:t>
              </a:r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auto">
            <a:xfrm>
              <a:off x="1371600" y="1600200"/>
              <a:ext cx="1447800" cy="6858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>
                  <a:solidFill>
                    <a:srgbClr val="000000"/>
                  </a:solidFill>
                </a:rPr>
                <a:t>Rule</a:t>
              </a:r>
            </a:p>
          </p:txBody>
        </p:sp>
        <p:sp>
          <p:nvSpPr>
            <p:cNvPr id="39" name="Rectangle 16"/>
            <p:cNvSpPr>
              <a:spLocks noChangeArrowheads="1"/>
            </p:cNvSpPr>
            <p:nvPr/>
          </p:nvSpPr>
          <p:spPr bwMode="auto">
            <a:xfrm>
              <a:off x="2819400" y="1600200"/>
              <a:ext cx="1447800" cy="6858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40" name="Rectangle 17"/>
            <p:cNvSpPr>
              <a:spLocks noChangeArrowheads="1"/>
            </p:cNvSpPr>
            <p:nvPr/>
          </p:nvSpPr>
          <p:spPr bwMode="auto">
            <a:xfrm>
              <a:off x="4267200" y="1600200"/>
              <a:ext cx="1447800" cy="6858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>
                  <a:solidFill>
                    <a:srgbClr val="000000"/>
                  </a:solidFill>
                </a:rPr>
                <a:t>Stats</a:t>
              </a: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3352800" y="3641726"/>
              <a:ext cx="5170653" cy="1330382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fontAlgn="base">
                <a:spcBef>
                  <a:spcPct val="0"/>
                </a:spcBef>
                <a:spcAft>
                  <a:spcPct val="0"/>
                </a:spcAft>
                <a:buFontTx/>
                <a:buAutoNum type="arabicPeriod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Forward packet to port(s)</a:t>
              </a:r>
            </a:p>
            <a:p>
              <a:pPr marL="342900" indent="-342900" fontAlgn="base">
                <a:spcBef>
                  <a:spcPct val="0"/>
                </a:spcBef>
                <a:spcAft>
                  <a:spcPct val="0"/>
                </a:spcAft>
                <a:buFontTx/>
                <a:buAutoNum type="arabicPeriod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Encapsulate and forward to controller</a:t>
              </a:r>
            </a:p>
            <a:p>
              <a:pPr marL="342900" indent="-342900" fontAlgn="base">
                <a:spcBef>
                  <a:spcPct val="0"/>
                </a:spcBef>
                <a:spcAft>
                  <a:spcPct val="0"/>
                </a:spcAft>
                <a:buFontTx/>
                <a:buAutoNum type="arabicPeriod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Drop packet</a:t>
              </a:r>
            </a:p>
            <a:p>
              <a:pPr marL="342900" indent="-342900" fontAlgn="base">
                <a:spcBef>
                  <a:spcPct val="0"/>
                </a:spcBef>
                <a:spcAft>
                  <a:spcPct val="0"/>
                </a:spcAft>
                <a:buFontTx/>
                <a:buAutoNum type="arabicPeriod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Send to normal processing pipeline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1295400" y="5805487"/>
              <a:ext cx="1079895" cy="418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</a:rPr>
                <a:t>+ mask</a:t>
              </a:r>
            </a:p>
          </p:txBody>
        </p:sp>
        <p:sp>
          <p:nvSpPr>
            <p:cNvPr id="43" name="Line 20"/>
            <p:cNvSpPr>
              <a:spLocks noChangeShapeType="1"/>
            </p:cNvSpPr>
            <p:nvPr/>
          </p:nvSpPr>
          <p:spPr bwMode="auto">
            <a:xfrm>
              <a:off x="1371600" y="2362200"/>
              <a:ext cx="0" cy="289560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00" kern="0" dirty="0">
                <a:solidFill>
                  <a:srgbClr val="000000"/>
                </a:solidFill>
              </a:endParaRPr>
            </a:p>
          </p:txBody>
        </p:sp>
        <p:sp>
          <p:nvSpPr>
            <p:cNvPr id="44" name="Line 21"/>
            <p:cNvSpPr>
              <a:spLocks noChangeShapeType="1"/>
            </p:cNvSpPr>
            <p:nvPr/>
          </p:nvSpPr>
          <p:spPr bwMode="auto">
            <a:xfrm>
              <a:off x="3352800" y="2286000"/>
              <a:ext cx="0" cy="137160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00" kern="0" dirty="0">
                <a:solidFill>
                  <a:srgbClr val="000000"/>
                </a:solidFill>
              </a:endParaRPr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4800600" y="2743200"/>
              <a:ext cx="3048000" cy="381000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Packet + byte counters</a:t>
              </a:r>
            </a:p>
          </p:txBody>
        </p:sp>
        <p:sp>
          <p:nvSpPr>
            <p:cNvPr id="46" name="Line 23"/>
            <p:cNvSpPr>
              <a:spLocks noChangeShapeType="1"/>
            </p:cNvSpPr>
            <p:nvPr/>
          </p:nvSpPr>
          <p:spPr bwMode="auto">
            <a:xfrm flipV="1">
              <a:off x="4800600" y="2286000"/>
              <a:ext cx="0" cy="38100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00" kern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137322" y="141763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Flow Table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6705" y="5647110"/>
            <a:ext cx="8800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sym typeface="Wingdings"/>
              </a:rPr>
              <a:t>So 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q</a:t>
            </a:r>
            <a:r>
              <a:rPr lang="en-US" sz="2000" b="1" dirty="0" smtClean="0">
                <a:solidFill>
                  <a:srgbClr val="FF0000"/>
                </a:solidFill>
                <a:sym typeface="Wingdings"/>
              </a:rPr>
              <a:t>uestion:  Is this (architecturally) the same thing as the break-down of vertical</a:t>
            </a:r>
            <a:endParaRPr lang="en-US" sz="2000" b="1" dirty="0">
              <a:solidFill>
                <a:srgbClr val="FF0000"/>
              </a:solidFill>
              <a:sym typeface="Wingdings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sym typeface="Wingdings"/>
              </a:rPr>
              <a:t>integration in the compute world? </a:t>
            </a:r>
            <a:endParaRPr lang="en-US" sz="2000" b="1" dirty="0">
              <a:solidFill>
                <a:srgbClr val="FF0000"/>
              </a:solidFill>
              <a:sym typeface="Wingding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3345" y="1080554"/>
            <a:ext cx="2554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>
                <a:solidFill>
                  <a:srgbClr val="FF0000"/>
                </a:solidFill>
              </a:rPr>
              <a:t>“</a:t>
            </a:r>
            <a:r>
              <a:rPr lang="en-US" b="1" i="1" u="sng" dirty="0" err="1" smtClean="0">
                <a:solidFill>
                  <a:srgbClr val="FF0000"/>
                </a:solidFill>
              </a:rPr>
              <a:t>Flowmods</a:t>
            </a:r>
            <a:r>
              <a:rPr lang="en-US" b="1" i="1" u="sng" dirty="0" smtClean="0">
                <a:solidFill>
                  <a:srgbClr val="FF0000"/>
                </a:solidFill>
              </a:rPr>
              <a:t> at run-time”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2694134" y="1449886"/>
            <a:ext cx="1636257" cy="95968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10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6067</TotalTime>
  <Words>2433</Words>
  <Application>Microsoft Macintosh PowerPoint</Application>
  <PresentationFormat>On-screen Show (4:3)</PresentationFormat>
  <Paragraphs>452</Paragraphs>
  <Slides>35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Networking, SDN, and OpenFlow: An Architectural Perspective</vt:lpstr>
      <vt:lpstr>Agenda</vt:lpstr>
      <vt:lpstr>Danger Will Robinson!!!</vt:lpstr>
      <vt:lpstr>A Brief History of the OF/SDN Universe</vt:lpstr>
      <vt:lpstr>Maybe this is the problem?</vt:lpstr>
      <vt:lpstr>Or This?</vt:lpstr>
      <vt:lpstr>History: How Did We Get Here?</vt:lpstr>
      <vt:lpstr>(in)SANE</vt:lpstr>
      <vt:lpstr>OpenFlow Switch, v 1.0 (Gates 104 Crew)</vt:lpstr>
      <vt:lpstr>Trend (?)</vt:lpstr>
      <vt:lpstr>Well…OF/SDN Architecture</vt:lpstr>
      <vt:lpstr>PowerPoint Presentation</vt:lpstr>
      <vt:lpstr>BTW, Logically Centralized? (hint: logically centralized means distributed)</vt:lpstr>
      <vt:lpstr>BTW,  Nothing New Under The Sun…</vt:lpstr>
      <vt:lpstr>So Reality: What Is OpenFlow?</vt:lpstr>
      <vt:lpstr>Thinking Architecture/Complexity (Bowties and RYF-Complexity)</vt:lpstr>
      <vt:lpstr>Robustness vs. Complexity Systems View</vt:lpstr>
      <vt:lpstr>Thin Waists 101: The Bowtie Architecture Ideas from Systems Biology  Constraints that Deconstrain</vt:lpstr>
      <vt:lpstr>But Wait a Second Anything Look Familiar?</vt:lpstr>
      <vt:lpstr>So Where Does OF/SDN Fit?</vt:lpstr>
      <vt:lpstr>Robustness and Fragility</vt:lpstr>
      <vt:lpstr>RYF?</vt:lpstr>
      <vt:lpstr>RYF Tradeoffs</vt:lpstr>
      <vt:lpstr>Key Architectural Takeaways</vt:lpstr>
      <vt:lpstr>PowerPoint Presentation</vt:lpstr>
      <vt:lpstr>OK, Fast Forward to Today: OF 1.1+</vt:lpstr>
      <vt:lpstr>Lossy OF Abstractions</vt:lpstr>
      <vt:lpstr>PowerPoint Presentation</vt:lpstr>
      <vt:lpstr>       History of a Solution         Google OF 2.0 Proposal   </vt:lpstr>
      <vt:lpstr>Example: Shared Table Primitives              (pseudo-code)</vt:lpstr>
      <vt:lpstr>PowerPoint Presentation</vt:lpstr>
      <vt:lpstr>Beautiful idea, but….</vt:lpstr>
      <vt:lpstr>Summary</vt:lpstr>
      <vt:lpstr>Future (now): The SDN Continuum</vt:lpstr>
      <vt:lpstr>Q&amp;A</vt:lpstr>
    </vt:vector>
  </TitlesOfParts>
  <Company>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Seeing The Past, Present and Future: Macro Trends in Networking and the Role of Software Defined Networking</dc:title>
  <dc:creator>David Meyer</dc:creator>
  <cp:lastModifiedBy>David Meyer</cp:lastModifiedBy>
  <cp:revision>1054</cp:revision>
  <dcterms:created xsi:type="dcterms:W3CDTF">2013-01-10T19:34:30Z</dcterms:created>
  <dcterms:modified xsi:type="dcterms:W3CDTF">2013-03-27T19:15:05Z</dcterms:modified>
</cp:coreProperties>
</file>