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59" r:id="rId6"/>
    <p:sldId id="260" r:id="rId7"/>
    <p:sldId id="261" r:id="rId8"/>
    <p:sldId id="262" r:id="rId9"/>
    <p:sldId id="270" r:id="rId10"/>
    <p:sldId id="263" r:id="rId11"/>
    <p:sldId id="264"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0"/>
    <p:restoredTop sz="94682"/>
  </p:normalViewPr>
  <p:slideViewPr>
    <p:cSldViewPr snapToGrid="0">
      <p:cViewPr varScale="1">
        <p:scale>
          <a:sx n="129" d="100"/>
          <a:sy n="129" d="100"/>
        </p:scale>
        <p:origin x="240"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14:19:49.158"/>
    </inkml:context>
    <inkml:brush xml:id="br0">
      <inkml:brushProperty name="width" value="0.35" units="cm"/>
      <inkml:brushProperty name="height" value="0.35" units="cm"/>
    </inkml:brush>
  </inkml:definitions>
  <inkml:trace contextRef="#ctx0" brushRef="#br0">1 22 24575,'40'-4'0,"12"0"0,11 2 0,10-1 0,5 1 0,-2 1 0,-9 0 0,-13 0 0,-11 1 0,-6-1 0,6 0 0,6 1 0,3 0 0,-5 1 0,-11-1 0,-11 0 0,-7 0 0,-4 0 0,-2 0 0,0 0 0,1 0 0,1 1 0,2-1 0,0 1 0,0 0 0,3 0 0,2 0 0,1 0 0,-1 0 0,0-1 0,1 1 0,2 0 0,0-1 0,1 1 0,-5-1 0,-2 0 0,-3 1 0,-2-1 0,2 0 0,2 0 0,5 0 0,5 0 0,2 1 0,0-1 0,-4 0 0,-2 0 0,-4-1 0,-1 0 0,-2 0 0,1 0 0,1 1 0,3-1 0,2 0 0,2 1 0,1-1 0,0 1 0,5 0 0,4 0 0,4-1 0,1 1 0,-1-1 0,-3 1 0,-3 1 0,-3-1 0,-3 0 0,-4 0 0,-4 0 0,-3-1 0,-3 1 0,1 0 0,5 1 0,6-1 0,7 1 0,4-2 0,-1 1 0,-1-1 0,-7 1 0,-6-1 0,-9 1 0,-4-1 0,6 1 0,0-1 0,8 0 0,-6 0 0,-6 1 0,-6-1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14:19:58.344"/>
    </inkml:context>
    <inkml:brush xml:id="br0">
      <inkml:brushProperty name="width" value="0.35" units="cm"/>
      <inkml:brushProperty name="height" value="0.35" units="cm"/>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14:21:12.699"/>
    </inkml:context>
    <inkml:brush xml:id="br0">
      <inkml:brushProperty name="width" value="0.35" units="cm"/>
      <inkml:brushProperty name="height" value="0.35" units="cm"/>
    </inkml:brush>
  </inkml:definitions>
  <inkml:trace contextRef="#ctx0" brushRef="#br0">0 0 24575,'58'5'0,"15"1"0,13 0 0,12 0 0,-47-5 0,1 0 0,44 0 0,-8-1 0,-4 0 0,-4-1 0,-1 1 0,-4 0 0,-12 2 0,-12 0 0,-9-1 0,-5 0 0,-1 0 0,-4 0 0,-4 0 0,-5-1 0,-2-1 0,0 0 0,5 0 0,2 1 0,-1-1 0,3 1 0,4 2 0,10 0 0,14 0 0,8 0 0,-1-1 0,-9 0 0,-13-1 0,-10 0 0,-6 0 0,-1 0 0,2 0 0,4 0 0,2 0 0,4 0 0,2 0 0,-2 0 0,0 0 0,-2 0 0,-4 0 0,-3 0 0,-2 0 0,0 0 0,2 0 0,3 0 0,3 0 0,-2 1 0,-3-1 0,-1 2 0,0 0 0,-1 0 0,-6 0 0,-10 0 0,-8-2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1T14:22:05.049"/>
    </inkml:context>
    <inkml:brush xml:id="br0">
      <inkml:brushProperty name="width" value="0.35" units="cm"/>
      <inkml:brushProperty name="height" value="0.35" units="cm"/>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294EBCE-98D9-5642-8364-0DFC2ACE89DF}" type="datetimeFigureOut">
              <a:rPr lang="en-US" smtClean="0"/>
              <a:t>5/1/23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7A9EF27-4AED-534C-B9A6-8149D3B69099}" type="slidenum">
              <a:rPr lang="en-US" smtClean="0"/>
              <a:t>‹#›</a:t>
            </a:fld>
            <a:endParaRPr lang="en-US"/>
          </a:p>
        </p:txBody>
      </p:sp>
    </p:spTree>
    <p:extLst>
      <p:ext uri="{BB962C8B-B14F-4D97-AF65-F5344CB8AC3E}">
        <p14:creationId xmlns:p14="http://schemas.microsoft.com/office/powerpoint/2010/main" val="301472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4EBCE-98D9-5642-8364-0DFC2ACE89DF}"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158274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294EBCE-98D9-5642-8364-0DFC2ACE89DF}" type="datetimeFigureOut">
              <a:rPr lang="en-US" smtClean="0"/>
              <a:t>5/1/23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7A9EF27-4AED-534C-B9A6-8149D3B69099}" type="slidenum">
              <a:rPr lang="en-US" smtClean="0"/>
              <a:t>‹#›</a:t>
            </a:fld>
            <a:endParaRPr lang="en-US"/>
          </a:p>
        </p:txBody>
      </p:sp>
    </p:spTree>
    <p:extLst>
      <p:ext uri="{BB962C8B-B14F-4D97-AF65-F5344CB8AC3E}">
        <p14:creationId xmlns:p14="http://schemas.microsoft.com/office/powerpoint/2010/main" val="267062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4EBCE-98D9-5642-8364-0DFC2ACE89DF}"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393795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294EBCE-98D9-5642-8364-0DFC2ACE89DF}" type="datetimeFigureOut">
              <a:rPr lang="en-US" smtClean="0"/>
              <a:t>5/1/23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7A9EF27-4AED-534C-B9A6-8149D3B69099}" type="slidenum">
              <a:rPr lang="en-US" smtClean="0"/>
              <a:t>‹#›</a:t>
            </a:fld>
            <a:endParaRPr lang="en-US"/>
          </a:p>
        </p:txBody>
      </p:sp>
    </p:spTree>
    <p:extLst>
      <p:ext uri="{BB962C8B-B14F-4D97-AF65-F5344CB8AC3E}">
        <p14:creationId xmlns:p14="http://schemas.microsoft.com/office/powerpoint/2010/main" val="230989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4EBCE-98D9-5642-8364-0DFC2ACE89DF}"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350384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4EBCE-98D9-5642-8364-0DFC2ACE89DF}" type="datetimeFigureOut">
              <a:rPr lang="en-US" smtClean="0"/>
              <a:t>5/1/23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39170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4EBCE-98D9-5642-8364-0DFC2ACE89DF}" type="datetimeFigureOut">
              <a:rPr lang="en-US" smtClean="0"/>
              <a:t>5/1/23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7430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4EBCE-98D9-5642-8364-0DFC2ACE89DF}" type="datetimeFigureOut">
              <a:rPr lang="en-US" smtClean="0"/>
              <a:t>5/1/23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59660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294EBCE-98D9-5642-8364-0DFC2ACE89DF}" type="datetimeFigureOut">
              <a:rPr lang="en-US" smtClean="0"/>
              <a:t>5/1/23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7A9EF27-4AED-534C-B9A6-8149D3B69099}" type="slidenum">
              <a:rPr lang="en-US" smtClean="0"/>
              <a:t>‹#›</a:t>
            </a:fld>
            <a:endParaRPr lang="en-US"/>
          </a:p>
        </p:txBody>
      </p:sp>
    </p:spTree>
    <p:extLst>
      <p:ext uri="{BB962C8B-B14F-4D97-AF65-F5344CB8AC3E}">
        <p14:creationId xmlns:p14="http://schemas.microsoft.com/office/powerpoint/2010/main" val="406275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EBCE-98D9-5642-8364-0DFC2ACE89DF}"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9EF27-4AED-534C-B9A6-8149D3B69099}" type="slidenum">
              <a:rPr lang="en-US" smtClean="0"/>
              <a:t>‹#›</a:t>
            </a:fld>
            <a:endParaRPr lang="en-US"/>
          </a:p>
        </p:txBody>
      </p:sp>
    </p:spTree>
    <p:extLst>
      <p:ext uri="{BB962C8B-B14F-4D97-AF65-F5344CB8AC3E}">
        <p14:creationId xmlns:p14="http://schemas.microsoft.com/office/powerpoint/2010/main" val="394604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294EBCE-98D9-5642-8364-0DFC2ACE89DF}" type="datetimeFigureOut">
              <a:rPr lang="en-US" smtClean="0"/>
              <a:t>5/1/23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7A9EF27-4AED-534C-B9A6-8149D3B6909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42389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customXml" Target="../ink/ink1.xml"/><Relationship Id="rId9" Type="http://schemas.openxmlformats.org/officeDocument/2006/relationships/customXml" Target="../ink/ink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6" name="Rectangle 9235">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9218" name="Picture 2" descr="5 Ways To Improve Data Literacy in Your Organization">
            <a:extLst>
              <a:ext uri="{FF2B5EF4-FFF2-40B4-BE49-F238E27FC236}">
                <a16:creationId xmlns:a16="http://schemas.microsoft.com/office/drawing/2014/main" id="{1CC3441B-E3EA-2012-5A24-8F8F557467D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5481" b="24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0CA8B2-102C-570B-F538-80664F0A1718}"/>
              </a:ext>
            </a:extLst>
          </p:cNvPr>
          <p:cNvSpPr>
            <a:spLocks noGrp="1"/>
          </p:cNvSpPr>
          <p:nvPr>
            <p:ph type="ctrTitle"/>
          </p:nvPr>
        </p:nvSpPr>
        <p:spPr>
          <a:xfrm>
            <a:off x="965201" y="1020431"/>
            <a:ext cx="10225530" cy="1475013"/>
          </a:xfrm>
        </p:spPr>
        <p:txBody>
          <a:bodyPr>
            <a:normAutofit/>
          </a:bodyPr>
          <a:lstStyle/>
          <a:p>
            <a:r>
              <a:rPr lang="en-US" sz="4000">
                <a:solidFill>
                  <a:schemeClr val="tx1"/>
                </a:solidFill>
              </a:rPr>
              <a:t>Data Literacy</a:t>
            </a:r>
          </a:p>
        </p:txBody>
      </p:sp>
      <p:sp>
        <p:nvSpPr>
          <p:cNvPr id="3" name="Subtitle 2">
            <a:extLst>
              <a:ext uri="{FF2B5EF4-FFF2-40B4-BE49-F238E27FC236}">
                <a16:creationId xmlns:a16="http://schemas.microsoft.com/office/drawing/2014/main" id="{28019813-8301-3852-F95F-3D9CF3FDE2CE}"/>
              </a:ext>
            </a:extLst>
          </p:cNvPr>
          <p:cNvSpPr>
            <a:spLocks noGrp="1"/>
          </p:cNvSpPr>
          <p:nvPr>
            <p:ph type="subTitle" idx="1"/>
          </p:nvPr>
        </p:nvSpPr>
        <p:spPr>
          <a:xfrm>
            <a:off x="965200" y="2495445"/>
            <a:ext cx="10225530" cy="590321"/>
          </a:xfrm>
        </p:spPr>
        <p:txBody>
          <a:bodyPr>
            <a:normAutofit/>
          </a:bodyPr>
          <a:lstStyle/>
          <a:p>
            <a:r>
              <a:rPr lang="en-US">
                <a:solidFill>
                  <a:schemeClr val="tx1"/>
                </a:solidFill>
              </a:rPr>
              <a:t>An easy Introduction to the concepts data literacy</a:t>
            </a:r>
          </a:p>
        </p:txBody>
      </p:sp>
    </p:spTree>
    <p:extLst>
      <p:ext uri="{BB962C8B-B14F-4D97-AF65-F5344CB8AC3E}">
        <p14:creationId xmlns:p14="http://schemas.microsoft.com/office/powerpoint/2010/main" val="20370324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28B4-70A3-3AE4-8AFC-D86C6C2E5869}"/>
              </a:ext>
            </a:extLst>
          </p:cNvPr>
          <p:cNvSpPr>
            <a:spLocks noGrp="1"/>
          </p:cNvSpPr>
          <p:nvPr>
            <p:ph type="title"/>
          </p:nvPr>
        </p:nvSpPr>
        <p:spPr/>
        <p:txBody>
          <a:bodyPr/>
          <a:lstStyle/>
          <a:p>
            <a:r>
              <a:rPr lang="en-US" dirty="0"/>
              <a:t>Data literacy – descriptive: the what (explore)</a:t>
            </a:r>
          </a:p>
        </p:txBody>
      </p:sp>
      <p:sp>
        <p:nvSpPr>
          <p:cNvPr id="3" name="Content Placeholder 2">
            <a:extLst>
              <a:ext uri="{FF2B5EF4-FFF2-40B4-BE49-F238E27FC236}">
                <a16:creationId xmlns:a16="http://schemas.microsoft.com/office/drawing/2014/main" id="{E692A333-1485-BD0E-70DE-0926C1772856}"/>
              </a:ext>
            </a:extLst>
          </p:cNvPr>
          <p:cNvSpPr>
            <a:spLocks noGrp="1"/>
          </p:cNvSpPr>
          <p:nvPr>
            <p:ph idx="1"/>
          </p:nvPr>
        </p:nvSpPr>
        <p:spPr>
          <a:xfrm>
            <a:off x="428792" y="1862444"/>
            <a:ext cx="11269565" cy="791304"/>
          </a:xfrm>
        </p:spPr>
        <p:txBody>
          <a:bodyPr/>
          <a:lstStyle/>
          <a:p>
            <a:r>
              <a:rPr lang="en-US" dirty="0"/>
              <a:t>Descriptive statistics turn the data into something more understandable than raw data but data visualization goes further than that and </a:t>
            </a:r>
            <a:r>
              <a:rPr lang="en-US" b="1" dirty="0"/>
              <a:t>creates a visual which quickly tells a story</a:t>
            </a:r>
            <a:r>
              <a:rPr lang="en-US" dirty="0"/>
              <a:t>.</a:t>
            </a:r>
          </a:p>
        </p:txBody>
      </p:sp>
      <p:sp>
        <p:nvSpPr>
          <p:cNvPr id="4" name="AutoShape 2">
            <a:extLst>
              <a:ext uri="{FF2B5EF4-FFF2-40B4-BE49-F238E27FC236}">
                <a16:creationId xmlns:a16="http://schemas.microsoft.com/office/drawing/2014/main" id="{DEFBE447-D342-12C2-A9F8-456CDB8020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Graphical user interface, application&#10;&#10;Description automatically generated">
            <a:extLst>
              <a:ext uri="{FF2B5EF4-FFF2-40B4-BE49-F238E27FC236}">
                <a16:creationId xmlns:a16="http://schemas.microsoft.com/office/drawing/2014/main" id="{F78E61B2-EAB4-9D85-748D-B7711DEBAF99}"/>
              </a:ext>
            </a:extLst>
          </p:cNvPr>
          <p:cNvPicPr>
            <a:picLocks noChangeAspect="1"/>
          </p:cNvPicPr>
          <p:nvPr/>
        </p:nvPicPr>
        <p:blipFill>
          <a:blip r:embed="rId2"/>
          <a:stretch>
            <a:fillRect/>
          </a:stretch>
        </p:blipFill>
        <p:spPr>
          <a:xfrm>
            <a:off x="675862" y="2556270"/>
            <a:ext cx="7772400" cy="4197829"/>
          </a:xfrm>
          <a:prstGeom prst="rect">
            <a:avLst/>
          </a:prstGeom>
        </p:spPr>
      </p:pic>
      <p:sp>
        <p:nvSpPr>
          <p:cNvPr id="9" name="TextBox 8">
            <a:extLst>
              <a:ext uri="{FF2B5EF4-FFF2-40B4-BE49-F238E27FC236}">
                <a16:creationId xmlns:a16="http://schemas.microsoft.com/office/drawing/2014/main" id="{3EBBEED5-6926-E90D-98B8-DCF8D772B0AF}"/>
              </a:ext>
            </a:extLst>
          </p:cNvPr>
          <p:cNvSpPr txBox="1"/>
          <p:nvPr/>
        </p:nvSpPr>
        <p:spPr>
          <a:xfrm>
            <a:off x="8578246" y="4063191"/>
            <a:ext cx="3388468" cy="923330"/>
          </a:xfrm>
          <a:prstGeom prst="rect">
            <a:avLst/>
          </a:prstGeom>
          <a:noFill/>
        </p:spPr>
        <p:txBody>
          <a:bodyPr wrap="square" rtlCol="0">
            <a:spAutoFit/>
          </a:bodyPr>
          <a:lstStyle/>
          <a:p>
            <a:r>
              <a:rPr lang="en-US" dirty="0"/>
              <a:t>Everyone in the organization should be comfortable working with descriptive data</a:t>
            </a:r>
          </a:p>
        </p:txBody>
      </p:sp>
    </p:spTree>
    <p:extLst>
      <p:ext uri="{BB962C8B-B14F-4D97-AF65-F5344CB8AC3E}">
        <p14:creationId xmlns:p14="http://schemas.microsoft.com/office/powerpoint/2010/main" val="291350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E714-A1EA-6F27-FD42-7052919B8D01}"/>
              </a:ext>
            </a:extLst>
          </p:cNvPr>
          <p:cNvSpPr>
            <a:spLocks noGrp="1"/>
          </p:cNvSpPr>
          <p:nvPr>
            <p:ph type="title"/>
          </p:nvPr>
        </p:nvSpPr>
        <p:spPr/>
        <p:txBody>
          <a:bodyPr/>
          <a:lstStyle/>
          <a:p>
            <a:r>
              <a:rPr lang="en-US" dirty="0"/>
              <a:t>Data literacy – diagnostic: the why (explain)</a:t>
            </a:r>
          </a:p>
        </p:txBody>
      </p:sp>
      <p:sp>
        <p:nvSpPr>
          <p:cNvPr id="3" name="Content Placeholder 2">
            <a:extLst>
              <a:ext uri="{FF2B5EF4-FFF2-40B4-BE49-F238E27FC236}">
                <a16:creationId xmlns:a16="http://schemas.microsoft.com/office/drawing/2014/main" id="{60096AFE-ABB6-80BC-C258-02B9B0336BCF}"/>
              </a:ext>
            </a:extLst>
          </p:cNvPr>
          <p:cNvSpPr>
            <a:spLocks noGrp="1"/>
          </p:cNvSpPr>
          <p:nvPr>
            <p:ph idx="1"/>
          </p:nvPr>
        </p:nvSpPr>
        <p:spPr>
          <a:xfrm>
            <a:off x="581193" y="1948226"/>
            <a:ext cx="11029615" cy="741608"/>
          </a:xfrm>
        </p:spPr>
        <p:txBody>
          <a:bodyPr>
            <a:normAutofit fontScale="92500" lnSpcReduction="20000"/>
          </a:bodyPr>
          <a:lstStyle/>
          <a:p>
            <a:r>
              <a:rPr lang="en-US" dirty="0"/>
              <a:t>Diagnostic analytics is </a:t>
            </a:r>
            <a:r>
              <a:rPr lang="en-US" b="1" dirty="0"/>
              <a:t>a form of advanced analytics that examines data or content to answer the question, "Why did it happen?"</a:t>
            </a:r>
            <a:r>
              <a:rPr lang="en-US" dirty="0"/>
              <a:t> It is characterized by techniques such as drill-down, data discovery, data mining and correlations</a:t>
            </a:r>
          </a:p>
        </p:txBody>
      </p:sp>
      <p:pic>
        <p:nvPicPr>
          <p:cNvPr id="4" name="Picture 3" descr="Chart&#10;&#10;Description automatically generated">
            <a:extLst>
              <a:ext uri="{FF2B5EF4-FFF2-40B4-BE49-F238E27FC236}">
                <a16:creationId xmlns:a16="http://schemas.microsoft.com/office/drawing/2014/main" id="{C0E290C2-EDE2-8C9D-C275-2AE704170263}"/>
              </a:ext>
            </a:extLst>
          </p:cNvPr>
          <p:cNvPicPr>
            <a:picLocks noChangeAspect="1"/>
          </p:cNvPicPr>
          <p:nvPr/>
        </p:nvPicPr>
        <p:blipFill>
          <a:blip r:embed="rId2"/>
          <a:stretch>
            <a:fillRect/>
          </a:stretch>
        </p:blipFill>
        <p:spPr>
          <a:xfrm>
            <a:off x="581192" y="2782957"/>
            <a:ext cx="6942730" cy="3627782"/>
          </a:xfrm>
          <a:prstGeom prst="rect">
            <a:avLst/>
          </a:prstGeom>
        </p:spPr>
      </p:pic>
      <p:sp>
        <p:nvSpPr>
          <p:cNvPr id="5" name="TextBox 4">
            <a:extLst>
              <a:ext uri="{FF2B5EF4-FFF2-40B4-BE49-F238E27FC236}">
                <a16:creationId xmlns:a16="http://schemas.microsoft.com/office/drawing/2014/main" id="{16EBFDD5-372D-5ACE-8004-1DAAFABB3A59}"/>
              </a:ext>
            </a:extLst>
          </p:cNvPr>
          <p:cNvSpPr txBox="1"/>
          <p:nvPr/>
        </p:nvSpPr>
        <p:spPr>
          <a:xfrm>
            <a:off x="8222340" y="3673518"/>
            <a:ext cx="3388468" cy="1754326"/>
          </a:xfrm>
          <a:prstGeom prst="rect">
            <a:avLst/>
          </a:prstGeom>
          <a:noFill/>
        </p:spPr>
        <p:txBody>
          <a:bodyPr wrap="square" rtlCol="0">
            <a:spAutoFit/>
          </a:bodyPr>
          <a:lstStyle/>
          <a:p>
            <a:r>
              <a:rPr lang="en-US" dirty="0"/>
              <a:t>Anyone in the organization who wants to improve processes and practices. You do not need to know how to do the diagnostic analysis, however you should understand the results.</a:t>
            </a:r>
          </a:p>
        </p:txBody>
      </p:sp>
    </p:spTree>
    <p:extLst>
      <p:ext uri="{BB962C8B-B14F-4D97-AF65-F5344CB8AC3E}">
        <p14:creationId xmlns:p14="http://schemas.microsoft.com/office/powerpoint/2010/main" val="413350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7BC1-435B-CCB8-1507-B4A3EAA3B953}"/>
              </a:ext>
            </a:extLst>
          </p:cNvPr>
          <p:cNvSpPr>
            <a:spLocks noGrp="1"/>
          </p:cNvSpPr>
          <p:nvPr>
            <p:ph type="title"/>
          </p:nvPr>
        </p:nvSpPr>
        <p:spPr/>
        <p:txBody>
          <a:bodyPr/>
          <a:lstStyle/>
          <a:p>
            <a:r>
              <a:rPr lang="en-US" dirty="0"/>
              <a:t>Data literacy – prediction: what + Why</a:t>
            </a:r>
          </a:p>
        </p:txBody>
      </p:sp>
      <p:pic>
        <p:nvPicPr>
          <p:cNvPr id="5" name="Content Placeholder 4" descr="Graphical user interface, chart, application&#10;&#10;Description automatically generated">
            <a:extLst>
              <a:ext uri="{FF2B5EF4-FFF2-40B4-BE49-F238E27FC236}">
                <a16:creationId xmlns:a16="http://schemas.microsoft.com/office/drawing/2014/main" id="{746AADF8-CFC6-24A2-2607-894A75D07E2D}"/>
              </a:ext>
            </a:extLst>
          </p:cNvPr>
          <p:cNvPicPr>
            <a:picLocks noGrp="1" noChangeAspect="1"/>
          </p:cNvPicPr>
          <p:nvPr>
            <p:ph idx="1"/>
          </p:nvPr>
        </p:nvPicPr>
        <p:blipFill>
          <a:blip r:embed="rId2"/>
          <a:stretch>
            <a:fillRect/>
          </a:stretch>
        </p:blipFill>
        <p:spPr>
          <a:xfrm>
            <a:off x="709980" y="2689834"/>
            <a:ext cx="6963029" cy="3972057"/>
          </a:xfrm>
        </p:spPr>
      </p:pic>
      <p:sp>
        <p:nvSpPr>
          <p:cNvPr id="6" name="TextBox 5">
            <a:extLst>
              <a:ext uri="{FF2B5EF4-FFF2-40B4-BE49-F238E27FC236}">
                <a16:creationId xmlns:a16="http://schemas.microsoft.com/office/drawing/2014/main" id="{2944D2B6-F535-606A-8302-0B3285F80F90}"/>
              </a:ext>
            </a:extLst>
          </p:cNvPr>
          <p:cNvSpPr txBox="1"/>
          <p:nvPr/>
        </p:nvSpPr>
        <p:spPr>
          <a:xfrm>
            <a:off x="8222340" y="3706502"/>
            <a:ext cx="3388468" cy="923330"/>
          </a:xfrm>
          <a:prstGeom prst="rect">
            <a:avLst/>
          </a:prstGeom>
          <a:noFill/>
        </p:spPr>
        <p:txBody>
          <a:bodyPr wrap="square" rtlCol="0">
            <a:spAutoFit/>
          </a:bodyPr>
          <a:lstStyle/>
          <a:p>
            <a:r>
              <a:rPr lang="en-US" dirty="0"/>
              <a:t>Every persona should be able to explain the concepts. Specific persona do the analysis.</a:t>
            </a:r>
          </a:p>
        </p:txBody>
      </p:sp>
      <p:sp>
        <p:nvSpPr>
          <p:cNvPr id="7" name="Content Placeholder 2">
            <a:extLst>
              <a:ext uri="{FF2B5EF4-FFF2-40B4-BE49-F238E27FC236}">
                <a16:creationId xmlns:a16="http://schemas.microsoft.com/office/drawing/2014/main" id="{95A9114C-2A9A-A0FD-9B9D-7E6C7E402B56}"/>
              </a:ext>
            </a:extLst>
          </p:cNvPr>
          <p:cNvSpPr txBox="1">
            <a:spLocks/>
          </p:cNvSpPr>
          <p:nvPr/>
        </p:nvSpPr>
        <p:spPr>
          <a:xfrm>
            <a:off x="581193" y="1948226"/>
            <a:ext cx="11029615" cy="74160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Predictive analytics is </a:t>
            </a:r>
            <a:r>
              <a:rPr lang="en-US" b="1" i="1" dirty="0"/>
              <a:t>the use of statistics and modeling techniques to determine future performance based on current and historical data</a:t>
            </a:r>
            <a:endParaRPr lang="en-US" dirty="0"/>
          </a:p>
        </p:txBody>
      </p:sp>
    </p:spTree>
    <p:extLst>
      <p:ext uri="{BB962C8B-B14F-4D97-AF65-F5344CB8AC3E}">
        <p14:creationId xmlns:p14="http://schemas.microsoft.com/office/powerpoint/2010/main" val="140671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5068-4592-16BF-B654-A486D4EE1A9F}"/>
              </a:ext>
            </a:extLst>
          </p:cNvPr>
          <p:cNvSpPr>
            <a:spLocks noGrp="1"/>
          </p:cNvSpPr>
          <p:nvPr>
            <p:ph type="title"/>
          </p:nvPr>
        </p:nvSpPr>
        <p:spPr/>
        <p:txBody>
          <a:bodyPr/>
          <a:lstStyle/>
          <a:p>
            <a:r>
              <a:rPr lang="en-US" dirty="0"/>
              <a:t>Data literacy – prescriptive: data driven decisions</a:t>
            </a:r>
          </a:p>
        </p:txBody>
      </p:sp>
      <p:pic>
        <p:nvPicPr>
          <p:cNvPr id="5" name="Content Placeholder 4" descr="Diagram&#10;&#10;Description automatically generated with medium confidence">
            <a:extLst>
              <a:ext uri="{FF2B5EF4-FFF2-40B4-BE49-F238E27FC236}">
                <a16:creationId xmlns:a16="http://schemas.microsoft.com/office/drawing/2014/main" id="{5AA34092-DA3A-58AA-B5EE-DA833365FA7C}"/>
              </a:ext>
            </a:extLst>
          </p:cNvPr>
          <p:cNvPicPr>
            <a:picLocks noGrp="1" noChangeAspect="1"/>
          </p:cNvPicPr>
          <p:nvPr>
            <p:ph idx="1"/>
          </p:nvPr>
        </p:nvPicPr>
        <p:blipFill>
          <a:blip r:embed="rId2"/>
          <a:stretch>
            <a:fillRect/>
          </a:stretch>
        </p:blipFill>
        <p:spPr>
          <a:xfrm>
            <a:off x="581191" y="2827268"/>
            <a:ext cx="7688165" cy="3678238"/>
          </a:xfrm>
        </p:spPr>
      </p:pic>
      <p:sp>
        <p:nvSpPr>
          <p:cNvPr id="6" name="TextBox 5">
            <a:extLst>
              <a:ext uri="{FF2B5EF4-FFF2-40B4-BE49-F238E27FC236}">
                <a16:creationId xmlns:a16="http://schemas.microsoft.com/office/drawing/2014/main" id="{E8FF7440-CB42-AB13-43F9-38141C6F336C}"/>
              </a:ext>
            </a:extLst>
          </p:cNvPr>
          <p:cNvSpPr txBox="1"/>
          <p:nvPr/>
        </p:nvSpPr>
        <p:spPr>
          <a:xfrm>
            <a:off x="8578246" y="4063191"/>
            <a:ext cx="3388468" cy="1200329"/>
          </a:xfrm>
          <a:prstGeom prst="rect">
            <a:avLst/>
          </a:prstGeom>
          <a:noFill/>
        </p:spPr>
        <p:txBody>
          <a:bodyPr wrap="square" rtlCol="0">
            <a:spAutoFit/>
          </a:bodyPr>
          <a:lstStyle/>
          <a:p>
            <a:r>
              <a:rPr lang="en-US" dirty="0"/>
              <a:t>Managers and Business leaders at all levels should be able to use prescriptive analysis to make decisions.</a:t>
            </a:r>
          </a:p>
        </p:txBody>
      </p:sp>
      <p:sp>
        <p:nvSpPr>
          <p:cNvPr id="7" name="Content Placeholder 2">
            <a:extLst>
              <a:ext uri="{FF2B5EF4-FFF2-40B4-BE49-F238E27FC236}">
                <a16:creationId xmlns:a16="http://schemas.microsoft.com/office/drawing/2014/main" id="{BC21841D-D20E-DEC7-FF4F-E19CD4157685}"/>
              </a:ext>
            </a:extLst>
          </p:cNvPr>
          <p:cNvSpPr txBox="1">
            <a:spLocks/>
          </p:cNvSpPr>
          <p:nvPr/>
        </p:nvSpPr>
        <p:spPr>
          <a:xfrm>
            <a:off x="581192" y="1900808"/>
            <a:ext cx="11029615" cy="74160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Prescriptive analytics is </a:t>
            </a:r>
            <a:r>
              <a:rPr lang="en-US" b="1" dirty="0"/>
              <a:t>the process of using data to determine an optimal course of action</a:t>
            </a:r>
            <a:r>
              <a:rPr lang="en-US" dirty="0"/>
              <a:t>. By considering all relevant factors, this type of analysis yields recommendations for next steps.</a:t>
            </a:r>
          </a:p>
        </p:txBody>
      </p:sp>
    </p:spTree>
    <p:extLst>
      <p:ext uri="{BB962C8B-B14F-4D97-AF65-F5344CB8AC3E}">
        <p14:creationId xmlns:p14="http://schemas.microsoft.com/office/powerpoint/2010/main" val="373962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D4C4-40A0-58A1-BD97-EBD7DB8DF86E}"/>
              </a:ext>
            </a:extLst>
          </p:cNvPr>
          <p:cNvSpPr>
            <a:spLocks noGrp="1"/>
          </p:cNvSpPr>
          <p:nvPr>
            <p:ph type="title"/>
          </p:nvPr>
        </p:nvSpPr>
        <p:spPr/>
        <p:txBody>
          <a:bodyPr/>
          <a:lstStyle/>
          <a:p>
            <a:r>
              <a:rPr lang="en-US" dirty="0"/>
              <a:t>Thank you</a:t>
            </a:r>
          </a:p>
        </p:txBody>
      </p:sp>
      <p:pic>
        <p:nvPicPr>
          <p:cNvPr id="5" name="Content Placeholder 4" descr="A person wearing glasses&#10;&#10;Description automatically generated with low confidence">
            <a:extLst>
              <a:ext uri="{FF2B5EF4-FFF2-40B4-BE49-F238E27FC236}">
                <a16:creationId xmlns:a16="http://schemas.microsoft.com/office/drawing/2014/main" id="{2FDAEE4E-D4B3-B606-66B5-D449A124D9D6}"/>
              </a:ext>
            </a:extLst>
          </p:cNvPr>
          <p:cNvPicPr>
            <a:picLocks noGrp="1" noChangeAspect="1"/>
          </p:cNvPicPr>
          <p:nvPr>
            <p:ph idx="1"/>
          </p:nvPr>
        </p:nvPicPr>
        <p:blipFill>
          <a:blip r:embed="rId2"/>
          <a:stretch>
            <a:fillRect/>
          </a:stretch>
        </p:blipFill>
        <p:spPr>
          <a:xfrm>
            <a:off x="910258" y="2601532"/>
            <a:ext cx="2857500" cy="2857500"/>
          </a:xfrm>
        </p:spPr>
      </p:pic>
      <p:sp>
        <p:nvSpPr>
          <p:cNvPr id="7" name="TextBox 6">
            <a:extLst>
              <a:ext uri="{FF2B5EF4-FFF2-40B4-BE49-F238E27FC236}">
                <a16:creationId xmlns:a16="http://schemas.microsoft.com/office/drawing/2014/main" id="{A5D4763D-DF83-7ACC-25A1-31EA03AE78EF}"/>
              </a:ext>
            </a:extLst>
          </p:cNvPr>
          <p:cNvSpPr txBox="1"/>
          <p:nvPr/>
        </p:nvSpPr>
        <p:spPr>
          <a:xfrm>
            <a:off x="4641572" y="2185526"/>
            <a:ext cx="6969235" cy="3416320"/>
          </a:xfrm>
          <a:prstGeom prst="rect">
            <a:avLst/>
          </a:prstGeom>
          <a:noFill/>
        </p:spPr>
        <p:txBody>
          <a:bodyPr wrap="square" rtlCol="0">
            <a:spAutoFit/>
          </a:bodyPr>
          <a:lstStyle/>
          <a:p>
            <a:r>
              <a:rPr lang="en-US" dirty="0"/>
              <a:t>Serves as the Head of Analytics and Branch Chief of People Analytics for NASA's Office of Human Capital. He previously served as Chief Knowledge Architect at NASA Johnson Space Center (JSC). During his tenure, he has worked in all aspects of the Information Technology field developing and deploying several IT systems in use at JSC. His desire to improve IT processes and systems lead him to earn a Master's certificates in Project Management and Six Sigma in addition to becoming a NASA certified Lean Six Sigma Master Black Belt. Mr. Meza is conducting research in People Analytics, Automatic Classification algorithms, entity tagging, topic modeling, data driven visualization and text to graph pipelines</a:t>
            </a:r>
          </a:p>
          <a:p>
            <a:endParaRPr lang="en-US" dirty="0"/>
          </a:p>
        </p:txBody>
      </p:sp>
    </p:spTree>
    <p:extLst>
      <p:ext uri="{BB962C8B-B14F-4D97-AF65-F5344CB8AC3E}">
        <p14:creationId xmlns:p14="http://schemas.microsoft.com/office/powerpoint/2010/main" val="28160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DC60-09CF-67FB-1196-E724CA33F231}"/>
              </a:ext>
            </a:extLst>
          </p:cNvPr>
          <p:cNvSpPr>
            <a:spLocks noGrp="1"/>
          </p:cNvSpPr>
          <p:nvPr>
            <p:ph type="title"/>
          </p:nvPr>
        </p:nvSpPr>
        <p:spPr/>
        <p:txBody>
          <a:bodyPr/>
          <a:lstStyle/>
          <a:p>
            <a:r>
              <a:rPr lang="en-US" dirty="0"/>
              <a:t>What % of headcount should be in data roles?</a:t>
            </a:r>
          </a:p>
        </p:txBody>
      </p:sp>
      <p:pic>
        <p:nvPicPr>
          <p:cNvPr id="4" name="Content Placeholder 3">
            <a:extLst>
              <a:ext uri="{FF2B5EF4-FFF2-40B4-BE49-F238E27FC236}">
                <a16:creationId xmlns:a16="http://schemas.microsoft.com/office/drawing/2014/main" id="{9DCCEC92-E9E7-7F5B-5637-CED03268217A}"/>
              </a:ext>
            </a:extLst>
          </p:cNvPr>
          <p:cNvPicPr>
            <a:picLocks noGrp="1" noChangeAspect="1"/>
          </p:cNvPicPr>
          <p:nvPr>
            <p:ph idx="1"/>
          </p:nvPr>
        </p:nvPicPr>
        <p:blipFill>
          <a:blip r:embed="rId2"/>
          <a:stretch>
            <a:fillRect/>
          </a:stretch>
        </p:blipFill>
        <p:spPr>
          <a:xfrm>
            <a:off x="353467" y="1977080"/>
            <a:ext cx="3413150" cy="4522760"/>
          </a:xfrm>
          <a:prstGeom prst="rect">
            <a:avLst/>
          </a:prstGeom>
        </p:spPr>
      </p:pic>
      <p:pic>
        <p:nvPicPr>
          <p:cNvPr id="5" name="Picture 4">
            <a:extLst>
              <a:ext uri="{FF2B5EF4-FFF2-40B4-BE49-F238E27FC236}">
                <a16:creationId xmlns:a16="http://schemas.microsoft.com/office/drawing/2014/main" id="{8BD579CF-F5E2-BD66-604D-57209F91079C}"/>
              </a:ext>
            </a:extLst>
          </p:cNvPr>
          <p:cNvPicPr>
            <a:picLocks noChangeAspect="1"/>
          </p:cNvPicPr>
          <p:nvPr/>
        </p:nvPicPr>
        <p:blipFill>
          <a:blip r:embed="rId3"/>
          <a:stretch>
            <a:fillRect/>
          </a:stretch>
        </p:blipFill>
        <p:spPr>
          <a:xfrm>
            <a:off x="3766617" y="2048002"/>
            <a:ext cx="3825640" cy="4534930"/>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4980E139-C7B4-5BC3-262A-67B433729ACE}"/>
                  </a:ext>
                </a:extLst>
              </p14:cNvPr>
              <p14:cNvContentPartPr/>
              <p14:nvPr/>
            </p14:nvContentPartPr>
            <p14:xfrm>
              <a:off x="4277647" y="2272556"/>
              <a:ext cx="847080" cy="8280"/>
            </p14:xfrm>
          </p:contentPart>
        </mc:Choice>
        <mc:Fallback>
          <p:pic>
            <p:nvPicPr>
              <p:cNvPr id="8" name="Ink 7">
                <a:extLst>
                  <a:ext uri="{FF2B5EF4-FFF2-40B4-BE49-F238E27FC236}">
                    <a16:creationId xmlns:a16="http://schemas.microsoft.com/office/drawing/2014/main" id="{4980E139-C7B4-5BC3-262A-67B433729ACE}"/>
                  </a:ext>
                </a:extLst>
              </p:cNvPr>
              <p:cNvPicPr/>
              <p:nvPr/>
            </p:nvPicPr>
            <p:blipFill>
              <a:blip r:embed="rId5"/>
              <a:stretch>
                <a:fillRect/>
              </a:stretch>
            </p:blipFill>
            <p:spPr>
              <a:xfrm>
                <a:off x="4215007" y="2209556"/>
                <a:ext cx="9727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8BE746D3-CED9-96DF-5AE8-7DA36F02D3B9}"/>
                  </a:ext>
                </a:extLst>
              </p14:cNvPr>
              <p14:cNvContentPartPr/>
              <p14:nvPr/>
            </p14:nvContentPartPr>
            <p14:xfrm>
              <a:off x="4015567" y="2321516"/>
              <a:ext cx="360" cy="360"/>
            </p14:xfrm>
          </p:contentPart>
        </mc:Choice>
        <mc:Fallback>
          <p:pic>
            <p:nvPicPr>
              <p:cNvPr id="9" name="Ink 8">
                <a:extLst>
                  <a:ext uri="{FF2B5EF4-FFF2-40B4-BE49-F238E27FC236}">
                    <a16:creationId xmlns:a16="http://schemas.microsoft.com/office/drawing/2014/main" id="{8BE746D3-CED9-96DF-5AE8-7DA36F02D3B9}"/>
                  </a:ext>
                </a:extLst>
              </p:cNvPr>
              <p:cNvPicPr/>
              <p:nvPr/>
            </p:nvPicPr>
            <p:blipFill>
              <a:blip r:embed="rId7"/>
              <a:stretch>
                <a:fillRect/>
              </a:stretch>
            </p:blipFill>
            <p:spPr>
              <a:xfrm>
                <a:off x="3952927" y="2258876"/>
                <a:ext cx="126000" cy="126000"/>
              </a:xfrm>
              <a:prstGeom prst="rect">
                <a:avLst/>
              </a:prstGeom>
            </p:spPr>
          </p:pic>
        </mc:Fallback>
      </mc:AlternateContent>
      <p:pic>
        <p:nvPicPr>
          <p:cNvPr id="13" name="Picture 12">
            <a:extLst>
              <a:ext uri="{FF2B5EF4-FFF2-40B4-BE49-F238E27FC236}">
                <a16:creationId xmlns:a16="http://schemas.microsoft.com/office/drawing/2014/main" id="{011EE790-C6FE-69DC-A0D0-F294CB70AC84}"/>
              </a:ext>
            </a:extLst>
          </p:cNvPr>
          <p:cNvPicPr>
            <a:picLocks noChangeAspect="1"/>
          </p:cNvPicPr>
          <p:nvPr/>
        </p:nvPicPr>
        <p:blipFill>
          <a:blip r:embed="rId8"/>
          <a:stretch>
            <a:fillRect/>
          </a:stretch>
        </p:blipFill>
        <p:spPr>
          <a:xfrm>
            <a:off x="7927284" y="2048002"/>
            <a:ext cx="3814367" cy="4585444"/>
          </a:xfrm>
          <a:prstGeom prst="rect">
            <a:avLst/>
          </a:prstGeom>
        </p:spPr>
      </p:pic>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15BE8BDB-E94E-15F4-CF84-EF563A072024}"/>
                  </a:ext>
                </a:extLst>
              </p14:cNvPr>
              <p14:cNvContentPartPr/>
              <p14:nvPr/>
            </p14:nvContentPartPr>
            <p14:xfrm>
              <a:off x="895447" y="2979596"/>
              <a:ext cx="907200" cy="18720"/>
            </p14:xfrm>
          </p:contentPart>
        </mc:Choice>
        <mc:Fallback>
          <p:pic>
            <p:nvPicPr>
              <p:cNvPr id="14" name="Ink 13">
                <a:extLst>
                  <a:ext uri="{FF2B5EF4-FFF2-40B4-BE49-F238E27FC236}">
                    <a16:creationId xmlns:a16="http://schemas.microsoft.com/office/drawing/2014/main" id="{15BE8BDB-E94E-15F4-CF84-EF563A072024}"/>
                  </a:ext>
                </a:extLst>
              </p:cNvPr>
              <p:cNvPicPr/>
              <p:nvPr/>
            </p:nvPicPr>
            <p:blipFill>
              <a:blip r:embed="rId10"/>
              <a:stretch>
                <a:fillRect/>
              </a:stretch>
            </p:blipFill>
            <p:spPr>
              <a:xfrm>
                <a:off x="832447" y="2916596"/>
                <a:ext cx="10328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239882CC-7F8C-D4CE-EF90-492E8AF24842}"/>
                  </a:ext>
                </a:extLst>
              </p14:cNvPr>
              <p14:cNvContentPartPr/>
              <p14:nvPr/>
            </p14:nvContentPartPr>
            <p14:xfrm>
              <a:off x="715807" y="3025316"/>
              <a:ext cx="360" cy="360"/>
            </p14:xfrm>
          </p:contentPart>
        </mc:Choice>
        <mc:Fallback>
          <p:pic>
            <p:nvPicPr>
              <p:cNvPr id="15" name="Ink 14">
                <a:extLst>
                  <a:ext uri="{FF2B5EF4-FFF2-40B4-BE49-F238E27FC236}">
                    <a16:creationId xmlns:a16="http://schemas.microsoft.com/office/drawing/2014/main" id="{239882CC-7F8C-D4CE-EF90-492E8AF24842}"/>
                  </a:ext>
                </a:extLst>
              </p:cNvPr>
              <p:cNvPicPr/>
              <p:nvPr/>
            </p:nvPicPr>
            <p:blipFill>
              <a:blip r:embed="rId7"/>
              <a:stretch>
                <a:fillRect/>
              </a:stretch>
            </p:blipFill>
            <p:spPr>
              <a:xfrm>
                <a:off x="652807" y="2962676"/>
                <a:ext cx="126000" cy="126000"/>
              </a:xfrm>
              <a:prstGeom prst="rect">
                <a:avLst/>
              </a:prstGeom>
            </p:spPr>
          </p:pic>
        </mc:Fallback>
      </mc:AlternateContent>
    </p:spTree>
    <p:extLst>
      <p:ext uri="{BB962C8B-B14F-4D97-AF65-F5344CB8AC3E}">
        <p14:creationId xmlns:p14="http://schemas.microsoft.com/office/powerpoint/2010/main" val="10674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0632-F339-1D10-285C-D7D747C53EEC}"/>
              </a:ext>
            </a:extLst>
          </p:cNvPr>
          <p:cNvSpPr>
            <a:spLocks noGrp="1"/>
          </p:cNvSpPr>
          <p:nvPr>
            <p:ph type="title"/>
          </p:nvPr>
        </p:nvSpPr>
        <p:spPr/>
        <p:txBody>
          <a:bodyPr/>
          <a:lstStyle/>
          <a:p>
            <a:r>
              <a:rPr lang="en-US" dirty="0"/>
              <a:t>Data Literacy</a:t>
            </a:r>
          </a:p>
        </p:txBody>
      </p:sp>
      <p:sp>
        <p:nvSpPr>
          <p:cNvPr id="3" name="Content Placeholder 2">
            <a:extLst>
              <a:ext uri="{FF2B5EF4-FFF2-40B4-BE49-F238E27FC236}">
                <a16:creationId xmlns:a16="http://schemas.microsoft.com/office/drawing/2014/main" id="{8591CC87-DAD5-D332-0F75-DF2099AE63D0}"/>
              </a:ext>
            </a:extLst>
          </p:cNvPr>
          <p:cNvSpPr>
            <a:spLocks noGrp="1"/>
          </p:cNvSpPr>
          <p:nvPr>
            <p:ph idx="1"/>
          </p:nvPr>
        </p:nvSpPr>
        <p:spPr>
          <a:xfrm>
            <a:off x="437989" y="1913323"/>
            <a:ext cx="11172819" cy="699249"/>
          </a:xfrm>
        </p:spPr>
        <p:txBody>
          <a:bodyPr>
            <a:normAutofit/>
          </a:bodyPr>
          <a:lstStyle/>
          <a:p>
            <a:pPr marL="0" indent="0">
              <a:buNone/>
            </a:pPr>
            <a:r>
              <a:rPr lang="en-US" b="0" i="0" dirty="0">
                <a:solidFill>
                  <a:srgbClr val="272727"/>
                </a:solidFill>
                <a:effectLst/>
              </a:rPr>
              <a:t>A recent </a:t>
            </a:r>
            <a:r>
              <a:rPr lang="en-US" b="0" i="0" u="none" strike="noStrike" dirty="0">
                <a:solidFill>
                  <a:srgbClr val="272727"/>
                </a:solidFill>
                <a:effectLst/>
              </a:rPr>
              <a:t>Gartner survey</a:t>
            </a:r>
            <a:r>
              <a:rPr lang="en-US" b="0" i="0" dirty="0">
                <a:solidFill>
                  <a:srgbClr val="272727"/>
                </a:solidFill>
                <a:effectLst/>
              </a:rPr>
              <a:t> of chief data officers found that poor data literacy is one of the top three barriers in building strong data and analytics teams.</a:t>
            </a:r>
            <a:endParaRPr lang="en-US" dirty="0"/>
          </a:p>
        </p:txBody>
      </p:sp>
      <p:pic>
        <p:nvPicPr>
          <p:cNvPr id="4" name="Picture 3">
            <a:extLst>
              <a:ext uri="{FF2B5EF4-FFF2-40B4-BE49-F238E27FC236}">
                <a16:creationId xmlns:a16="http://schemas.microsoft.com/office/drawing/2014/main" id="{9BBB8925-6209-4E77-FA61-4C405DD62D5D}"/>
              </a:ext>
            </a:extLst>
          </p:cNvPr>
          <p:cNvPicPr>
            <a:picLocks noChangeAspect="1"/>
          </p:cNvPicPr>
          <p:nvPr/>
        </p:nvPicPr>
        <p:blipFill>
          <a:blip r:embed="rId2"/>
          <a:stretch>
            <a:fillRect/>
          </a:stretch>
        </p:blipFill>
        <p:spPr>
          <a:xfrm>
            <a:off x="437989" y="2857002"/>
            <a:ext cx="2260357" cy="3105283"/>
          </a:xfrm>
          <a:prstGeom prst="rect">
            <a:avLst/>
          </a:prstGeom>
        </p:spPr>
      </p:pic>
      <p:sp>
        <p:nvSpPr>
          <p:cNvPr id="5" name="TextBox 4">
            <a:extLst>
              <a:ext uri="{FF2B5EF4-FFF2-40B4-BE49-F238E27FC236}">
                <a16:creationId xmlns:a16="http://schemas.microsoft.com/office/drawing/2014/main" id="{715F2A57-66C8-0475-66C8-61B3E88185C8}"/>
              </a:ext>
            </a:extLst>
          </p:cNvPr>
          <p:cNvSpPr txBox="1"/>
          <p:nvPr/>
        </p:nvSpPr>
        <p:spPr>
          <a:xfrm>
            <a:off x="83713" y="6573799"/>
            <a:ext cx="4166525" cy="215444"/>
          </a:xfrm>
          <a:prstGeom prst="rect">
            <a:avLst/>
          </a:prstGeom>
          <a:noFill/>
        </p:spPr>
        <p:txBody>
          <a:bodyPr wrap="none" rtlCol="0">
            <a:spAutoFit/>
          </a:bodyPr>
          <a:lstStyle/>
          <a:p>
            <a:r>
              <a:rPr lang="en-US" sz="800" dirty="0"/>
              <a:t>Source: https://</a:t>
            </a:r>
            <a:r>
              <a:rPr lang="en-US" sz="800" dirty="0" err="1"/>
              <a:t>mitsloan.mit.edu</a:t>
            </a:r>
            <a:r>
              <a:rPr lang="en-US" sz="800" dirty="0"/>
              <a:t>/ideas-made-to-matter/how-to-build-data-literacy-your-company</a:t>
            </a:r>
          </a:p>
        </p:txBody>
      </p:sp>
      <p:sp>
        <p:nvSpPr>
          <p:cNvPr id="6" name="TextBox 5">
            <a:extLst>
              <a:ext uri="{FF2B5EF4-FFF2-40B4-BE49-F238E27FC236}">
                <a16:creationId xmlns:a16="http://schemas.microsoft.com/office/drawing/2014/main" id="{6840ED51-665F-2980-5C46-871C4DB02C7D}"/>
              </a:ext>
            </a:extLst>
          </p:cNvPr>
          <p:cNvSpPr txBox="1"/>
          <p:nvPr/>
        </p:nvSpPr>
        <p:spPr>
          <a:xfrm>
            <a:off x="3316310" y="2619636"/>
            <a:ext cx="8184524" cy="369332"/>
          </a:xfrm>
          <a:prstGeom prst="rect">
            <a:avLst/>
          </a:prstGeom>
          <a:noFill/>
        </p:spPr>
        <p:txBody>
          <a:bodyPr wrap="square" rtlCol="0">
            <a:spAutoFit/>
          </a:bodyPr>
          <a:lstStyle/>
          <a:p>
            <a:r>
              <a:rPr lang="en-US" b="1" i="0" dirty="0">
                <a:solidFill>
                  <a:srgbClr val="272727"/>
                </a:solidFill>
                <a:effectLst/>
                <a:cs typeface="Futura LT W01 Heavy" panose="020B0602020204020303" pitchFamily="34" charset="-79"/>
              </a:rPr>
              <a:t>Know what data literacy is — acknowledging that it’s different for everyone</a:t>
            </a:r>
            <a:endParaRPr lang="en-US" dirty="0"/>
          </a:p>
        </p:txBody>
      </p:sp>
      <p:sp>
        <p:nvSpPr>
          <p:cNvPr id="7" name="TextBox 6">
            <a:extLst>
              <a:ext uri="{FF2B5EF4-FFF2-40B4-BE49-F238E27FC236}">
                <a16:creationId xmlns:a16="http://schemas.microsoft.com/office/drawing/2014/main" id="{888FC074-5607-C885-C881-807BEA1E1F5C}"/>
              </a:ext>
            </a:extLst>
          </p:cNvPr>
          <p:cNvSpPr txBox="1"/>
          <p:nvPr/>
        </p:nvSpPr>
        <p:spPr>
          <a:xfrm>
            <a:off x="3316310" y="3304056"/>
            <a:ext cx="7991340" cy="2585323"/>
          </a:xfrm>
          <a:prstGeom prst="rect">
            <a:avLst/>
          </a:prstGeom>
          <a:noFill/>
        </p:spPr>
        <p:txBody>
          <a:bodyPr wrap="square" rtlCol="0">
            <a:spAutoFit/>
          </a:bodyPr>
          <a:lstStyle/>
          <a:p>
            <a:pPr algn="l"/>
            <a:r>
              <a:rPr lang="en-US" b="0" i="0" dirty="0">
                <a:solidFill>
                  <a:srgbClr val="272727"/>
                </a:solidFill>
                <a:effectLst/>
              </a:rPr>
              <a:t>MIT professor Catherine </a:t>
            </a:r>
            <a:r>
              <a:rPr lang="en-US" b="0" i="0" dirty="0" err="1">
                <a:solidFill>
                  <a:srgbClr val="272727"/>
                </a:solidFill>
                <a:effectLst/>
              </a:rPr>
              <a:t>D’Ignazio</a:t>
            </a:r>
            <a:r>
              <a:rPr lang="en-US" b="0" i="0" dirty="0">
                <a:solidFill>
                  <a:srgbClr val="272727"/>
                </a:solidFill>
                <a:effectLst/>
              </a:rPr>
              <a:t> and research scientist Rahul Bhargava </a:t>
            </a:r>
            <a:r>
              <a:rPr lang="en-US" b="0" i="0" u="none" strike="noStrike" dirty="0">
                <a:solidFill>
                  <a:srgbClr val="272727"/>
                </a:solidFill>
                <a:effectLst/>
              </a:rPr>
              <a:t>describe data literacy in a paper</a:t>
            </a:r>
            <a:r>
              <a:rPr lang="en-US" b="0" i="0" dirty="0">
                <a:solidFill>
                  <a:srgbClr val="272727"/>
                </a:solidFill>
                <a:effectLst/>
              </a:rPr>
              <a:t> as the ability to:</a:t>
            </a:r>
          </a:p>
          <a:p>
            <a:pPr algn="l">
              <a:buFont typeface="Arial" panose="020B0604020202020204" pitchFamily="34" charset="0"/>
              <a:buChar char="•"/>
            </a:pPr>
            <a:r>
              <a:rPr lang="en-US" b="1" i="0" dirty="0">
                <a:solidFill>
                  <a:srgbClr val="272727"/>
                </a:solidFill>
                <a:effectLst/>
                <a:cs typeface="Futura LT W01 Heavy" panose="020B0602020204020303" pitchFamily="34" charset="-79"/>
              </a:rPr>
              <a:t> read data</a:t>
            </a:r>
            <a:r>
              <a:rPr lang="en-US" b="0" i="0" dirty="0">
                <a:solidFill>
                  <a:srgbClr val="272727"/>
                </a:solidFill>
                <a:effectLst/>
                <a:cs typeface="Futura LT W01 Medium" panose="020B0602020204020303" pitchFamily="34" charset="-79"/>
              </a:rPr>
              <a:t>, which means understanding what data is and the aspects of the world it represents.</a:t>
            </a:r>
          </a:p>
          <a:p>
            <a:pPr algn="l">
              <a:buFont typeface="Arial" panose="020B0604020202020204" pitchFamily="34" charset="0"/>
              <a:buChar char="•"/>
            </a:pPr>
            <a:r>
              <a:rPr lang="en-US" b="1" i="0" dirty="0">
                <a:solidFill>
                  <a:srgbClr val="272727"/>
                </a:solidFill>
                <a:effectLst/>
                <a:cs typeface="Futura LT W01 Heavy" panose="020B0602020204020303" pitchFamily="34" charset="-79"/>
              </a:rPr>
              <a:t> work with data</a:t>
            </a:r>
            <a:r>
              <a:rPr lang="en-US" b="0" i="0" dirty="0">
                <a:solidFill>
                  <a:srgbClr val="272727"/>
                </a:solidFill>
                <a:effectLst/>
                <a:cs typeface="Futura LT W01 Medium" panose="020B0602020204020303" pitchFamily="34" charset="-79"/>
              </a:rPr>
              <a:t>, including creating, acquiring, cleaning, and managing it.</a:t>
            </a:r>
          </a:p>
          <a:p>
            <a:pPr algn="l">
              <a:buFont typeface="Arial" panose="020B0604020202020204" pitchFamily="34" charset="0"/>
              <a:buChar char="•"/>
            </a:pPr>
            <a:r>
              <a:rPr lang="en-US" b="1" i="0" dirty="0">
                <a:solidFill>
                  <a:srgbClr val="272727"/>
                </a:solidFill>
                <a:effectLst/>
                <a:cs typeface="Futura LT W01 Heavy" panose="020B0602020204020303" pitchFamily="34" charset="-79"/>
              </a:rPr>
              <a:t> analyze data</a:t>
            </a:r>
            <a:r>
              <a:rPr lang="en-US" b="0" i="0" dirty="0">
                <a:solidFill>
                  <a:srgbClr val="272727"/>
                </a:solidFill>
                <a:effectLst/>
                <a:cs typeface="Futura LT W01 Medium" panose="020B0602020204020303" pitchFamily="34" charset="-79"/>
              </a:rPr>
              <a:t>, which involves filtering, sorting, aggregating, comparing, and performing other analytic operations on it.</a:t>
            </a:r>
          </a:p>
          <a:p>
            <a:pPr algn="l">
              <a:buFont typeface="Arial" panose="020B0604020202020204" pitchFamily="34" charset="0"/>
              <a:buChar char="•"/>
            </a:pPr>
            <a:r>
              <a:rPr lang="en-US" b="1" i="0" dirty="0">
                <a:effectLst/>
                <a:cs typeface="Futura LT W01 Heavy" panose="020B0602020204020303" pitchFamily="34" charset="-79"/>
              </a:rPr>
              <a:t> </a:t>
            </a:r>
            <a:r>
              <a:rPr lang="en-US" b="1" i="0" strike="sngStrike" dirty="0">
                <a:effectLst/>
                <a:cs typeface="Futura LT W01 Heavy" panose="020B0602020204020303" pitchFamily="34" charset="-79"/>
              </a:rPr>
              <a:t>argue</a:t>
            </a:r>
            <a:r>
              <a:rPr lang="en-US" b="1" i="0" dirty="0">
                <a:solidFill>
                  <a:srgbClr val="272727"/>
                </a:solidFill>
                <a:effectLst/>
                <a:cs typeface="Futura LT W01 Heavy" panose="020B0602020204020303" pitchFamily="34" charset="-79"/>
              </a:rPr>
              <a:t> with data</a:t>
            </a:r>
            <a:r>
              <a:rPr lang="en-US" b="0" i="0" dirty="0">
                <a:solidFill>
                  <a:srgbClr val="272727"/>
                </a:solidFill>
                <a:effectLst/>
                <a:cs typeface="Futura LT W01 Medium" panose="020B0602020204020303" pitchFamily="34" charset="-79"/>
              </a:rPr>
              <a:t>, which means using data to support a larger narrative that is intended to communicate some message or story to a particular audience.</a:t>
            </a:r>
          </a:p>
        </p:txBody>
      </p:sp>
      <p:sp>
        <p:nvSpPr>
          <p:cNvPr id="8" name="Rectangle 7">
            <a:extLst>
              <a:ext uri="{FF2B5EF4-FFF2-40B4-BE49-F238E27FC236}">
                <a16:creationId xmlns:a16="http://schemas.microsoft.com/office/drawing/2014/main" id="{A0C891D3-7AEF-DBF9-4175-78F2217379F1}"/>
              </a:ext>
            </a:extLst>
          </p:cNvPr>
          <p:cNvSpPr/>
          <p:nvPr/>
        </p:nvSpPr>
        <p:spPr>
          <a:xfrm>
            <a:off x="3029735" y="5155283"/>
            <a:ext cx="1354473" cy="338554"/>
          </a:xfrm>
          <a:prstGeom prst="rect">
            <a:avLst/>
          </a:prstGeom>
          <a:noFill/>
        </p:spPr>
        <p:txBody>
          <a:bodyPr wrap="none" lIns="91440" tIns="45720" rIns="91440" bIns="45720">
            <a:spAutoFit/>
          </a:bodyPr>
          <a:lstStyle/>
          <a:p>
            <a:pPr algn="ctr"/>
            <a:r>
              <a:rPr lang="en-US" sz="1600" b="0" cap="none" spc="0" dirty="0">
                <a:ln w="0"/>
                <a:solidFill>
                  <a:srgbClr val="FF0000"/>
                </a:solidFill>
                <a:effectLst>
                  <a:outerShdw blurRad="38100" dist="19050" dir="2700000" algn="tl" rotWithShape="0">
                    <a:schemeClr val="dk1">
                      <a:alpha val="40000"/>
                    </a:schemeClr>
                  </a:outerShdw>
                </a:effectLst>
              </a:rPr>
              <a:t>Communicate</a:t>
            </a:r>
          </a:p>
        </p:txBody>
      </p:sp>
    </p:spTree>
    <p:extLst>
      <p:ext uri="{BB962C8B-B14F-4D97-AF65-F5344CB8AC3E}">
        <p14:creationId xmlns:p14="http://schemas.microsoft.com/office/powerpoint/2010/main" val="382574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392B-3A09-7B87-9F8B-DF6FDDC7CC04}"/>
              </a:ext>
            </a:extLst>
          </p:cNvPr>
          <p:cNvSpPr>
            <a:spLocks noGrp="1"/>
          </p:cNvSpPr>
          <p:nvPr>
            <p:ph type="title"/>
          </p:nvPr>
        </p:nvSpPr>
        <p:spPr/>
        <p:txBody>
          <a:bodyPr/>
          <a:lstStyle/>
          <a:p>
            <a:r>
              <a:rPr lang="en-US" dirty="0"/>
              <a:t>4 levels of ANALYTICS</a:t>
            </a:r>
          </a:p>
        </p:txBody>
      </p:sp>
      <p:sp>
        <p:nvSpPr>
          <p:cNvPr id="3" name="Content Placeholder 2">
            <a:extLst>
              <a:ext uri="{FF2B5EF4-FFF2-40B4-BE49-F238E27FC236}">
                <a16:creationId xmlns:a16="http://schemas.microsoft.com/office/drawing/2014/main" id="{8275F554-37B0-7C68-D5B4-1CE8BF58172E}"/>
              </a:ext>
            </a:extLst>
          </p:cNvPr>
          <p:cNvSpPr>
            <a:spLocks noGrp="1"/>
          </p:cNvSpPr>
          <p:nvPr>
            <p:ph idx="1"/>
          </p:nvPr>
        </p:nvSpPr>
        <p:spPr>
          <a:xfrm>
            <a:off x="432105" y="1948061"/>
            <a:ext cx="7678225" cy="4727200"/>
          </a:xfrm>
        </p:spPr>
        <p:txBody>
          <a:bodyPr>
            <a:normAutofit fontScale="85000" lnSpcReduction="20000"/>
          </a:bodyPr>
          <a:lstStyle/>
          <a:p>
            <a:r>
              <a:rPr lang="en-US" sz="2000" b="1" dirty="0"/>
              <a:t>Descriptive– What happened?</a:t>
            </a:r>
          </a:p>
          <a:p>
            <a:pPr lvl="1"/>
            <a:r>
              <a:rPr lang="en-US" sz="2000" dirty="0">
                <a:effectLst/>
                <a:latin typeface="Helvetica" pitchFamily="2" charset="0"/>
              </a:rPr>
              <a:t>used to describe the basic features of the data in a study.</a:t>
            </a:r>
          </a:p>
          <a:p>
            <a:pPr lvl="1"/>
            <a:r>
              <a:rPr lang="en-US" sz="2000" dirty="0">
                <a:effectLst/>
                <a:latin typeface="Helvetica" pitchFamily="2" charset="0"/>
              </a:rPr>
              <a:t>used to present quantitative descriptions in a manageable form.</a:t>
            </a:r>
          </a:p>
          <a:p>
            <a:r>
              <a:rPr lang="en-US" sz="2000" b="1" dirty="0"/>
              <a:t>Diagnostic – Why did this happen?</a:t>
            </a:r>
          </a:p>
          <a:p>
            <a:pPr lvl="1"/>
            <a:r>
              <a:rPr lang="en-US" sz="2000" b="0" i="0" dirty="0">
                <a:solidFill>
                  <a:srgbClr val="181818"/>
                </a:solidFill>
                <a:effectLst/>
                <a:latin typeface="Trade Gothic W01 Roman"/>
              </a:rPr>
              <a:t>using data to determine the causes of trends and correlations between variables.</a:t>
            </a:r>
          </a:p>
          <a:p>
            <a:pPr lvl="1"/>
            <a:r>
              <a:rPr lang="en-US" sz="2000" b="0" i="0" dirty="0">
                <a:solidFill>
                  <a:srgbClr val="181818"/>
                </a:solidFill>
                <a:effectLst/>
                <a:latin typeface="Trade Gothic W01 Roman"/>
              </a:rPr>
              <a:t>hypothesis testing, the difference between correlation and causation. </a:t>
            </a:r>
          </a:p>
          <a:p>
            <a:r>
              <a:rPr lang="en-US" sz="2000" b="1" dirty="0"/>
              <a:t>Predictive – What might happen in the future?</a:t>
            </a:r>
          </a:p>
          <a:p>
            <a:pPr lvl="1"/>
            <a:r>
              <a:rPr lang="en-US" sz="2000" dirty="0">
                <a:effectLst/>
                <a:latin typeface="Helvetica" pitchFamily="2" charset="0"/>
              </a:rPr>
              <a:t>trying to reach conclusions that extend beyond the immediate data alone.</a:t>
            </a:r>
          </a:p>
          <a:p>
            <a:pPr lvl="1"/>
            <a:r>
              <a:rPr lang="en-US" sz="2000" dirty="0">
                <a:effectLst/>
                <a:latin typeface="Helvetica" pitchFamily="2" charset="0"/>
              </a:rPr>
              <a:t>make inferences from our data to more general conditions.</a:t>
            </a:r>
          </a:p>
          <a:p>
            <a:r>
              <a:rPr lang="en-US" sz="2000" b="1" dirty="0">
                <a:effectLst/>
                <a:latin typeface="Helvetica" pitchFamily="2" charset="0"/>
              </a:rPr>
              <a:t>Prescriptive – What should we do next?</a:t>
            </a:r>
          </a:p>
          <a:p>
            <a:pPr lvl="1"/>
            <a:r>
              <a:rPr lang="en-US" sz="2000" b="0" i="0" dirty="0">
                <a:solidFill>
                  <a:srgbClr val="181818"/>
                </a:solidFill>
                <a:effectLst/>
                <a:latin typeface="Trade Gothic W01 Roman"/>
              </a:rPr>
              <a:t>takes into account all possible factors in a scenario and suggests actionable takeaways.</a:t>
            </a:r>
            <a:endParaRPr lang="en-US" sz="2000" b="1" i="0" dirty="0">
              <a:solidFill>
                <a:srgbClr val="181818"/>
              </a:solidFill>
              <a:latin typeface="Helvetica" pitchFamily="2" charset="0"/>
            </a:endParaRPr>
          </a:p>
          <a:p>
            <a:pPr lvl="1"/>
            <a:r>
              <a:rPr lang="en-US" sz="2000" b="0" i="0" dirty="0">
                <a:solidFill>
                  <a:srgbClr val="181818"/>
                </a:solidFill>
                <a:effectLst/>
                <a:latin typeface="Trade Gothic W01 Roman"/>
              </a:rPr>
              <a:t>especially useful when making data-driven decisions.</a:t>
            </a:r>
            <a:endParaRPr lang="en-US" sz="2000" dirty="0"/>
          </a:p>
        </p:txBody>
      </p:sp>
      <p:pic>
        <p:nvPicPr>
          <p:cNvPr id="4" name="Picture 2" descr="A graph titled, &quot;Analytics Maturity&quot; that shows a traditional Analytics Maturity model.">
            <a:extLst>
              <a:ext uri="{FF2B5EF4-FFF2-40B4-BE49-F238E27FC236}">
                <a16:creationId xmlns:a16="http://schemas.microsoft.com/office/drawing/2014/main" id="{27432A90-7573-1014-C163-D047AF61B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738" y="2948394"/>
            <a:ext cx="4002157" cy="225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84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B9C2-19B6-BDB2-0867-C310CC7B3BF7}"/>
              </a:ext>
            </a:extLst>
          </p:cNvPr>
          <p:cNvSpPr>
            <a:spLocks noGrp="1"/>
          </p:cNvSpPr>
          <p:nvPr>
            <p:ph type="title"/>
          </p:nvPr>
        </p:nvSpPr>
        <p:spPr/>
        <p:txBody>
          <a:bodyPr/>
          <a:lstStyle/>
          <a:p>
            <a:r>
              <a:rPr lang="en-US" dirty="0"/>
              <a:t>Data literacy – why it matters and Benefits</a:t>
            </a:r>
          </a:p>
        </p:txBody>
      </p:sp>
      <p:pic>
        <p:nvPicPr>
          <p:cNvPr id="2050" name="Picture 2" descr="Data Literacy: Why it Matters for Your Business | Qlik">
            <a:extLst>
              <a:ext uri="{FF2B5EF4-FFF2-40B4-BE49-F238E27FC236}">
                <a16:creationId xmlns:a16="http://schemas.microsoft.com/office/drawing/2014/main" id="{393AECB4-8EBC-A9B6-5692-07A2214E4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639" y="2346977"/>
            <a:ext cx="3776682" cy="36782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velop a data literacy program to fit your company needs | TechTarget">
            <a:extLst>
              <a:ext uri="{FF2B5EF4-FFF2-40B4-BE49-F238E27FC236}">
                <a16:creationId xmlns:a16="http://schemas.microsoft.com/office/drawing/2014/main" id="{EDE49B53-3A57-8D96-68FA-E3838DED6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126" y="2002944"/>
            <a:ext cx="70866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46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AA4-FE2D-5FCC-0099-A6FF11F0AB34}"/>
              </a:ext>
            </a:extLst>
          </p:cNvPr>
          <p:cNvSpPr>
            <a:spLocks noGrp="1"/>
          </p:cNvSpPr>
          <p:nvPr>
            <p:ph type="title"/>
          </p:nvPr>
        </p:nvSpPr>
        <p:spPr/>
        <p:txBody>
          <a:bodyPr/>
          <a:lstStyle/>
          <a:p>
            <a:r>
              <a:rPr lang="en-US" dirty="0"/>
              <a:t>Assessing your data literacy</a:t>
            </a:r>
          </a:p>
        </p:txBody>
      </p:sp>
      <p:sp>
        <p:nvSpPr>
          <p:cNvPr id="3" name="Content Placeholder 2">
            <a:extLst>
              <a:ext uri="{FF2B5EF4-FFF2-40B4-BE49-F238E27FC236}">
                <a16:creationId xmlns:a16="http://schemas.microsoft.com/office/drawing/2014/main" id="{330EFD05-7693-CB00-DA93-62C28D597C0E}"/>
              </a:ext>
            </a:extLst>
          </p:cNvPr>
          <p:cNvSpPr>
            <a:spLocks noGrp="1"/>
          </p:cNvSpPr>
          <p:nvPr>
            <p:ph idx="1"/>
          </p:nvPr>
        </p:nvSpPr>
        <p:spPr>
          <a:xfrm>
            <a:off x="5985862" y="2035246"/>
            <a:ext cx="5624945" cy="3968802"/>
          </a:xfrm>
        </p:spPr>
        <p:txBody>
          <a:bodyPr>
            <a:normAutofit fontScale="85000" lnSpcReduction="20000"/>
          </a:bodyPr>
          <a:lstStyle/>
          <a:p>
            <a:pPr algn="l">
              <a:buFont typeface="Arial" panose="020B0604020202020204" pitchFamily="34" charset="0"/>
              <a:buChar char="•"/>
            </a:pPr>
            <a:r>
              <a:rPr lang="en-US" b="0" i="0" dirty="0">
                <a:solidFill>
                  <a:srgbClr val="585C7B"/>
                </a:solidFill>
                <a:effectLst/>
                <a:latin typeface="Manrope"/>
              </a:rPr>
              <a:t>Basic skills:</a:t>
            </a:r>
          </a:p>
          <a:p>
            <a:pPr marL="742950" lvl="1" indent="-285750" algn="l">
              <a:buFont typeface="Arial" panose="020B0604020202020204" pitchFamily="34" charset="0"/>
              <a:buChar char="•"/>
            </a:pPr>
            <a:r>
              <a:rPr lang="en-US" b="0" i="0" dirty="0">
                <a:solidFill>
                  <a:srgbClr val="585C7B"/>
                </a:solidFill>
                <a:effectLst/>
                <a:latin typeface="Manrope"/>
              </a:rPr>
              <a:t>To what degree can employees understand statistical operations such as correlations or averages?</a:t>
            </a:r>
          </a:p>
          <a:p>
            <a:pPr marL="742950" lvl="1" indent="-285750" algn="l">
              <a:buFont typeface="Arial" panose="020B0604020202020204" pitchFamily="34" charset="0"/>
              <a:buChar char="•"/>
            </a:pPr>
            <a:r>
              <a:rPr lang="en-US" b="0" i="0" dirty="0">
                <a:solidFill>
                  <a:srgbClr val="585C7B"/>
                </a:solidFill>
                <a:effectLst/>
                <a:latin typeface="Manrope"/>
              </a:rPr>
              <a:t>Can they interpret data correctly?</a:t>
            </a:r>
          </a:p>
          <a:p>
            <a:pPr marL="742950" lvl="1" indent="-285750" algn="l">
              <a:buFont typeface="Arial" panose="020B0604020202020204" pitchFamily="34" charset="0"/>
              <a:buChar char="•"/>
            </a:pPr>
            <a:r>
              <a:rPr lang="en-US" b="0" i="0" dirty="0">
                <a:solidFill>
                  <a:srgbClr val="585C7B"/>
                </a:solidFill>
                <a:effectLst/>
                <a:latin typeface="Manrope"/>
              </a:rPr>
              <a:t>Do they have the ability to read graphs?</a:t>
            </a:r>
          </a:p>
          <a:p>
            <a:pPr marL="742950" lvl="1" indent="-285750" algn="l">
              <a:buFont typeface="Arial" panose="020B0604020202020204" pitchFamily="34" charset="0"/>
              <a:buChar char="•"/>
            </a:pPr>
            <a:r>
              <a:rPr lang="en-US" b="0" i="0" dirty="0">
                <a:solidFill>
                  <a:srgbClr val="585C7B"/>
                </a:solidFill>
                <a:effectLst/>
                <a:latin typeface="Manrope"/>
              </a:rPr>
              <a:t>Are employees able to choose the best graphs for presenting data to others?</a:t>
            </a:r>
          </a:p>
          <a:p>
            <a:pPr algn="l">
              <a:buFont typeface="Arial" panose="020B0604020202020204" pitchFamily="34" charset="0"/>
              <a:buChar char="•"/>
            </a:pPr>
            <a:r>
              <a:rPr lang="en-US" b="0" i="0" dirty="0">
                <a:solidFill>
                  <a:srgbClr val="585C7B"/>
                </a:solidFill>
                <a:effectLst/>
                <a:latin typeface="Manrope"/>
              </a:rPr>
              <a:t>Intermediate skills:</a:t>
            </a:r>
          </a:p>
          <a:p>
            <a:pPr marL="742950" lvl="1" indent="-285750" algn="l">
              <a:buFont typeface="Arial" panose="020B0604020202020204" pitchFamily="34" charset="0"/>
              <a:buChar char="•"/>
            </a:pPr>
            <a:r>
              <a:rPr lang="en-US" b="0" i="0" dirty="0">
                <a:solidFill>
                  <a:srgbClr val="585C7B"/>
                </a:solidFill>
                <a:effectLst/>
                <a:latin typeface="Manrope"/>
              </a:rPr>
              <a:t>Can managers develop a proposal based on concrete, accurate and relevant numerical analysis and trends supported by data?</a:t>
            </a:r>
          </a:p>
          <a:p>
            <a:pPr algn="l">
              <a:buFont typeface="Arial" panose="020B0604020202020204" pitchFamily="34" charset="0"/>
              <a:buChar char="•"/>
            </a:pPr>
            <a:r>
              <a:rPr lang="en-US" b="0" i="0" dirty="0">
                <a:solidFill>
                  <a:srgbClr val="585C7B"/>
                </a:solidFill>
                <a:effectLst/>
                <a:latin typeface="Manrope"/>
              </a:rPr>
              <a:t>Advanced skills:</a:t>
            </a:r>
          </a:p>
          <a:p>
            <a:pPr marL="742950" lvl="1" indent="-285750" algn="l">
              <a:buFont typeface="Arial" panose="020B0604020202020204" pitchFamily="34" charset="0"/>
              <a:buChar char="•"/>
            </a:pPr>
            <a:r>
              <a:rPr lang="en-US" b="0" i="0" dirty="0">
                <a:solidFill>
                  <a:srgbClr val="585C7B"/>
                </a:solidFill>
                <a:effectLst/>
                <a:latin typeface="Manrope"/>
              </a:rPr>
              <a:t>Can a Data Scientist present the output of their machine learning algorithms in a way that fosters data-driven decisions throughout the organization?</a:t>
            </a:r>
          </a:p>
          <a:p>
            <a:pPr marL="742950" lvl="1" indent="-285750" algn="l">
              <a:buFont typeface="Arial" panose="020B0604020202020204" pitchFamily="34" charset="0"/>
              <a:buChar char="•"/>
            </a:pPr>
            <a:r>
              <a:rPr lang="en-US" b="0" i="0" dirty="0">
                <a:solidFill>
                  <a:srgbClr val="585C7B"/>
                </a:solidFill>
                <a:effectLst/>
                <a:latin typeface="Manrope"/>
              </a:rPr>
              <a:t>Can product managers propose new features and functions by analyzing customer segments and usage data?</a:t>
            </a:r>
          </a:p>
        </p:txBody>
      </p:sp>
      <p:pic>
        <p:nvPicPr>
          <p:cNvPr id="3074" name="Picture 2">
            <a:extLst>
              <a:ext uri="{FF2B5EF4-FFF2-40B4-BE49-F238E27FC236}">
                <a16:creationId xmlns:a16="http://schemas.microsoft.com/office/drawing/2014/main" id="{A4BD6B53-E300-4969-CFD5-26E92CCFB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65" y="2035245"/>
            <a:ext cx="5092379" cy="396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2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EEE8-F412-7471-DDBC-CA9628923BFB}"/>
              </a:ext>
            </a:extLst>
          </p:cNvPr>
          <p:cNvSpPr>
            <a:spLocks noGrp="1"/>
          </p:cNvSpPr>
          <p:nvPr>
            <p:ph type="title"/>
          </p:nvPr>
        </p:nvSpPr>
        <p:spPr/>
        <p:txBody>
          <a:bodyPr/>
          <a:lstStyle/>
          <a:p>
            <a:r>
              <a:rPr lang="en-US" dirty="0"/>
              <a:t>Develop a Vison for data literacy</a:t>
            </a:r>
          </a:p>
        </p:txBody>
      </p:sp>
      <p:pic>
        <p:nvPicPr>
          <p:cNvPr id="1028" name="Picture 4" descr="Data Literacy roadmap">
            <a:extLst>
              <a:ext uri="{FF2B5EF4-FFF2-40B4-BE49-F238E27FC236}">
                <a16:creationId xmlns:a16="http://schemas.microsoft.com/office/drawing/2014/main" id="{E7C7938C-E52A-DE00-82D2-D11F138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794" y="2032120"/>
            <a:ext cx="7582397" cy="46515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A058DB-33BF-78D6-6459-99B05EECC8DF}"/>
              </a:ext>
            </a:extLst>
          </p:cNvPr>
          <p:cNvSpPr txBox="1"/>
          <p:nvPr/>
        </p:nvSpPr>
        <p:spPr>
          <a:xfrm>
            <a:off x="357809" y="3429000"/>
            <a:ext cx="5738191" cy="2585323"/>
          </a:xfrm>
          <a:prstGeom prst="rect">
            <a:avLst/>
          </a:prstGeom>
          <a:noFill/>
        </p:spPr>
        <p:txBody>
          <a:bodyPr wrap="square" rtlCol="0">
            <a:spAutoFit/>
          </a:bodyPr>
          <a:lstStyle/>
          <a:p>
            <a:pPr algn="l"/>
            <a:r>
              <a:rPr lang="en-US" b="0" i="0" dirty="0">
                <a:effectLst/>
              </a:rPr>
              <a:t>Upper management support and vision for creating data literacy is the key to creating a data-driven culture.  The C-suite must collaborate with Human Resources on its vision for data literacy and define it clearly as it applies to talent management.</a:t>
            </a:r>
          </a:p>
          <a:p>
            <a:pPr algn="l"/>
            <a:r>
              <a:rPr lang="en-US" b="0" i="0" dirty="0">
                <a:effectLst/>
              </a:rPr>
              <a:t>A data literacy vision should detail desirable skills, abilities, and the level of literacy required for different business units and roles.</a:t>
            </a:r>
          </a:p>
          <a:p>
            <a:endParaRPr lang="en-US" dirty="0"/>
          </a:p>
        </p:txBody>
      </p:sp>
    </p:spTree>
    <p:extLst>
      <p:ext uri="{BB962C8B-B14F-4D97-AF65-F5344CB8AC3E}">
        <p14:creationId xmlns:p14="http://schemas.microsoft.com/office/powerpoint/2010/main" val="77608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D54A-8F2B-8AD7-7FEC-578D6ADBFCFD}"/>
              </a:ext>
            </a:extLst>
          </p:cNvPr>
          <p:cNvSpPr>
            <a:spLocks noGrp="1"/>
          </p:cNvSpPr>
          <p:nvPr>
            <p:ph type="title"/>
          </p:nvPr>
        </p:nvSpPr>
        <p:spPr/>
        <p:txBody>
          <a:bodyPr/>
          <a:lstStyle/>
          <a:p>
            <a:r>
              <a:rPr lang="en-US" dirty="0"/>
              <a:t>DATA LITERACY CAPABILITIES</a:t>
            </a:r>
          </a:p>
        </p:txBody>
      </p:sp>
      <p:pic>
        <p:nvPicPr>
          <p:cNvPr id="4" name="Picture 2" descr="Want to Become a Data Literate Organization? You'll Need These Seven  Principles | Qlik Blog">
            <a:extLst>
              <a:ext uri="{FF2B5EF4-FFF2-40B4-BE49-F238E27FC236}">
                <a16:creationId xmlns:a16="http://schemas.microsoft.com/office/drawing/2014/main" id="{49E54CDD-4768-EAF7-5962-01EEE8D61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78" y="1832327"/>
            <a:ext cx="5712522" cy="48453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B09CCF-03C9-5B6C-831F-82D11CFFF661}"/>
              </a:ext>
            </a:extLst>
          </p:cNvPr>
          <p:cNvSpPr txBox="1"/>
          <p:nvPr/>
        </p:nvSpPr>
        <p:spPr>
          <a:xfrm>
            <a:off x="6250973" y="4124739"/>
            <a:ext cx="5516218" cy="2308324"/>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131022"/>
                </a:solidFill>
                <a:effectLst/>
              </a:rPr>
              <a:t>Create individual and team data literacy learning and development plans</a:t>
            </a:r>
          </a:p>
          <a:p>
            <a:pPr marL="285750" indent="-285750">
              <a:buFont typeface="Arial" panose="020B0604020202020204" pitchFamily="34" charset="0"/>
              <a:buChar char="•"/>
            </a:pPr>
            <a:r>
              <a:rPr lang="en-US" b="1" i="0" dirty="0">
                <a:solidFill>
                  <a:srgbClr val="131022"/>
                </a:solidFill>
                <a:effectLst/>
              </a:rPr>
              <a:t>Create data literacy delivery modules</a:t>
            </a:r>
          </a:p>
          <a:p>
            <a:pPr marL="285750" indent="-285750">
              <a:buFont typeface="Arial" panose="020B0604020202020204" pitchFamily="34" charset="0"/>
              <a:buChar char="•"/>
            </a:pPr>
            <a:r>
              <a:rPr lang="en-US" b="1" i="0" dirty="0">
                <a:solidFill>
                  <a:srgbClr val="131022"/>
                </a:solidFill>
                <a:effectLst/>
              </a:rPr>
              <a:t>Provide opportunities to practice and reward data literacy skills</a:t>
            </a:r>
          </a:p>
          <a:p>
            <a:pPr marL="285750" indent="-285750">
              <a:buFont typeface="Arial" panose="020B0604020202020204" pitchFamily="34" charset="0"/>
              <a:buChar char="•"/>
            </a:pPr>
            <a:r>
              <a:rPr lang="en-US" b="1" i="0" dirty="0">
                <a:solidFill>
                  <a:srgbClr val="131022"/>
                </a:solidFill>
                <a:effectLst/>
              </a:rPr>
              <a:t>Track, measure, rinse and repeat</a:t>
            </a:r>
          </a:p>
          <a:p>
            <a:pPr marL="285750" indent="-285750">
              <a:buFont typeface="Arial" panose="020B0604020202020204" pitchFamily="34" charset="0"/>
              <a:buChar char="•"/>
            </a:pPr>
            <a:endParaRPr lang="en-US" b="1" i="0" dirty="0">
              <a:solidFill>
                <a:srgbClr val="131022"/>
              </a:solidFill>
              <a:effectLst/>
            </a:endParaRPr>
          </a:p>
          <a:p>
            <a:endParaRPr lang="en-US" dirty="0"/>
          </a:p>
        </p:txBody>
      </p:sp>
      <p:sp>
        <p:nvSpPr>
          <p:cNvPr id="6" name="TextBox 5">
            <a:extLst>
              <a:ext uri="{FF2B5EF4-FFF2-40B4-BE49-F238E27FC236}">
                <a16:creationId xmlns:a16="http://schemas.microsoft.com/office/drawing/2014/main" id="{8AFD9D9F-EDF5-460C-5C51-06CAFED93571}"/>
              </a:ext>
            </a:extLst>
          </p:cNvPr>
          <p:cNvSpPr txBox="1"/>
          <p:nvPr/>
        </p:nvSpPr>
        <p:spPr>
          <a:xfrm>
            <a:off x="6250973" y="1951672"/>
            <a:ext cx="5516218" cy="1477328"/>
          </a:xfrm>
          <a:prstGeom prst="rect">
            <a:avLst/>
          </a:prstGeom>
          <a:noFill/>
        </p:spPr>
        <p:txBody>
          <a:bodyPr wrap="square" rtlCol="0">
            <a:spAutoFit/>
          </a:bodyPr>
          <a:lstStyle/>
          <a:p>
            <a:pPr algn="l"/>
            <a:r>
              <a:rPr lang="en-US" b="1" i="1" dirty="0">
                <a:effectLst/>
              </a:rPr>
              <a:t>Only 24% of business decision-makers from junior level managers up to the C-suite feel confident</a:t>
            </a:r>
            <a:endParaRPr lang="en-US" b="0" i="0" dirty="0">
              <a:effectLst/>
            </a:endParaRPr>
          </a:p>
          <a:p>
            <a:pPr algn="l"/>
            <a:r>
              <a:rPr lang="en-US" b="1" i="1" dirty="0">
                <a:effectLst/>
              </a:rPr>
              <a:t>in their ability to understand, work with, and communicate using data. </a:t>
            </a:r>
            <a:endParaRPr lang="en-US" b="0" i="0" dirty="0">
              <a:effectLst/>
            </a:endParaRPr>
          </a:p>
          <a:p>
            <a:endParaRPr lang="en-US" dirty="0"/>
          </a:p>
        </p:txBody>
      </p:sp>
    </p:spTree>
    <p:extLst>
      <p:ext uri="{BB962C8B-B14F-4D97-AF65-F5344CB8AC3E}">
        <p14:creationId xmlns:p14="http://schemas.microsoft.com/office/powerpoint/2010/main" val="60019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B2D1-45FE-C648-CACB-4C936C8F4BD4}"/>
              </a:ext>
            </a:extLst>
          </p:cNvPr>
          <p:cNvSpPr>
            <a:spLocks noGrp="1"/>
          </p:cNvSpPr>
          <p:nvPr>
            <p:ph type="title"/>
          </p:nvPr>
        </p:nvSpPr>
        <p:spPr/>
        <p:txBody>
          <a:bodyPr/>
          <a:lstStyle/>
          <a:p>
            <a:r>
              <a:rPr lang="en-US" dirty="0"/>
              <a:t>Data literacy mindset</a:t>
            </a:r>
          </a:p>
        </p:txBody>
      </p:sp>
      <p:sp>
        <p:nvSpPr>
          <p:cNvPr id="3" name="Content Placeholder 2">
            <a:extLst>
              <a:ext uri="{FF2B5EF4-FFF2-40B4-BE49-F238E27FC236}">
                <a16:creationId xmlns:a16="http://schemas.microsoft.com/office/drawing/2014/main" id="{9712134A-95FC-B9ED-3D5D-B70A9D84C195}"/>
              </a:ext>
            </a:extLst>
          </p:cNvPr>
          <p:cNvSpPr>
            <a:spLocks noGrp="1"/>
          </p:cNvSpPr>
          <p:nvPr>
            <p:ph idx="1"/>
          </p:nvPr>
        </p:nvSpPr>
        <p:spPr>
          <a:xfrm>
            <a:off x="581192" y="1715956"/>
            <a:ext cx="11029615" cy="4963140"/>
          </a:xfrm>
        </p:spPr>
        <p:txBody>
          <a:bodyPr>
            <a:normAutofit fontScale="85000" lnSpcReduction="20000"/>
          </a:bodyPr>
          <a:lstStyle/>
          <a:p>
            <a:r>
              <a:rPr lang="en-US" b="1" dirty="0"/>
              <a:t>Curiosity</a:t>
            </a:r>
          </a:p>
          <a:p>
            <a:pPr lvl="1"/>
            <a:r>
              <a:rPr lang="en-US" dirty="0"/>
              <a:t>We can break down overall data, filter it, start to get answers and generate more questions.</a:t>
            </a:r>
          </a:p>
          <a:p>
            <a:pPr lvl="2">
              <a:buFont typeface="Arial" panose="020B0604020202020204" pitchFamily="34" charset="0"/>
              <a:buChar char="•"/>
            </a:pPr>
            <a:r>
              <a:rPr lang="en-US" dirty="0"/>
              <a:t>What is causing my KPI to fall?</a:t>
            </a:r>
          </a:p>
          <a:p>
            <a:pPr lvl="2">
              <a:buFont typeface="Arial" panose="020B0604020202020204" pitchFamily="34" charset="0"/>
              <a:buChar char="•"/>
            </a:pPr>
            <a:r>
              <a:rPr lang="en-US" dirty="0"/>
              <a:t>Why is my churn so high?</a:t>
            </a:r>
          </a:p>
          <a:p>
            <a:pPr lvl="2">
              <a:buFont typeface="Arial" panose="020B0604020202020204" pitchFamily="34" charset="0"/>
              <a:buChar char="•"/>
            </a:pPr>
            <a:r>
              <a:rPr lang="en-US" dirty="0"/>
              <a:t>How can I improve engagement?</a:t>
            </a:r>
          </a:p>
          <a:p>
            <a:r>
              <a:rPr lang="en-US" b="1" dirty="0"/>
              <a:t>Creativity</a:t>
            </a:r>
          </a:p>
          <a:p>
            <a:pPr lvl="1"/>
            <a:r>
              <a:rPr lang="en-US" dirty="0"/>
              <a:t>The ability to transcend traditional ideas, rules, patterns, relationships and to create meaningful new ideas, forms, methods, interpretations, and originality.</a:t>
            </a:r>
          </a:p>
          <a:p>
            <a:pPr lvl="2"/>
            <a:r>
              <a:rPr lang="en-US" dirty="0"/>
              <a:t>Get insight from diverse groups.</a:t>
            </a:r>
          </a:p>
          <a:p>
            <a:r>
              <a:rPr lang="en-US" b="1" dirty="0"/>
              <a:t>Critical Thinking</a:t>
            </a:r>
          </a:p>
          <a:p>
            <a:pPr lvl="1"/>
            <a:r>
              <a:rPr lang="en-US" dirty="0"/>
              <a:t>Disciplined thinking that is clear, rational, open-minded, and informed by evidence.</a:t>
            </a:r>
          </a:p>
          <a:p>
            <a:pPr lvl="2">
              <a:buFont typeface="Arial" panose="020B0604020202020204" pitchFamily="34" charset="0"/>
              <a:buChar char="•"/>
            </a:pPr>
            <a:r>
              <a:rPr lang="en-US" dirty="0"/>
              <a:t>Observe</a:t>
            </a:r>
          </a:p>
          <a:p>
            <a:pPr lvl="2">
              <a:buFont typeface="Arial" panose="020B0604020202020204" pitchFamily="34" charset="0"/>
              <a:buChar char="•"/>
            </a:pPr>
            <a:r>
              <a:rPr lang="en-US" dirty="0"/>
              <a:t>Gather input</a:t>
            </a:r>
          </a:p>
          <a:p>
            <a:pPr lvl="2">
              <a:buFont typeface="Arial" panose="020B0604020202020204" pitchFamily="34" charset="0"/>
              <a:buChar char="•"/>
            </a:pPr>
            <a:r>
              <a:rPr lang="en-US" dirty="0"/>
              <a:t>Strategize</a:t>
            </a:r>
          </a:p>
          <a:p>
            <a:r>
              <a:rPr lang="en-US" b="1" dirty="0"/>
              <a:t>Communication</a:t>
            </a:r>
          </a:p>
          <a:p>
            <a:pPr lvl="1"/>
            <a:r>
              <a:rPr lang="en-US" dirty="0"/>
              <a:t>We mentioned above, data literacy requires communication. Communication is the act of transferring information from one place, person or group to another.</a:t>
            </a:r>
          </a:p>
          <a:p>
            <a:pPr lvl="1"/>
            <a:r>
              <a:rPr lang="en-US" dirty="0"/>
              <a:t>But it is also about </a:t>
            </a:r>
            <a:r>
              <a:rPr lang="en-US" b="1" dirty="0"/>
              <a:t>story telling</a:t>
            </a:r>
            <a:r>
              <a:rPr lang="en-US" dirty="0"/>
              <a:t> with data ……….. plan it out</a:t>
            </a:r>
          </a:p>
        </p:txBody>
      </p:sp>
    </p:spTree>
    <p:extLst>
      <p:ext uri="{BB962C8B-B14F-4D97-AF65-F5344CB8AC3E}">
        <p14:creationId xmlns:p14="http://schemas.microsoft.com/office/powerpoint/2010/main" val="33749203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{79C6E40B-6D72-E844-ACEB-FBCB51EE0B97}tf10001123</Template>
  <TotalTime>154</TotalTime>
  <Words>1061</Words>
  <Application>Microsoft Macintosh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Gill Sans MT</vt:lpstr>
      <vt:lpstr>Helvetica</vt:lpstr>
      <vt:lpstr>Manrope</vt:lpstr>
      <vt:lpstr>Trade Gothic W01 Roman</vt:lpstr>
      <vt:lpstr>Wingdings 2</vt:lpstr>
      <vt:lpstr>Dividend</vt:lpstr>
      <vt:lpstr>Data Literacy</vt:lpstr>
      <vt:lpstr>What % of headcount should be in data roles?</vt:lpstr>
      <vt:lpstr>Data Literacy</vt:lpstr>
      <vt:lpstr>4 levels of ANALYTICS</vt:lpstr>
      <vt:lpstr>Data literacy – why it matters and Benefits</vt:lpstr>
      <vt:lpstr>Assessing your data literacy</vt:lpstr>
      <vt:lpstr>Develop a Vison for data literacy</vt:lpstr>
      <vt:lpstr>DATA LITERACY CAPABILITIES</vt:lpstr>
      <vt:lpstr>Data literacy mindset</vt:lpstr>
      <vt:lpstr>Data literacy – descriptive: the what (explore)</vt:lpstr>
      <vt:lpstr>Data literacy – diagnostic: the why (explain)</vt:lpstr>
      <vt:lpstr>Data literacy – prediction: what + Why</vt:lpstr>
      <vt:lpstr>Data literacy – prescriptive: data driven decisions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Literacy</dc:title>
  <dc:creator>Meza, David (HQ-LE020)</dc:creator>
  <cp:lastModifiedBy>Meza, David (HQ-LE020)</cp:lastModifiedBy>
  <cp:revision>2</cp:revision>
  <dcterms:created xsi:type="dcterms:W3CDTF">2023-05-01T14:12:52Z</dcterms:created>
  <dcterms:modified xsi:type="dcterms:W3CDTF">2023-05-01T16:47:51Z</dcterms:modified>
</cp:coreProperties>
</file>