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Net Cash Flow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-500000</c:v>
                </c:pt>
                <c:pt idx="1">
                  <c:v>-250495</c:v>
                </c:pt>
                <c:pt idx="2">
                  <c:v>1000</c:v>
                </c:pt>
                <c:pt idx="3">
                  <c:v>251500</c:v>
                </c:pt>
                <c:pt idx="4">
                  <c:v>502000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330368"/>
        <c:axId val="150405888"/>
      </c:barChart>
      <c:catAx>
        <c:axId val="150330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0405888"/>
        <c:crosses val="autoZero"/>
        <c:auto val="1"/>
        <c:lblAlgn val="ctr"/>
        <c:lblOffset val="100"/>
        <c:noMultiLvlLbl val="0"/>
      </c:catAx>
      <c:valAx>
        <c:axId val="150405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0330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0.4322</cdr:x>
      <cdr:y>0.71233</cdr:y>
    </cdr:from>
    <cdr:to>
      <cdr:x>0.98305</cdr:x>
      <cdr:y>0.82192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86200" y="3962400"/>
          <a:ext cx="4953000" cy="609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3600" dirty="0" err="1" smtClean="0"/>
            <a:t>PayBack</a:t>
          </a:r>
          <a:r>
            <a:rPr lang="en-US" sz="3600" dirty="0" smtClean="0"/>
            <a:t> Period: 6 Months</a:t>
          </a:r>
          <a:endParaRPr lang="en-US" sz="36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89E0-761B-48A1-B8B3-5C8B90F87A4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2D5B1EC-746B-4592-A560-87B3A875D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89E0-761B-48A1-B8B3-5C8B90F87A4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B1EC-746B-4592-A560-87B3A875D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89E0-761B-48A1-B8B3-5C8B90F87A4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B1EC-746B-4592-A560-87B3A875D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89E0-761B-48A1-B8B3-5C8B90F87A4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2D5B1EC-746B-4592-A560-87B3A875D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89E0-761B-48A1-B8B3-5C8B90F87A4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B1EC-746B-4592-A560-87B3A875D4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89E0-761B-48A1-B8B3-5C8B90F87A4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B1EC-746B-4592-A560-87B3A875D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89E0-761B-48A1-B8B3-5C8B90F87A4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2D5B1EC-746B-4592-A560-87B3A875D4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89E0-761B-48A1-B8B3-5C8B90F87A4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B1EC-746B-4592-A560-87B3A875D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89E0-761B-48A1-B8B3-5C8B90F87A4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B1EC-746B-4592-A560-87B3A875D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89E0-761B-48A1-B8B3-5C8B90F87A4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B1EC-746B-4592-A560-87B3A875D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89E0-761B-48A1-B8B3-5C8B90F87A4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B1EC-746B-4592-A560-87B3A875D45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BB389E0-761B-48A1-B8B3-5C8B90F87A4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2D5B1EC-746B-4592-A560-87B3A875D4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6200"/>
            <a:ext cx="9144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 smtClean="0">
                <a:solidFill>
                  <a:srgbClr val="C00000"/>
                </a:solidFill>
              </a:rPr>
              <a:t>SAVE BLOOD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/>
              <a:t>Once blood is collected, it needs to be preserved. There is still wastage of 20 per cent of the blood collected.</a:t>
            </a:r>
          </a:p>
        </p:txBody>
      </p:sp>
    </p:spTree>
    <p:extLst>
      <p:ext uri="{BB962C8B-B14F-4D97-AF65-F5344CB8AC3E}">
        <p14:creationId xmlns:p14="http://schemas.microsoft.com/office/powerpoint/2010/main" val="333349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091" y="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/>
              <a:t>Privacy Concern was the major issue as  donor’s full identity was openly displayed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19" y="1938992"/>
            <a:ext cx="4211782" cy="28061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873" y="4759029"/>
            <a:ext cx="754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This resulted to increase in prank calls and issues of sexual abuse.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625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4964" y="13855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6000" dirty="0" smtClean="0"/>
              <a:t>Didn’t provide enough motive for the donors to donate.</a:t>
            </a:r>
            <a:endParaRPr lang="en-US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76177"/>
            <a:ext cx="6477000" cy="370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 smtClean="0"/>
              <a:t>What WE INTRODUCED ??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8077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400" b="1" dirty="0" smtClean="0"/>
              <a:t>Donors were now stored with their real time GPS data . An additional privilege is provided to either turn on or off their current will to donate.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07143" y="5181600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This approach helped receiver to accurately track the donor.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5457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242" y="12192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400" b="1" dirty="0" smtClean="0"/>
              <a:t>Donor details were hidden ,only their location is accessible in map. And if a receiver wants to contact the donor, the call is to be made  through app.</a:t>
            </a:r>
            <a:endParaRPr lang="en-US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732971" y="4881265"/>
            <a:ext cx="7822142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PRIVACY PROLEM SOLVED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19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066800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000" b="1" dirty="0" smtClean="0"/>
              <a:t>A credit based system is set up in app which is termed as ‘RESPECT’. Respect is earned by donor if he donates the blood.</a:t>
            </a:r>
            <a:endParaRPr lang="en-US" sz="4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3496661"/>
            <a:ext cx="2057401" cy="183733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81000" y="3700955"/>
            <a:ext cx="21336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RESPECT POINTS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514600" y="413499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195970" y="417301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88383" y="3700955"/>
            <a:ext cx="2335131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Health services coupons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044" y="5386999"/>
            <a:ext cx="1461807" cy="147100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5247203"/>
            <a:ext cx="1983669" cy="1487752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381000" y="5378262"/>
            <a:ext cx="21336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RESPECT POINTS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514600" y="58503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476677" y="583988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1676400"/>
            <a:ext cx="3733800" cy="1527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12" y="1138697"/>
            <a:ext cx="91232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200" b="1" dirty="0">
                <a:solidFill>
                  <a:srgbClr val="C00000"/>
                </a:solidFill>
              </a:rPr>
              <a:t>IN-APP CHAT FOR VERIFIED ACCOUNTS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203864"/>
            <a:ext cx="8839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C00000"/>
                </a:solidFill>
              </a:rPr>
              <a:t>SMART AMBULANCE TRACKING </a:t>
            </a:r>
            <a:r>
              <a:rPr lang="en-US" sz="3200" b="1" dirty="0" smtClean="0"/>
              <a:t>: A HASSLE FREE SYSTEM WHERE ONE CAN SEARCH FREE AMBULANCES AROUND THEM</a:t>
            </a: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648200"/>
            <a:ext cx="3211780" cy="214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290191"/>
            <a:ext cx="861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C00000"/>
                </a:solidFill>
              </a:rPr>
              <a:t>INFORMATION REGARDING BLOOD BANKS NEAR THEM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856509"/>
            <a:ext cx="2933700" cy="195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891" y="40386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C00000"/>
                </a:solidFill>
              </a:rPr>
              <a:t>INFORMATION ON VARIOUS ACTIVITIES REGARDING HEALTH AROUND THEM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1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STACK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76400"/>
            <a:ext cx="7534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Latest Technologies That Drive Our System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95600"/>
            <a:ext cx="4572000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693098"/>
            <a:ext cx="3200400" cy="1957578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650676"/>
            <a:ext cx="3524250" cy="1762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800600"/>
            <a:ext cx="3038475" cy="17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43" y="152400"/>
            <a:ext cx="8686800" cy="838200"/>
          </a:xfrm>
        </p:spPr>
        <p:txBody>
          <a:bodyPr/>
          <a:lstStyle/>
          <a:p>
            <a:r>
              <a:rPr lang="en-US" dirty="0" smtClean="0"/>
              <a:t>PAYBACK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67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6234" y="1153272"/>
            <a:ext cx="3016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INVESTMENT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1158"/>
            <a:ext cx="3429000" cy="1562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80241" y="3450174"/>
            <a:ext cx="4309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Estimated Cost: Around </a:t>
            </a:r>
            <a:r>
              <a:rPr lang="en-US" sz="2000" b="1" dirty="0" err="1" smtClean="0">
                <a:solidFill>
                  <a:schemeClr val="tx2"/>
                </a:solidFill>
              </a:rPr>
              <a:t>Nrs</a:t>
            </a:r>
            <a:r>
              <a:rPr lang="en-US" sz="2000" b="1" dirty="0" smtClean="0">
                <a:solidFill>
                  <a:schemeClr val="tx2"/>
                </a:solidFill>
              </a:rPr>
              <a:t>. 2,00,000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0" name="Plus 9"/>
          <p:cNvSpPr/>
          <p:nvPr/>
        </p:nvSpPr>
        <p:spPr>
          <a:xfrm>
            <a:off x="3596321" y="2292169"/>
            <a:ext cx="520700" cy="54787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94493"/>
            <a:ext cx="3886200" cy="18463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95800" y="3459471"/>
            <a:ext cx="4307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Estimated Cost: Around </a:t>
            </a:r>
            <a:r>
              <a:rPr lang="en-US" sz="2000" b="1" dirty="0" err="1" smtClean="0">
                <a:solidFill>
                  <a:schemeClr val="tx2"/>
                </a:solidFill>
              </a:rPr>
              <a:t>Nrs</a:t>
            </a:r>
            <a:r>
              <a:rPr lang="en-US" sz="2000" b="1" dirty="0" smtClean="0">
                <a:solidFill>
                  <a:schemeClr val="tx2"/>
                </a:solidFill>
              </a:rPr>
              <a:t>. 1,00,000</a:t>
            </a:r>
            <a:endParaRPr lang="en-US" sz="2000" b="1" dirty="0">
              <a:solidFill>
                <a:schemeClr val="tx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" y="4145232"/>
            <a:ext cx="3533977" cy="18586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6038165"/>
            <a:ext cx="4307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Mass Marketing 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Estimated Cost: Around </a:t>
            </a:r>
            <a:r>
              <a:rPr lang="en-US" sz="2000" b="1" dirty="0" err="1" smtClean="0">
                <a:solidFill>
                  <a:schemeClr val="tx2"/>
                </a:solidFill>
              </a:rPr>
              <a:t>Nrs</a:t>
            </a:r>
            <a:r>
              <a:rPr lang="en-US" sz="2000" b="1" dirty="0" smtClean="0">
                <a:solidFill>
                  <a:schemeClr val="tx2"/>
                </a:solidFill>
              </a:rPr>
              <a:t>. 1,00,000</a:t>
            </a:r>
            <a:endParaRPr lang="en-US" sz="2000" b="1" dirty="0">
              <a:solidFill>
                <a:schemeClr val="tx2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819506"/>
            <a:ext cx="3352800" cy="2184400"/>
          </a:xfrm>
          <a:prstGeom prst="rect">
            <a:avLst/>
          </a:prstGeom>
        </p:spPr>
      </p:pic>
      <p:sp>
        <p:nvSpPr>
          <p:cNvPr id="16" name="Plus 15"/>
          <p:cNvSpPr/>
          <p:nvPr/>
        </p:nvSpPr>
        <p:spPr>
          <a:xfrm>
            <a:off x="3748721" y="4311427"/>
            <a:ext cx="520700" cy="54787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724400" y="6072801"/>
            <a:ext cx="4307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tx2"/>
                </a:solidFill>
              </a:rPr>
              <a:t>Parnership</a:t>
            </a:r>
            <a:r>
              <a:rPr lang="en-US" sz="2000" b="1" dirty="0" smtClean="0">
                <a:solidFill>
                  <a:schemeClr val="tx2"/>
                </a:solidFill>
              </a:rPr>
              <a:t> with </a:t>
            </a:r>
            <a:r>
              <a:rPr lang="en-US" sz="2000" b="1" dirty="0" err="1" smtClean="0">
                <a:solidFill>
                  <a:schemeClr val="tx2"/>
                </a:solidFill>
              </a:rPr>
              <a:t>hospitals,NTC,NCELL</a:t>
            </a:r>
            <a:endParaRPr lang="en-US" sz="2000" b="1" dirty="0" smtClean="0">
              <a:solidFill>
                <a:schemeClr val="tx2"/>
              </a:solidFill>
            </a:endParaRPr>
          </a:p>
          <a:p>
            <a:r>
              <a:rPr lang="en-US" sz="2000" b="1" dirty="0" smtClean="0">
                <a:solidFill>
                  <a:schemeClr val="tx2"/>
                </a:solidFill>
              </a:rPr>
              <a:t>Estimated Cost: Around </a:t>
            </a:r>
            <a:r>
              <a:rPr lang="en-US" sz="2000" b="1" dirty="0" err="1" smtClean="0">
                <a:solidFill>
                  <a:schemeClr val="tx2"/>
                </a:solidFill>
              </a:rPr>
              <a:t>Nrs</a:t>
            </a:r>
            <a:r>
              <a:rPr lang="en-US" sz="2000" b="1" dirty="0" smtClean="0">
                <a:solidFill>
                  <a:schemeClr val="tx2"/>
                </a:solidFill>
              </a:rPr>
              <a:t>. 1,00,000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07719" y="76054"/>
            <a:ext cx="4836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Around  </a:t>
            </a:r>
            <a:r>
              <a:rPr lang="en-US" sz="3200" b="1" dirty="0" err="1" smtClean="0">
                <a:solidFill>
                  <a:srgbClr val="C00000"/>
                </a:solidFill>
              </a:rPr>
              <a:t>Nrs</a:t>
            </a:r>
            <a:r>
              <a:rPr lang="en-US" sz="3200" b="1" dirty="0" smtClean="0">
                <a:solidFill>
                  <a:srgbClr val="C00000"/>
                </a:solidFill>
              </a:rPr>
              <a:t>. 5,00,000 in total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01"/>
            <a:ext cx="4343410" cy="4404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2167"/>
            <a:ext cx="6934200" cy="245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r>
              <a:rPr lang="en-US" dirty="0"/>
              <a:t>PAYBACK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80655"/>
            <a:ext cx="8686800" cy="5791200"/>
          </a:xfrm>
        </p:spPr>
        <p:txBody>
          <a:bodyPr/>
          <a:lstStyle/>
          <a:p>
            <a:r>
              <a:rPr lang="en-US" b="1" dirty="0" smtClean="0"/>
              <a:t>From in-app call:</a:t>
            </a:r>
          </a:p>
          <a:p>
            <a:pPr marL="0" indent="0">
              <a:buNone/>
            </a:pPr>
            <a:r>
              <a:rPr lang="en-US" dirty="0" smtClean="0"/>
              <a:t>Charge per call= </a:t>
            </a:r>
            <a:r>
              <a:rPr lang="en-US" dirty="0" err="1" smtClean="0"/>
              <a:t>Rs</a:t>
            </a:r>
            <a:r>
              <a:rPr lang="en-US" dirty="0" smtClean="0"/>
              <a:t> 10</a:t>
            </a:r>
          </a:p>
          <a:p>
            <a:pPr marL="0" indent="0">
              <a:buNone/>
            </a:pPr>
            <a:r>
              <a:rPr lang="en-US" dirty="0" smtClean="0"/>
              <a:t>1-day calls = 50(let)   Total profit/day = </a:t>
            </a:r>
            <a:r>
              <a:rPr lang="en-US" dirty="0" err="1" smtClean="0"/>
              <a:t>Rs</a:t>
            </a:r>
            <a:r>
              <a:rPr lang="en-US" dirty="0" smtClean="0"/>
              <a:t> 450 (including telecom charges)</a:t>
            </a:r>
          </a:p>
          <a:p>
            <a:r>
              <a:rPr lang="en-US" b="1" dirty="0" smtClean="0"/>
              <a:t>From ambulance services:</a:t>
            </a:r>
          </a:p>
          <a:p>
            <a:pPr marL="0" indent="0">
              <a:buNone/>
            </a:pPr>
            <a:r>
              <a:rPr lang="en-US" dirty="0" err="1" smtClean="0"/>
              <a:t>Rs</a:t>
            </a:r>
            <a:r>
              <a:rPr lang="en-US" dirty="0" smtClean="0"/>
              <a:t> 3000/month for 1 hospital ambulances</a:t>
            </a:r>
          </a:p>
          <a:p>
            <a:pPr marL="0" indent="0">
              <a:buNone/>
            </a:pPr>
            <a:r>
              <a:rPr lang="en-US" dirty="0" smtClean="0"/>
              <a:t>Total revenue = </a:t>
            </a:r>
            <a:r>
              <a:rPr lang="en-US" dirty="0" err="1" smtClean="0"/>
              <a:t>Rs</a:t>
            </a:r>
            <a:r>
              <a:rPr lang="en-US" dirty="0" smtClean="0"/>
              <a:t> 60,000/month (suppose 20 hospitals enrolled)</a:t>
            </a:r>
          </a:p>
          <a:p>
            <a:r>
              <a:rPr lang="en-US" b="1" dirty="0" smtClean="0"/>
              <a:t>From hospitals advertisement:</a:t>
            </a:r>
          </a:p>
          <a:p>
            <a:pPr marL="0" indent="0">
              <a:buNone/>
            </a:pPr>
            <a:r>
              <a:rPr lang="en-US" dirty="0" smtClean="0"/>
              <a:t>Total revenue= </a:t>
            </a:r>
            <a:r>
              <a:rPr lang="en-US" dirty="0" err="1" smtClean="0"/>
              <a:t>Rs</a:t>
            </a:r>
            <a:r>
              <a:rPr lang="en-US" dirty="0" smtClean="0"/>
              <a:t> 60,000/ month</a:t>
            </a:r>
          </a:p>
        </p:txBody>
      </p:sp>
    </p:spTree>
    <p:extLst>
      <p:ext uri="{BB962C8B-B14F-4D97-AF65-F5344CB8AC3E}">
        <p14:creationId xmlns:p14="http://schemas.microsoft.com/office/powerpoint/2010/main" val="9467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838200"/>
          </a:xfrm>
        </p:spPr>
        <p:txBody>
          <a:bodyPr/>
          <a:lstStyle/>
          <a:p>
            <a:r>
              <a:rPr lang="en-US" dirty="0"/>
              <a:t>PAYBACK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921218"/>
              </p:ext>
            </p:extLst>
          </p:nvPr>
        </p:nvGraphicFramePr>
        <p:xfrm>
          <a:off x="304800" y="1371600"/>
          <a:ext cx="8763000" cy="4833572"/>
        </p:xfrm>
        <a:graphic>
          <a:graphicData uri="http://schemas.openxmlformats.org/drawingml/2006/table">
            <a:tbl>
              <a:tblPr firstRow="1"/>
              <a:tblGrid>
                <a:gridCol w="2238532"/>
                <a:gridCol w="1259174"/>
                <a:gridCol w="1259174"/>
                <a:gridCol w="1259174"/>
                <a:gridCol w="1259174"/>
                <a:gridCol w="1487772"/>
              </a:tblGrid>
              <a:tr h="25658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Month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456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Initial Fund(Investment)</a:t>
                      </a:r>
                      <a:endParaRPr lang="en-US" sz="20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Rs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smtClean="0"/>
                        <a:t>5,00,000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456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Expense</a:t>
                      </a:r>
                      <a:r>
                        <a:rPr lang="en-US" sz="2000" b="1" baseline="0" dirty="0" smtClean="0"/>
                        <a:t> of system for Functioning</a:t>
                      </a:r>
                      <a:endParaRPr lang="en-US" sz="20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Rs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baseline="0" dirty="0" smtClean="0"/>
                        <a:t> 1,50,000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Rs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smtClean="0"/>
                        <a:t>3,00,000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Rs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smtClean="0"/>
                        <a:t>4,50,000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Rs</a:t>
                      </a:r>
                      <a:r>
                        <a:rPr lang="en-US" b="1" baseline="0" dirty="0" smtClean="0"/>
                        <a:t> 6,00,000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763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Profit from the system</a:t>
                      </a:r>
                      <a:endParaRPr lang="en-US" sz="20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Profit/</a:t>
                      </a:r>
                      <a:r>
                        <a:rPr lang="en-US" sz="2000" b="1" dirty="0" err="1" smtClean="0"/>
                        <a:t>mont</a:t>
                      </a:r>
                      <a:r>
                        <a:rPr lang="en-US" sz="2000" b="1" dirty="0" smtClean="0"/>
                        <a:t>*3</a:t>
                      </a:r>
                    </a:p>
                    <a:p>
                      <a:r>
                        <a:rPr lang="en-US" sz="2000" b="1" dirty="0" smtClean="0"/>
                        <a:t>=</a:t>
                      </a:r>
                      <a:r>
                        <a:rPr lang="en-US" sz="2000" b="1" dirty="0" err="1" smtClean="0"/>
                        <a:t>Rs</a:t>
                      </a:r>
                      <a:r>
                        <a:rPr lang="en-US" sz="2000" b="1" baseline="0" dirty="0" smtClean="0"/>
                        <a:t> 2,50,500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Profit/month*6</a:t>
                      </a:r>
                    </a:p>
                    <a:p>
                      <a:r>
                        <a:rPr lang="en-US" sz="2000" b="1" dirty="0" smtClean="0"/>
                        <a:t>=</a:t>
                      </a:r>
                      <a:r>
                        <a:rPr lang="en-US" sz="2000" b="1" dirty="0" err="1" smtClean="0"/>
                        <a:t>Rs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1" dirty="0" smtClean="0"/>
                        <a:t>5,01,000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Profit/month*9</a:t>
                      </a:r>
                    </a:p>
                    <a:p>
                      <a:r>
                        <a:rPr lang="en-US" sz="2000" b="1" dirty="0" smtClean="0"/>
                        <a:t>=</a:t>
                      </a:r>
                      <a:r>
                        <a:rPr lang="en-US" sz="2000" b="1" dirty="0" err="1" smtClean="0"/>
                        <a:t>Rs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smtClean="0"/>
                        <a:t>7,51,500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Profit/month*12</a:t>
                      </a:r>
                    </a:p>
                    <a:p>
                      <a:r>
                        <a:rPr lang="en-US" sz="2000" b="1" dirty="0" smtClean="0"/>
                        <a:t>=</a:t>
                      </a:r>
                      <a:r>
                        <a:rPr lang="en-US" sz="2000" b="1" dirty="0" err="1" smtClean="0"/>
                        <a:t>Rs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smtClean="0"/>
                        <a:t>10,02,000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Net Cash</a:t>
                      </a:r>
                      <a:r>
                        <a:rPr lang="en-US" sz="2000" b="1" baseline="0" dirty="0" smtClean="0"/>
                        <a:t> Flow for the month</a:t>
                      </a:r>
                      <a:endParaRPr lang="en-US" sz="20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 </a:t>
                      </a:r>
                      <a:r>
                        <a:rPr lang="en-US" sz="2000" b="1" dirty="0" err="1" smtClean="0"/>
                        <a:t>Rs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1" dirty="0" smtClean="0"/>
                        <a:t>5,00,000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</a:t>
                      </a:r>
                      <a:r>
                        <a:rPr lang="en-US" sz="2000" b="1" dirty="0" err="1" smtClean="0"/>
                        <a:t>Rs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smtClean="0"/>
                        <a:t>2,50,495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Rs</a:t>
                      </a:r>
                      <a:r>
                        <a:rPr lang="en-US" sz="2000" b="1" baseline="0" dirty="0" smtClean="0"/>
                        <a:t> 1000</a:t>
                      </a:r>
                    </a:p>
                    <a:p>
                      <a:r>
                        <a:rPr lang="en-US" sz="2000" b="1" baseline="0" dirty="0" smtClean="0"/>
                        <a:t>(profit)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Rs</a:t>
                      </a:r>
                      <a:r>
                        <a:rPr lang="en-US" sz="2000" b="1" baseline="0" dirty="0" smtClean="0"/>
                        <a:t> 2,51,500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Rs</a:t>
                      </a:r>
                      <a:r>
                        <a:rPr lang="en-US" sz="2000" b="1" dirty="0" smtClean="0"/>
                        <a:t> 5,02,000</a:t>
                      </a: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2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PAYBACK ANALYSIS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560681"/>
              </p:ext>
            </p:extLst>
          </p:nvPr>
        </p:nvGraphicFramePr>
        <p:xfrm>
          <a:off x="152400" y="1219200"/>
          <a:ext cx="89916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3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9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01"/>
            <a:ext cx="4343410" cy="4404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2167"/>
            <a:ext cx="6934200" cy="2453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06582"/>
            <a:ext cx="8484642" cy="529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C00000"/>
                </a:solidFill>
              </a:rPr>
              <a:t>THE OTHER TALE</a:t>
            </a:r>
            <a:endParaRPr lang="en-US" sz="80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" y="1891890"/>
            <a:ext cx="8839200" cy="49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" y="1891890"/>
            <a:ext cx="8839200" cy="49661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5" y="838200"/>
            <a:ext cx="9144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4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436"/>
            <a:ext cx="4869874" cy="50707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65" y="1101436"/>
            <a:ext cx="4218708" cy="507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66800"/>
            <a:ext cx="4800600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4685268"/>
            <a:ext cx="9220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C00000"/>
                </a:solidFill>
              </a:rPr>
              <a:t>A EASY TO USE CROSS PLATFORM APP</a:t>
            </a:r>
            <a:endParaRPr lang="en-US" sz="6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3810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accent2"/>
                </a:solidFill>
              </a:rPr>
              <a:t>FLOW DIAGRAM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9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46" y="76200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PROBLEMS OF PREVIOUS ATTEMPTS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6" y="3533011"/>
            <a:ext cx="5638800" cy="33249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373" y="1013102"/>
            <a:ext cx="90366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/>
              <a:t>Donors were simply saved in a database with their fixed location. It didn’t make any attempt to update the donor’s will to donate.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0514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1163</TotalTime>
  <Words>425</Words>
  <Application>Microsoft Office PowerPoint</Application>
  <PresentationFormat>On-screen Show (4:3)</PresentationFormat>
  <Paragraphs>84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Trek</vt:lpstr>
      <vt:lpstr>PowerPoint Presentation</vt:lpstr>
      <vt:lpstr>PowerPoint Presentation</vt:lpstr>
      <vt:lpstr>PowerPoint Presentation</vt:lpstr>
      <vt:lpstr>THE OTHER TALE</vt:lpstr>
      <vt:lpstr>PowerPoint Presentation</vt:lpstr>
      <vt:lpstr>PowerPoint Presentation</vt:lpstr>
      <vt:lpstr>PowerPoint Presentation</vt:lpstr>
      <vt:lpstr>FLOW DIAGRAM</vt:lpstr>
      <vt:lpstr>PROBLEMS OF PREVIOUS ATTEMPTS</vt:lpstr>
      <vt:lpstr>PowerPoint Presentation</vt:lpstr>
      <vt:lpstr>PowerPoint Presentation</vt:lpstr>
      <vt:lpstr>What WE INTRODUCED ??</vt:lpstr>
      <vt:lpstr>PowerPoint Presentation</vt:lpstr>
      <vt:lpstr>PowerPoint Presentation</vt:lpstr>
      <vt:lpstr>ADDITIONAL FEATURES</vt:lpstr>
      <vt:lpstr>ADDITIONAL FEATURES</vt:lpstr>
      <vt:lpstr>OUR STACK</vt:lpstr>
      <vt:lpstr>APP IN ACTION</vt:lpstr>
      <vt:lpstr>PAYBACK ANALYSIS</vt:lpstr>
      <vt:lpstr>PAYBACK ANALYSIS</vt:lpstr>
      <vt:lpstr>PAYBACK ANALYSIS</vt:lpstr>
      <vt:lpstr>PAYBACK ANALYSIS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mitesh pandey</dc:creator>
  <cp:lastModifiedBy>mitesh pandey</cp:lastModifiedBy>
  <cp:revision>27</cp:revision>
  <dcterms:created xsi:type="dcterms:W3CDTF">2019-02-03T13:55:01Z</dcterms:created>
  <dcterms:modified xsi:type="dcterms:W3CDTF">2019-02-04T18:27:30Z</dcterms:modified>
</cp:coreProperties>
</file>