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6" r:id="rId20"/>
    <p:sldId id="275" r:id="rId21"/>
    <p:sldId id="277" r:id="rId22"/>
    <p:sldId id="278"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1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title>
    <c:autoTitleDeleted val="0"/>
    <c:plotArea>
      <c:layout/>
      <c:barChart>
        <c:barDir val="col"/>
        <c:grouping val="clustered"/>
        <c:varyColors val="0"/>
        <c:ser>
          <c:idx val="1"/>
          <c:order val="0"/>
          <c:tx>
            <c:strRef>
              <c:f>Sheet1!$B$1</c:f>
              <c:strCache>
                <c:ptCount val="1"/>
                <c:pt idx="0">
                  <c:v>Net Cash Flow</c:v>
                </c:pt>
              </c:strCache>
            </c:strRef>
          </c:tx>
          <c:invertIfNegative val="0"/>
          <c:cat>
            <c:numRef>
              <c:f>Sheet1!$A$2:$A$6</c:f>
              <c:numCache>
                <c:formatCode>General</c:formatCode>
                <c:ptCount val="5"/>
                <c:pt idx="0">
                  <c:v>0</c:v>
                </c:pt>
                <c:pt idx="1">
                  <c:v>3</c:v>
                </c:pt>
                <c:pt idx="2">
                  <c:v>6</c:v>
                </c:pt>
                <c:pt idx="3">
                  <c:v>9</c:v>
                </c:pt>
                <c:pt idx="4">
                  <c:v>12</c:v>
                </c:pt>
              </c:numCache>
            </c:numRef>
          </c:cat>
          <c:val>
            <c:numRef>
              <c:f>Sheet1!$B$2:$B$6</c:f>
              <c:numCache>
                <c:formatCode>General</c:formatCode>
                <c:ptCount val="5"/>
                <c:pt idx="0">
                  <c:v>-500000</c:v>
                </c:pt>
                <c:pt idx="1">
                  <c:v>-250495</c:v>
                </c:pt>
                <c:pt idx="2">
                  <c:v>1000</c:v>
                </c:pt>
                <c:pt idx="3">
                  <c:v>251500</c:v>
                </c:pt>
                <c:pt idx="4">
                  <c:v>502000</c:v>
                </c:pt>
              </c:numCache>
            </c:numRef>
          </c:val>
        </c:ser>
        <c:dLbls>
          <c:showLegendKey val="0"/>
          <c:showVal val="0"/>
          <c:showCatName val="0"/>
          <c:showSerName val="0"/>
          <c:showPercent val="0"/>
          <c:showBubbleSize val="0"/>
        </c:dLbls>
        <c:gapWidth val="150"/>
        <c:axId val="169408768"/>
        <c:axId val="169492480"/>
      </c:barChart>
      <c:catAx>
        <c:axId val="169408768"/>
        <c:scaling>
          <c:orientation val="minMax"/>
        </c:scaling>
        <c:delete val="0"/>
        <c:axPos val="b"/>
        <c:numFmt formatCode="General" sourceLinked="1"/>
        <c:majorTickMark val="out"/>
        <c:minorTickMark val="none"/>
        <c:tickLblPos val="nextTo"/>
        <c:crossAx val="169492480"/>
        <c:crosses val="autoZero"/>
        <c:auto val="1"/>
        <c:lblAlgn val="ctr"/>
        <c:lblOffset val="100"/>
        <c:noMultiLvlLbl val="0"/>
      </c:catAx>
      <c:valAx>
        <c:axId val="169492480"/>
        <c:scaling>
          <c:orientation val="minMax"/>
        </c:scaling>
        <c:delete val="0"/>
        <c:axPos val="l"/>
        <c:majorGridlines/>
        <c:numFmt formatCode="General" sourceLinked="1"/>
        <c:majorTickMark val="out"/>
        <c:minorTickMark val="none"/>
        <c:tickLblPos val="nextTo"/>
        <c:crossAx val="169408768"/>
        <c:crosses val="autoZero"/>
        <c:crossBetween val="between"/>
      </c:valAx>
    </c:plotArea>
    <c:legend>
      <c:legendPos val="r"/>
      <c:layout/>
      <c:overlay val="0"/>
    </c:legend>
    <c:plotVisOnly val="1"/>
    <c:dispBlanksAs val="gap"/>
    <c:showDLblsOverMax val="0"/>
  </c:chart>
  <c:externalData r:id="rId2">
    <c:autoUpdate val="0"/>
  </c:externalData>
  <c:userShapes r:id="rId3"/>
</c:chartSpace>
</file>

<file path=ppt/drawings/drawing1.xml><?xml version="1.0" encoding="utf-8"?>
<c:userShapes xmlns:c="http://schemas.openxmlformats.org/drawingml/2006/chart">
  <cdr:relSizeAnchor xmlns:cdr="http://schemas.openxmlformats.org/drawingml/2006/chartDrawing">
    <cdr:from>
      <cdr:x>0.4322</cdr:x>
      <cdr:y>0.71233</cdr:y>
    </cdr:from>
    <cdr:to>
      <cdr:x>0.98305</cdr:x>
      <cdr:y>0.82192</cdr:y>
    </cdr:to>
    <cdr:sp macro="" textlink="">
      <cdr:nvSpPr>
        <cdr:cNvPr id="2" name="TextBox 1"/>
        <cdr:cNvSpPr txBox="1"/>
      </cdr:nvSpPr>
      <cdr:spPr>
        <a:xfrm xmlns:a="http://schemas.openxmlformats.org/drawingml/2006/main">
          <a:off x="3886200" y="3962400"/>
          <a:ext cx="4953000" cy="6096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3600" dirty="0" err="1" smtClean="0"/>
            <a:t>PayBack</a:t>
          </a:r>
          <a:r>
            <a:rPr lang="en-US" sz="3600" dirty="0" smtClean="0"/>
            <a:t> Period: 6 Months</a:t>
          </a:r>
          <a:endParaRPr lang="en-US" sz="3600"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BBB389E0-761B-48A1-B8B3-5C8B90F87A45}" type="datetimeFigureOut">
              <a:rPr lang="en-US" smtClean="0"/>
              <a:t>3/29/2019</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B2D5B1EC-746B-4592-A560-87B3A875D45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B389E0-761B-48A1-B8B3-5C8B90F87A45}" type="datetimeFigureOut">
              <a:rPr lang="en-US" smtClean="0"/>
              <a:t>3/29/2019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5B1EC-746B-4592-A560-87B3A875D45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B389E0-761B-48A1-B8B3-5C8B90F87A45}" type="datetimeFigureOut">
              <a:rPr lang="en-US" smtClean="0"/>
              <a:t>3/29/2019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5B1EC-746B-4592-A560-87B3A875D45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BBB389E0-761B-48A1-B8B3-5C8B90F87A45}" type="datetimeFigureOut">
              <a:rPr lang="en-US" smtClean="0"/>
              <a:t>3/29/2019</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B2D5B1EC-746B-4592-A560-87B3A875D45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BBB389E0-761B-48A1-B8B3-5C8B90F87A45}" type="datetimeFigureOut">
              <a:rPr lang="en-US" smtClean="0"/>
              <a:t>3/29/2019</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2D5B1EC-746B-4592-A560-87B3A875D455}" type="slidenum">
              <a:rPr lang="en-US" smtClean="0"/>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BBB389E0-761B-48A1-B8B3-5C8B90F87A45}" type="datetimeFigureOut">
              <a:rPr lang="en-US" smtClean="0"/>
              <a:t>3/29/2019</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2D5B1EC-746B-4592-A560-87B3A875D45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BBB389E0-761B-48A1-B8B3-5C8B90F87A45}" type="datetimeFigureOut">
              <a:rPr lang="en-US" smtClean="0"/>
              <a:t>3/29/2019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B2D5B1EC-746B-4592-A560-87B3A875D455}" type="slidenum">
              <a:rPr lang="en-US" smtClean="0"/>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BBB389E0-761B-48A1-B8B3-5C8B90F87A45}" type="datetimeFigureOut">
              <a:rPr lang="en-US" smtClean="0"/>
              <a:t>3/29/2019</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5B1EC-746B-4592-A560-87B3A875D45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BB389E0-761B-48A1-B8B3-5C8B90F87A45}" type="datetimeFigureOut">
              <a:rPr lang="en-US" smtClean="0"/>
              <a:t>3/29/2019</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5B1EC-746B-4592-A560-87B3A875D45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BBB389E0-761B-48A1-B8B3-5C8B90F87A45}" type="datetimeFigureOut">
              <a:rPr lang="en-US" smtClean="0"/>
              <a:t>3/29/2019</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5B1EC-746B-4592-A560-87B3A875D45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BBB389E0-761B-48A1-B8B3-5C8B90F87A45}" type="datetimeFigureOut">
              <a:rPr lang="en-US" smtClean="0"/>
              <a:t>3/29/2019</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2D5B1EC-746B-4592-A560-87B3A875D455}" type="slidenum">
              <a:rPr lang="en-US" smtClean="0"/>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BBB389E0-761B-48A1-B8B3-5C8B90F87A45}" type="datetimeFigureOut">
              <a:rPr lang="en-US" smtClean="0"/>
              <a:t>3/29/2019</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2D5B1EC-746B-4592-A560-87B3A875D455}" type="slidenum">
              <a:rPr lang="en-US" smtClean="0"/>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gif"/><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 Id="rId5" Type="http://schemas.openxmlformats.org/officeDocument/2006/relationships/image" Target="../media/image25.jp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 Id="rId5" Type="http://schemas.openxmlformats.org/officeDocument/2006/relationships/image" Target="../media/image29.jpg"/><Relationship Id="rId4" Type="http://schemas.openxmlformats.org/officeDocument/2006/relationships/image" Target="../media/image28.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6200"/>
            <a:ext cx="9144000" cy="6524863"/>
          </a:xfrm>
          <a:prstGeom prst="rect">
            <a:avLst/>
          </a:prstGeom>
        </p:spPr>
        <p:txBody>
          <a:bodyPr wrap="square">
            <a:spAutoFit/>
          </a:bodyPr>
          <a:lstStyle/>
          <a:p>
            <a:r>
              <a:rPr lang="en-US" sz="8800" b="1" dirty="0" smtClean="0">
                <a:solidFill>
                  <a:srgbClr val="C00000"/>
                </a:solidFill>
              </a:rPr>
              <a:t>SAVE BLOOD</a:t>
            </a:r>
            <a:r>
              <a:rPr lang="en-US" sz="6600" dirty="0" smtClean="0"/>
              <a:t/>
            </a:r>
            <a:br>
              <a:rPr lang="en-US" sz="6600" dirty="0" smtClean="0"/>
            </a:br>
            <a:r>
              <a:rPr lang="en-US" sz="6600" dirty="0"/>
              <a:t>Once blood is collected, it needs to be preserved. There is still wastage of 20 per cent of the blood collected.</a:t>
            </a:r>
          </a:p>
        </p:txBody>
      </p:sp>
    </p:spTree>
    <p:extLst>
      <p:ext uri="{BB962C8B-B14F-4D97-AF65-F5344CB8AC3E}">
        <p14:creationId xmlns:p14="http://schemas.microsoft.com/office/powerpoint/2010/main" val="33334931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7091" y="0"/>
            <a:ext cx="8382000" cy="1938992"/>
          </a:xfrm>
          <a:prstGeom prst="rect">
            <a:avLst/>
          </a:prstGeom>
          <a:noFill/>
        </p:spPr>
        <p:txBody>
          <a:bodyPr wrap="square" rtlCol="0">
            <a:spAutoFit/>
          </a:bodyPr>
          <a:lstStyle/>
          <a:p>
            <a:pPr marL="285750" indent="-285750">
              <a:buFont typeface="Arial" pitchFamily="34" charset="0"/>
              <a:buChar char="•"/>
            </a:pPr>
            <a:r>
              <a:rPr lang="en-US" sz="4000" dirty="0" smtClean="0"/>
              <a:t>Privacy Concern was the major issue as  donor’s full identity was openly displayed</a:t>
            </a:r>
            <a:r>
              <a:rPr lang="en-US" dirty="0" smtClean="0"/>
              <a: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219" y="1938992"/>
            <a:ext cx="4211782" cy="2806182"/>
          </a:xfrm>
          <a:prstGeom prst="rect">
            <a:avLst/>
          </a:prstGeom>
        </p:spPr>
      </p:pic>
      <p:sp>
        <p:nvSpPr>
          <p:cNvPr id="6" name="TextBox 5"/>
          <p:cNvSpPr txBox="1"/>
          <p:nvPr/>
        </p:nvSpPr>
        <p:spPr>
          <a:xfrm>
            <a:off x="297873" y="4759029"/>
            <a:ext cx="7543800" cy="2123658"/>
          </a:xfrm>
          <a:prstGeom prst="rect">
            <a:avLst/>
          </a:prstGeom>
          <a:noFill/>
        </p:spPr>
        <p:txBody>
          <a:bodyPr wrap="square" rtlCol="0">
            <a:spAutoFit/>
          </a:bodyPr>
          <a:lstStyle/>
          <a:p>
            <a:r>
              <a:rPr lang="en-US" sz="4400" dirty="0" smtClean="0"/>
              <a:t>This resulted to increase in prank calls and issues of sexual abuse.</a:t>
            </a:r>
            <a:endParaRPr lang="en-US" sz="4400" dirty="0"/>
          </a:p>
        </p:txBody>
      </p:sp>
    </p:spTree>
    <p:extLst>
      <p:ext uri="{BB962C8B-B14F-4D97-AF65-F5344CB8AC3E}">
        <p14:creationId xmlns:p14="http://schemas.microsoft.com/office/powerpoint/2010/main" val="24625004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4964" y="13855"/>
            <a:ext cx="8001000" cy="2862322"/>
          </a:xfrm>
          <a:prstGeom prst="rect">
            <a:avLst/>
          </a:prstGeom>
          <a:noFill/>
        </p:spPr>
        <p:txBody>
          <a:bodyPr wrap="square" rtlCol="0">
            <a:spAutoFit/>
          </a:bodyPr>
          <a:lstStyle/>
          <a:p>
            <a:pPr marL="571500" indent="-571500">
              <a:buFont typeface="Arial" pitchFamily="34" charset="0"/>
              <a:buChar char="•"/>
            </a:pPr>
            <a:r>
              <a:rPr lang="en-US" sz="6000" dirty="0" smtClean="0"/>
              <a:t>Didn’t provide enough motive for the donors to donate.</a:t>
            </a:r>
            <a:endParaRPr lang="en-US" sz="6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876177"/>
            <a:ext cx="6477000" cy="3705761"/>
          </a:xfrm>
          <a:prstGeom prst="rect">
            <a:avLst/>
          </a:prstGeom>
        </p:spPr>
      </p:pic>
    </p:spTree>
    <p:extLst>
      <p:ext uri="{BB962C8B-B14F-4D97-AF65-F5344CB8AC3E}">
        <p14:creationId xmlns:p14="http://schemas.microsoft.com/office/powerpoint/2010/main" val="5962023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838200"/>
          </a:xfrm>
        </p:spPr>
        <p:txBody>
          <a:bodyPr/>
          <a:lstStyle/>
          <a:p>
            <a:r>
              <a:rPr lang="en-US" dirty="0" smtClean="0"/>
              <a:t>What WE INTRODUCED ??</a:t>
            </a:r>
            <a:endParaRPr lang="en-US" dirty="0"/>
          </a:p>
        </p:txBody>
      </p:sp>
      <p:sp>
        <p:nvSpPr>
          <p:cNvPr id="4" name="TextBox 3"/>
          <p:cNvSpPr txBox="1"/>
          <p:nvPr/>
        </p:nvSpPr>
        <p:spPr>
          <a:xfrm>
            <a:off x="457200" y="1524000"/>
            <a:ext cx="8077200" cy="3477875"/>
          </a:xfrm>
          <a:prstGeom prst="rect">
            <a:avLst/>
          </a:prstGeom>
          <a:noFill/>
        </p:spPr>
        <p:txBody>
          <a:bodyPr wrap="square" rtlCol="0">
            <a:spAutoFit/>
          </a:bodyPr>
          <a:lstStyle/>
          <a:p>
            <a:pPr marL="571500" indent="-571500">
              <a:buFont typeface="Arial" pitchFamily="34" charset="0"/>
              <a:buChar char="•"/>
            </a:pPr>
            <a:r>
              <a:rPr lang="en-US" sz="4400" b="1" dirty="0" smtClean="0"/>
              <a:t>Donors were now stored with their recent  GPS data(not exact) . An additional privilege is provided to either turn on or off their current will to donate.</a:t>
            </a:r>
            <a:endParaRPr lang="en-US" sz="4400" b="1" dirty="0"/>
          </a:p>
        </p:txBody>
      </p:sp>
      <p:sp>
        <p:nvSpPr>
          <p:cNvPr id="5" name="TextBox 4"/>
          <p:cNvSpPr txBox="1"/>
          <p:nvPr/>
        </p:nvSpPr>
        <p:spPr>
          <a:xfrm>
            <a:off x="907143" y="5181600"/>
            <a:ext cx="7620000" cy="1323439"/>
          </a:xfrm>
          <a:prstGeom prst="rect">
            <a:avLst/>
          </a:prstGeom>
          <a:noFill/>
        </p:spPr>
        <p:txBody>
          <a:bodyPr wrap="square" rtlCol="0">
            <a:spAutoFit/>
          </a:bodyPr>
          <a:lstStyle/>
          <a:p>
            <a:r>
              <a:rPr lang="en-US" sz="4000" b="1" dirty="0" smtClean="0"/>
              <a:t>This approach helped receiver to accurately track the donor.</a:t>
            </a:r>
            <a:endParaRPr lang="en-US" sz="4000" b="1" dirty="0"/>
          </a:p>
        </p:txBody>
      </p:sp>
    </p:spTree>
    <p:extLst>
      <p:ext uri="{BB962C8B-B14F-4D97-AF65-F5344CB8AC3E}">
        <p14:creationId xmlns:p14="http://schemas.microsoft.com/office/powerpoint/2010/main" val="23545733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9242" y="1219200"/>
            <a:ext cx="8229600" cy="3477875"/>
          </a:xfrm>
          <a:prstGeom prst="rect">
            <a:avLst/>
          </a:prstGeom>
          <a:noFill/>
        </p:spPr>
        <p:txBody>
          <a:bodyPr wrap="square" rtlCol="0">
            <a:spAutoFit/>
          </a:bodyPr>
          <a:lstStyle/>
          <a:p>
            <a:pPr marL="571500" indent="-571500">
              <a:buFont typeface="Arial" pitchFamily="34" charset="0"/>
              <a:buChar char="•"/>
            </a:pPr>
            <a:r>
              <a:rPr lang="en-US" sz="4400" b="1" dirty="0" smtClean="0"/>
              <a:t>Donor details were hidden ,only their location is accessible in map. And if a receiver wants to contact the donor, the call is to be made  through app.</a:t>
            </a:r>
            <a:endParaRPr lang="en-US" sz="4400" b="1" dirty="0"/>
          </a:p>
        </p:txBody>
      </p:sp>
      <p:sp>
        <p:nvSpPr>
          <p:cNvPr id="5" name="Rectangle 4"/>
          <p:cNvSpPr/>
          <p:nvPr/>
        </p:nvSpPr>
        <p:spPr>
          <a:xfrm>
            <a:off x="732971" y="4881265"/>
            <a:ext cx="7822142" cy="923330"/>
          </a:xfrm>
          <a:prstGeom prst="rect">
            <a:avLst/>
          </a:prstGeom>
        </p:spPr>
        <p:style>
          <a:lnRef idx="1">
            <a:schemeClr val="dk1"/>
          </a:lnRef>
          <a:fillRef idx="2">
            <a:schemeClr val="dk1"/>
          </a:fillRef>
          <a:effectRef idx="1">
            <a:schemeClr val="dk1"/>
          </a:effectRef>
          <a:fontRef idx="minor">
            <a:schemeClr val="dk1"/>
          </a:fontRef>
        </p:style>
        <p:txBody>
          <a:bodyPr wrap="non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PRIVACY PROLEM SOLVED</a:t>
            </a: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2511900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0" y="1066800"/>
            <a:ext cx="7924800" cy="2554545"/>
          </a:xfrm>
          <a:prstGeom prst="rect">
            <a:avLst/>
          </a:prstGeom>
          <a:noFill/>
        </p:spPr>
        <p:txBody>
          <a:bodyPr wrap="square" rtlCol="0">
            <a:spAutoFit/>
          </a:bodyPr>
          <a:lstStyle/>
          <a:p>
            <a:pPr marL="285750" indent="-285750">
              <a:buFont typeface="Arial" pitchFamily="34" charset="0"/>
              <a:buChar char="•"/>
            </a:pPr>
            <a:r>
              <a:rPr lang="en-US" sz="4000" b="1" dirty="0" smtClean="0"/>
              <a:t>A credit based system is set up in app which is termed as ‘RESPECT’. Respect is earned by donor if he donates the blood.</a:t>
            </a:r>
            <a:endParaRPr lang="en-US" sz="4000" b="1"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6599" y="3496661"/>
            <a:ext cx="2057401" cy="1837337"/>
          </a:xfrm>
          <a:prstGeom prst="rect">
            <a:avLst/>
          </a:prstGeom>
        </p:spPr>
      </p:pic>
      <p:sp>
        <p:nvSpPr>
          <p:cNvPr id="11" name="Oval 10"/>
          <p:cNvSpPr/>
          <p:nvPr/>
        </p:nvSpPr>
        <p:spPr>
          <a:xfrm>
            <a:off x="381000" y="3700955"/>
            <a:ext cx="2133600" cy="1428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RESPECT POINTS</a:t>
            </a:r>
            <a:endParaRPr lang="en-US" sz="2400" b="1" dirty="0">
              <a:solidFill>
                <a:schemeClr val="tx1"/>
              </a:solidFill>
            </a:endParaRPr>
          </a:p>
        </p:txBody>
      </p:sp>
      <p:sp>
        <p:nvSpPr>
          <p:cNvPr id="13" name="Right Arrow 12"/>
          <p:cNvSpPr/>
          <p:nvPr/>
        </p:nvSpPr>
        <p:spPr>
          <a:xfrm>
            <a:off x="2514600" y="413499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5195970" y="417301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188383" y="3700955"/>
            <a:ext cx="2335131" cy="1181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Health services coupons</a:t>
            </a:r>
            <a:endParaRPr lang="en-US" sz="2400" b="1" dirty="0">
              <a:solidFill>
                <a:schemeClr val="tx1"/>
              </a:solidFill>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5044" y="5386999"/>
            <a:ext cx="1461807" cy="1471001"/>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3008" y="5247203"/>
            <a:ext cx="1983669" cy="1487752"/>
          </a:xfrm>
          <a:prstGeom prst="rect">
            <a:avLst/>
          </a:prstGeom>
        </p:spPr>
      </p:pic>
      <p:sp>
        <p:nvSpPr>
          <p:cNvPr id="21" name="Oval 20"/>
          <p:cNvSpPr/>
          <p:nvPr/>
        </p:nvSpPr>
        <p:spPr>
          <a:xfrm>
            <a:off x="381000" y="5378262"/>
            <a:ext cx="2133600" cy="1428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RESPECT POINTS</a:t>
            </a:r>
            <a:endParaRPr lang="en-US" sz="2400" b="1" dirty="0">
              <a:solidFill>
                <a:schemeClr val="tx1"/>
              </a:solidFill>
            </a:endParaRPr>
          </a:p>
        </p:txBody>
      </p:sp>
      <p:sp>
        <p:nvSpPr>
          <p:cNvPr id="22" name="Right Arrow 21"/>
          <p:cNvSpPr/>
          <p:nvPr/>
        </p:nvSpPr>
        <p:spPr>
          <a:xfrm>
            <a:off x="2514600" y="585032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5476677" y="583988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88043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838200"/>
          </a:xfrm>
        </p:spPr>
        <p:txBody>
          <a:bodyPr/>
          <a:lstStyle/>
          <a:p>
            <a:r>
              <a:rPr lang="en-US" dirty="0" smtClean="0"/>
              <a:t>ADDITIONAL FEATURES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3600" y="1676400"/>
            <a:ext cx="3733800" cy="1527464"/>
          </a:xfrm>
          <a:prstGeom prst="rect">
            <a:avLst/>
          </a:prstGeom>
        </p:spPr>
      </p:pic>
      <p:sp>
        <p:nvSpPr>
          <p:cNvPr id="5" name="TextBox 4"/>
          <p:cNvSpPr txBox="1"/>
          <p:nvPr/>
        </p:nvSpPr>
        <p:spPr>
          <a:xfrm>
            <a:off x="49812" y="1138697"/>
            <a:ext cx="9123217" cy="861774"/>
          </a:xfrm>
          <a:prstGeom prst="rect">
            <a:avLst/>
          </a:prstGeom>
          <a:noFill/>
        </p:spPr>
        <p:txBody>
          <a:bodyPr wrap="square" rtlCol="0">
            <a:spAutoFit/>
          </a:bodyPr>
          <a:lstStyle/>
          <a:p>
            <a:pPr marL="571500" indent="-571500">
              <a:buFont typeface="Arial" pitchFamily="34" charset="0"/>
              <a:buChar char="•"/>
            </a:pPr>
            <a:r>
              <a:rPr lang="en-US" sz="3200" b="1" dirty="0">
                <a:solidFill>
                  <a:srgbClr val="C00000"/>
                </a:solidFill>
              </a:rPr>
              <a:t>IN-APP CHAT FOR VERIFIED ACCOUNTS</a:t>
            </a:r>
          </a:p>
          <a:p>
            <a:endParaRPr lang="en-US" dirty="0"/>
          </a:p>
        </p:txBody>
      </p:sp>
      <p:sp>
        <p:nvSpPr>
          <p:cNvPr id="6" name="TextBox 5"/>
          <p:cNvSpPr txBox="1"/>
          <p:nvPr/>
        </p:nvSpPr>
        <p:spPr>
          <a:xfrm>
            <a:off x="0" y="3203864"/>
            <a:ext cx="8839199" cy="1569660"/>
          </a:xfrm>
          <a:prstGeom prst="rect">
            <a:avLst/>
          </a:prstGeom>
          <a:noFill/>
        </p:spPr>
        <p:txBody>
          <a:bodyPr wrap="square" rtlCol="0">
            <a:spAutoFit/>
          </a:bodyPr>
          <a:lstStyle/>
          <a:p>
            <a:pPr marL="457200" indent="-457200">
              <a:buFont typeface="Arial" pitchFamily="34" charset="0"/>
              <a:buChar char="•"/>
            </a:pPr>
            <a:r>
              <a:rPr lang="en-US" sz="3200" b="1" dirty="0" smtClean="0">
                <a:solidFill>
                  <a:srgbClr val="C00000"/>
                </a:solidFill>
              </a:rPr>
              <a:t>SMART AMBULANCE TRACKING </a:t>
            </a:r>
            <a:r>
              <a:rPr lang="en-US" sz="3200" b="1" dirty="0" smtClean="0"/>
              <a:t>: A HASSLE FREE SYSTEM WHERE ONE CAN SEARCH FREE AMBULANCES AROUND THEM</a:t>
            </a:r>
            <a:endParaRPr lang="en-US" sz="3200" b="1"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3200" y="4648200"/>
            <a:ext cx="3211780" cy="2144980"/>
          </a:xfrm>
          <a:prstGeom prst="rect">
            <a:avLst/>
          </a:prstGeom>
        </p:spPr>
      </p:pic>
    </p:spTree>
    <p:extLst>
      <p:ext uri="{BB962C8B-B14F-4D97-AF65-F5344CB8AC3E}">
        <p14:creationId xmlns:p14="http://schemas.microsoft.com/office/powerpoint/2010/main" val="4706771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ADDITIONAL FEATURES</a:t>
            </a:r>
            <a:endParaRPr lang="en-US" dirty="0"/>
          </a:p>
        </p:txBody>
      </p:sp>
      <p:sp>
        <p:nvSpPr>
          <p:cNvPr id="5" name="TextBox 4"/>
          <p:cNvSpPr txBox="1"/>
          <p:nvPr/>
        </p:nvSpPr>
        <p:spPr>
          <a:xfrm>
            <a:off x="228600" y="1290191"/>
            <a:ext cx="8610600" cy="1077218"/>
          </a:xfrm>
          <a:prstGeom prst="rect">
            <a:avLst/>
          </a:prstGeom>
          <a:noFill/>
        </p:spPr>
        <p:txBody>
          <a:bodyPr wrap="square" rtlCol="0">
            <a:spAutoFit/>
          </a:bodyPr>
          <a:lstStyle/>
          <a:p>
            <a:pPr marL="457200" indent="-457200">
              <a:buFont typeface="Arial" pitchFamily="34" charset="0"/>
              <a:buChar char="•"/>
            </a:pPr>
            <a:r>
              <a:rPr lang="en-US" sz="3200" b="1" dirty="0" smtClean="0">
                <a:solidFill>
                  <a:srgbClr val="C00000"/>
                </a:solidFill>
              </a:rPr>
              <a:t>INFORMATION REGARDING BLOOD BANKS NEAR THEM</a:t>
            </a:r>
            <a:endParaRPr lang="en-US" sz="3200" b="1" dirty="0">
              <a:solidFill>
                <a:srgbClr val="C0000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1856509"/>
            <a:ext cx="2933700" cy="1955800"/>
          </a:xfrm>
          <a:prstGeom prst="rect">
            <a:avLst/>
          </a:prstGeom>
        </p:spPr>
      </p:pic>
      <p:sp>
        <p:nvSpPr>
          <p:cNvPr id="7" name="TextBox 6"/>
          <p:cNvSpPr txBox="1"/>
          <p:nvPr/>
        </p:nvSpPr>
        <p:spPr>
          <a:xfrm>
            <a:off x="200891" y="4038600"/>
            <a:ext cx="8534400" cy="1077218"/>
          </a:xfrm>
          <a:prstGeom prst="rect">
            <a:avLst/>
          </a:prstGeom>
          <a:noFill/>
        </p:spPr>
        <p:txBody>
          <a:bodyPr wrap="square" rtlCol="0">
            <a:spAutoFit/>
          </a:bodyPr>
          <a:lstStyle/>
          <a:p>
            <a:pPr marL="457200" indent="-457200">
              <a:buFont typeface="Arial" pitchFamily="34" charset="0"/>
              <a:buChar char="•"/>
            </a:pPr>
            <a:r>
              <a:rPr lang="en-US" sz="3200" b="1" dirty="0" smtClean="0">
                <a:solidFill>
                  <a:srgbClr val="C00000"/>
                </a:solidFill>
              </a:rPr>
              <a:t>INFORMATION ON VARIOUS ACTIVITIES REGARDING HEALTH AROUND THEM</a:t>
            </a:r>
            <a:endParaRPr lang="en-US" sz="3200" b="1" dirty="0">
              <a:solidFill>
                <a:srgbClr val="C00000"/>
              </a:solidFill>
            </a:endParaRPr>
          </a:p>
        </p:txBody>
      </p:sp>
    </p:spTree>
    <p:extLst>
      <p:ext uri="{BB962C8B-B14F-4D97-AF65-F5344CB8AC3E}">
        <p14:creationId xmlns:p14="http://schemas.microsoft.com/office/powerpoint/2010/main" val="19247119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STACK</a:t>
            </a:r>
            <a:endParaRPr lang="en-US" dirty="0"/>
          </a:p>
        </p:txBody>
      </p:sp>
      <p:sp>
        <p:nvSpPr>
          <p:cNvPr id="4" name="TextBox 3"/>
          <p:cNvSpPr txBox="1"/>
          <p:nvPr/>
        </p:nvSpPr>
        <p:spPr>
          <a:xfrm>
            <a:off x="685800" y="1676400"/>
            <a:ext cx="7534050" cy="584775"/>
          </a:xfrm>
          <a:prstGeom prst="rect">
            <a:avLst/>
          </a:prstGeom>
          <a:noFill/>
        </p:spPr>
        <p:txBody>
          <a:bodyPr wrap="none" rtlCol="0">
            <a:spAutoFit/>
          </a:bodyPr>
          <a:lstStyle/>
          <a:p>
            <a:r>
              <a:rPr lang="en-US" sz="3200" dirty="0" smtClean="0">
                <a:solidFill>
                  <a:schemeClr val="tx2"/>
                </a:solidFill>
              </a:rPr>
              <a:t>Latest Technologies That Drive Our System</a:t>
            </a:r>
            <a:endParaRPr lang="en-US" sz="3200" dirty="0">
              <a:solidFill>
                <a:schemeClr val="tx2"/>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2895600"/>
            <a:ext cx="4572000" cy="155257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400" y="2693098"/>
            <a:ext cx="3200400" cy="1957578"/>
          </a:xfrm>
          <a:prstGeom prst="rect">
            <a:avLst/>
          </a:prstGeom>
          <a:effectLst>
            <a:innerShdw blurRad="63500" dist="50800" dir="16200000">
              <a:prstClr val="black">
                <a:alpha val="50000"/>
              </a:prstClr>
            </a:innerShdw>
          </a:effec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4650676"/>
            <a:ext cx="3524250" cy="176212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4400" y="4800600"/>
            <a:ext cx="3038475" cy="1709738"/>
          </a:xfrm>
          <a:prstGeom prst="rect">
            <a:avLst/>
          </a:prstGeom>
        </p:spPr>
      </p:pic>
    </p:spTree>
    <p:extLst>
      <p:ext uri="{BB962C8B-B14F-4D97-AF65-F5344CB8AC3E}">
        <p14:creationId xmlns:p14="http://schemas.microsoft.com/office/powerpoint/2010/main" val="36029164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43" y="152400"/>
            <a:ext cx="8686800" cy="838200"/>
          </a:xfrm>
        </p:spPr>
        <p:txBody>
          <a:bodyPr/>
          <a:lstStyle/>
          <a:p>
            <a:r>
              <a:rPr lang="en-US" dirty="0" smtClean="0"/>
              <a:t>PAYBACK ANALYSIS</a:t>
            </a:r>
            <a:endParaRPr lang="en-US" dirty="0"/>
          </a:p>
        </p:txBody>
      </p:sp>
      <p:sp>
        <p:nvSpPr>
          <p:cNvPr id="5" name="TextBox 4"/>
          <p:cNvSpPr txBox="1"/>
          <p:nvPr/>
        </p:nvSpPr>
        <p:spPr>
          <a:xfrm>
            <a:off x="762000" y="1676400"/>
            <a:ext cx="184731" cy="369332"/>
          </a:xfrm>
          <a:prstGeom prst="rect">
            <a:avLst/>
          </a:prstGeom>
          <a:noFill/>
        </p:spPr>
        <p:txBody>
          <a:bodyPr wrap="none" rtlCol="0">
            <a:spAutoFit/>
          </a:bodyPr>
          <a:lstStyle/>
          <a:p>
            <a:endParaRPr lang="en-US" dirty="0"/>
          </a:p>
        </p:txBody>
      </p:sp>
      <p:sp>
        <p:nvSpPr>
          <p:cNvPr id="6" name="TextBox 5"/>
          <p:cNvSpPr txBox="1"/>
          <p:nvPr/>
        </p:nvSpPr>
        <p:spPr>
          <a:xfrm>
            <a:off x="206234" y="1153272"/>
            <a:ext cx="3016531" cy="707886"/>
          </a:xfrm>
          <a:prstGeom prst="rect">
            <a:avLst/>
          </a:prstGeom>
          <a:noFill/>
        </p:spPr>
        <p:txBody>
          <a:bodyPr wrap="none" rtlCol="0">
            <a:spAutoFit/>
          </a:bodyPr>
          <a:lstStyle/>
          <a:p>
            <a:r>
              <a:rPr lang="en-US" sz="4000" b="1" dirty="0" smtClean="0">
                <a:solidFill>
                  <a:srgbClr val="C00000"/>
                </a:solidFill>
              </a:rPr>
              <a:t>INVESTMENT</a:t>
            </a:r>
            <a:endParaRPr lang="en-US" sz="4000" b="1" dirty="0">
              <a:solidFill>
                <a:srgbClr val="C00000"/>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61158"/>
            <a:ext cx="3429000" cy="1562100"/>
          </a:xfrm>
          <a:prstGeom prst="rect">
            <a:avLst/>
          </a:prstGeom>
        </p:spPr>
      </p:pic>
      <p:sp>
        <p:nvSpPr>
          <p:cNvPr id="9" name="TextBox 8"/>
          <p:cNvSpPr txBox="1"/>
          <p:nvPr/>
        </p:nvSpPr>
        <p:spPr>
          <a:xfrm>
            <a:off x="-80241" y="3450174"/>
            <a:ext cx="4309706" cy="400110"/>
          </a:xfrm>
          <a:prstGeom prst="rect">
            <a:avLst/>
          </a:prstGeom>
          <a:noFill/>
        </p:spPr>
        <p:txBody>
          <a:bodyPr wrap="none" rtlCol="0">
            <a:spAutoFit/>
          </a:bodyPr>
          <a:lstStyle/>
          <a:p>
            <a:r>
              <a:rPr lang="en-US" sz="2000" b="1" dirty="0" smtClean="0">
                <a:solidFill>
                  <a:schemeClr val="tx2"/>
                </a:solidFill>
              </a:rPr>
              <a:t>Estimated Cost: Around </a:t>
            </a:r>
            <a:r>
              <a:rPr lang="en-US" sz="2000" b="1" dirty="0" err="1" smtClean="0">
                <a:solidFill>
                  <a:schemeClr val="tx2"/>
                </a:solidFill>
              </a:rPr>
              <a:t>Nrs</a:t>
            </a:r>
            <a:r>
              <a:rPr lang="en-US" sz="2000" b="1" dirty="0" smtClean="0">
                <a:solidFill>
                  <a:schemeClr val="tx2"/>
                </a:solidFill>
              </a:rPr>
              <a:t>. 2,00,000</a:t>
            </a:r>
            <a:endParaRPr lang="en-US" sz="2000" b="1" dirty="0">
              <a:solidFill>
                <a:schemeClr val="tx2"/>
              </a:solidFill>
            </a:endParaRPr>
          </a:p>
        </p:txBody>
      </p:sp>
      <p:sp>
        <p:nvSpPr>
          <p:cNvPr id="10" name="Plus 9"/>
          <p:cNvSpPr/>
          <p:nvPr/>
        </p:nvSpPr>
        <p:spPr>
          <a:xfrm>
            <a:off x="3596321" y="2292169"/>
            <a:ext cx="520700" cy="54787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5800" y="1594493"/>
            <a:ext cx="3886200" cy="1846384"/>
          </a:xfrm>
          <a:prstGeom prst="rect">
            <a:avLst/>
          </a:prstGeom>
        </p:spPr>
      </p:pic>
      <p:sp>
        <p:nvSpPr>
          <p:cNvPr id="12" name="TextBox 11"/>
          <p:cNvSpPr txBox="1"/>
          <p:nvPr/>
        </p:nvSpPr>
        <p:spPr>
          <a:xfrm>
            <a:off x="4495800" y="3459471"/>
            <a:ext cx="4307718" cy="400110"/>
          </a:xfrm>
          <a:prstGeom prst="rect">
            <a:avLst/>
          </a:prstGeom>
          <a:noFill/>
        </p:spPr>
        <p:txBody>
          <a:bodyPr wrap="none" rtlCol="0">
            <a:spAutoFit/>
          </a:bodyPr>
          <a:lstStyle/>
          <a:p>
            <a:r>
              <a:rPr lang="en-US" sz="2000" b="1" dirty="0" smtClean="0">
                <a:solidFill>
                  <a:schemeClr val="tx2"/>
                </a:solidFill>
              </a:rPr>
              <a:t>Estimated Cost: Around </a:t>
            </a:r>
            <a:r>
              <a:rPr lang="en-US" sz="2000" b="1" dirty="0" err="1" smtClean="0">
                <a:solidFill>
                  <a:schemeClr val="tx2"/>
                </a:solidFill>
              </a:rPr>
              <a:t>Nrs</a:t>
            </a:r>
            <a:r>
              <a:rPr lang="en-US" sz="2000" b="1" dirty="0" smtClean="0">
                <a:solidFill>
                  <a:schemeClr val="tx2"/>
                </a:solidFill>
              </a:rPr>
              <a:t>. 1,00,000</a:t>
            </a:r>
            <a:endParaRPr lang="en-US" sz="2000" b="1" dirty="0">
              <a:solidFill>
                <a:schemeClr val="tx2"/>
              </a:solidFill>
            </a:endParaRP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344" y="4145232"/>
            <a:ext cx="3533977" cy="1858674"/>
          </a:xfrm>
          <a:prstGeom prst="rect">
            <a:avLst/>
          </a:prstGeom>
        </p:spPr>
      </p:pic>
      <p:sp>
        <p:nvSpPr>
          <p:cNvPr id="14" name="TextBox 13"/>
          <p:cNvSpPr txBox="1"/>
          <p:nvPr/>
        </p:nvSpPr>
        <p:spPr>
          <a:xfrm>
            <a:off x="0" y="6038165"/>
            <a:ext cx="4307718" cy="707886"/>
          </a:xfrm>
          <a:prstGeom prst="rect">
            <a:avLst/>
          </a:prstGeom>
          <a:noFill/>
        </p:spPr>
        <p:txBody>
          <a:bodyPr wrap="none" rtlCol="0">
            <a:spAutoFit/>
          </a:bodyPr>
          <a:lstStyle/>
          <a:p>
            <a:r>
              <a:rPr lang="en-US" sz="2000" b="1" dirty="0" smtClean="0">
                <a:solidFill>
                  <a:schemeClr val="tx2"/>
                </a:solidFill>
              </a:rPr>
              <a:t>Mass Marketing </a:t>
            </a:r>
          </a:p>
          <a:p>
            <a:r>
              <a:rPr lang="en-US" sz="2000" b="1" dirty="0" smtClean="0">
                <a:solidFill>
                  <a:schemeClr val="tx2"/>
                </a:solidFill>
              </a:rPr>
              <a:t>Estimated Cost: Around </a:t>
            </a:r>
            <a:r>
              <a:rPr lang="en-US" sz="2000" b="1" dirty="0" err="1" smtClean="0">
                <a:solidFill>
                  <a:schemeClr val="tx2"/>
                </a:solidFill>
              </a:rPr>
              <a:t>Nrs</a:t>
            </a:r>
            <a:r>
              <a:rPr lang="en-US" sz="2000" b="1" dirty="0" smtClean="0">
                <a:solidFill>
                  <a:schemeClr val="tx2"/>
                </a:solidFill>
              </a:rPr>
              <a:t>. 1,00,000</a:t>
            </a:r>
            <a:endParaRPr lang="en-US" sz="2000" b="1" dirty="0">
              <a:solidFill>
                <a:schemeClr val="tx2"/>
              </a:solidFill>
            </a:endParaRP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76800" y="3819506"/>
            <a:ext cx="3352800" cy="2184400"/>
          </a:xfrm>
          <a:prstGeom prst="rect">
            <a:avLst/>
          </a:prstGeom>
        </p:spPr>
      </p:pic>
      <p:sp>
        <p:nvSpPr>
          <p:cNvPr id="16" name="Plus 15"/>
          <p:cNvSpPr/>
          <p:nvPr/>
        </p:nvSpPr>
        <p:spPr>
          <a:xfrm>
            <a:off x="3748721" y="4311427"/>
            <a:ext cx="520700" cy="54787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724400" y="6072801"/>
            <a:ext cx="4307718" cy="707886"/>
          </a:xfrm>
          <a:prstGeom prst="rect">
            <a:avLst/>
          </a:prstGeom>
          <a:noFill/>
        </p:spPr>
        <p:txBody>
          <a:bodyPr wrap="none" rtlCol="0">
            <a:spAutoFit/>
          </a:bodyPr>
          <a:lstStyle/>
          <a:p>
            <a:r>
              <a:rPr lang="en-US" sz="2000" b="1" dirty="0" err="1" smtClean="0">
                <a:solidFill>
                  <a:schemeClr val="tx2"/>
                </a:solidFill>
              </a:rPr>
              <a:t>Parnership</a:t>
            </a:r>
            <a:r>
              <a:rPr lang="en-US" sz="2000" b="1" dirty="0" smtClean="0">
                <a:solidFill>
                  <a:schemeClr val="tx2"/>
                </a:solidFill>
              </a:rPr>
              <a:t> with </a:t>
            </a:r>
            <a:r>
              <a:rPr lang="en-US" sz="2000" b="1" dirty="0" err="1" smtClean="0">
                <a:solidFill>
                  <a:schemeClr val="tx2"/>
                </a:solidFill>
              </a:rPr>
              <a:t>hospitals,NTC,NCELL</a:t>
            </a:r>
            <a:endParaRPr lang="en-US" sz="2000" b="1" dirty="0" smtClean="0">
              <a:solidFill>
                <a:schemeClr val="tx2"/>
              </a:solidFill>
            </a:endParaRPr>
          </a:p>
          <a:p>
            <a:r>
              <a:rPr lang="en-US" sz="2000" b="1" dirty="0" smtClean="0">
                <a:solidFill>
                  <a:schemeClr val="tx2"/>
                </a:solidFill>
              </a:rPr>
              <a:t>Estimated Cost: Around </a:t>
            </a:r>
            <a:r>
              <a:rPr lang="en-US" sz="2000" b="1" dirty="0" err="1" smtClean="0">
                <a:solidFill>
                  <a:schemeClr val="tx2"/>
                </a:solidFill>
              </a:rPr>
              <a:t>Nrs</a:t>
            </a:r>
            <a:r>
              <a:rPr lang="en-US" sz="2000" b="1" dirty="0" smtClean="0">
                <a:solidFill>
                  <a:schemeClr val="tx2"/>
                </a:solidFill>
              </a:rPr>
              <a:t>. 1,00,000</a:t>
            </a:r>
            <a:endParaRPr lang="en-US" sz="2000" b="1" dirty="0">
              <a:solidFill>
                <a:schemeClr val="tx2"/>
              </a:solidFill>
            </a:endParaRPr>
          </a:p>
        </p:txBody>
      </p:sp>
      <p:sp>
        <p:nvSpPr>
          <p:cNvPr id="18" name="TextBox 17"/>
          <p:cNvSpPr txBox="1"/>
          <p:nvPr/>
        </p:nvSpPr>
        <p:spPr>
          <a:xfrm>
            <a:off x="4307719" y="76054"/>
            <a:ext cx="4836282" cy="1077218"/>
          </a:xfrm>
          <a:prstGeom prst="rect">
            <a:avLst/>
          </a:prstGeom>
          <a:noFill/>
        </p:spPr>
        <p:txBody>
          <a:bodyPr wrap="square" rtlCol="0">
            <a:spAutoFit/>
          </a:bodyPr>
          <a:lstStyle/>
          <a:p>
            <a:r>
              <a:rPr lang="en-US" sz="3200" b="1" dirty="0" smtClean="0">
                <a:solidFill>
                  <a:srgbClr val="C00000"/>
                </a:solidFill>
              </a:rPr>
              <a:t>Around  </a:t>
            </a:r>
            <a:r>
              <a:rPr lang="en-US" sz="3200" b="1" dirty="0" err="1" smtClean="0">
                <a:solidFill>
                  <a:srgbClr val="C00000"/>
                </a:solidFill>
              </a:rPr>
              <a:t>Nrs</a:t>
            </a:r>
            <a:r>
              <a:rPr lang="en-US" sz="3200" b="1" dirty="0" smtClean="0">
                <a:solidFill>
                  <a:srgbClr val="C00000"/>
                </a:solidFill>
              </a:rPr>
              <a:t>. 5,00,000 in total</a:t>
            </a:r>
            <a:endParaRPr lang="en-US" sz="3200" b="1" dirty="0">
              <a:solidFill>
                <a:srgbClr val="C00000"/>
              </a:solidFill>
            </a:endParaRPr>
          </a:p>
        </p:txBody>
      </p:sp>
    </p:spTree>
    <p:extLst>
      <p:ext uri="{BB962C8B-B14F-4D97-AF65-F5344CB8AC3E}">
        <p14:creationId xmlns:p14="http://schemas.microsoft.com/office/powerpoint/2010/main" val="4504674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838200"/>
          </a:xfrm>
        </p:spPr>
        <p:txBody>
          <a:bodyPr/>
          <a:lstStyle/>
          <a:p>
            <a:r>
              <a:rPr lang="en-US" dirty="0"/>
              <a:t>PAYBACK ANALYSIS</a:t>
            </a:r>
          </a:p>
        </p:txBody>
      </p:sp>
      <p:sp>
        <p:nvSpPr>
          <p:cNvPr id="3" name="Content Placeholder 2"/>
          <p:cNvSpPr>
            <a:spLocks noGrp="1"/>
          </p:cNvSpPr>
          <p:nvPr>
            <p:ph idx="1"/>
          </p:nvPr>
        </p:nvSpPr>
        <p:spPr>
          <a:xfrm>
            <a:off x="152400" y="1080655"/>
            <a:ext cx="8686800" cy="5791200"/>
          </a:xfrm>
        </p:spPr>
        <p:txBody>
          <a:bodyPr/>
          <a:lstStyle/>
          <a:p>
            <a:pPr marL="0" indent="0">
              <a:buNone/>
            </a:pPr>
            <a:r>
              <a:rPr lang="en-US" b="1" dirty="0" smtClean="0"/>
              <a:t>From ambulance services:</a:t>
            </a:r>
          </a:p>
          <a:p>
            <a:pPr marL="0" indent="0">
              <a:buNone/>
            </a:pPr>
            <a:r>
              <a:rPr lang="en-US" dirty="0" err="1" smtClean="0"/>
              <a:t>Rs</a:t>
            </a:r>
            <a:r>
              <a:rPr lang="en-US" dirty="0" smtClean="0"/>
              <a:t> 3000/month for 1 hospital ambulances</a:t>
            </a:r>
          </a:p>
          <a:p>
            <a:pPr marL="0" indent="0">
              <a:buNone/>
            </a:pPr>
            <a:r>
              <a:rPr lang="en-US" dirty="0" smtClean="0"/>
              <a:t>Total revenue = </a:t>
            </a:r>
            <a:r>
              <a:rPr lang="en-US" dirty="0" err="1" smtClean="0"/>
              <a:t>Rs</a:t>
            </a:r>
            <a:r>
              <a:rPr lang="en-US" dirty="0" smtClean="0"/>
              <a:t> 60,000/month (suppose 20 hospitals enrolled)</a:t>
            </a:r>
          </a:p>
          <a:p>
            <a:pPr marL="0" indent="0">
              <a:buNone/>
            </a:pPr>
            <a:r>
              <a:rPr lang="en-US" b="1" dirty="0" smtClean="0"/>
              <a:t>From hospitals advertisement:</a:t>
            </a:r>
          </a:p>
          <a:p>
            <a:pPr marL="0" indent="0">
              <a:buNone/>
            </a:pPr>
            <a:r>
              <a:rPr lang="en-US" dirty="0" err="1" smtClean="0"/>
              <a:t>Rs</a:t>
            </a:r>
            <a:r>
              <a:rPr lang="en-US" dirty="0" smtClean="0"/>
              <a:t> 3000/month for 1 </a:t>
            </a:r>
            <a:r>
              <a:rPr lang="en-US" dirty="0" err="1" smtClean="0"/>
              <a:t>hostipal</a:t>
            </a:r>
            <a:r>
              <a:rPr lang="en-US" dirty="0" smtClean="0"/>
              <a:t> per month</a:t>
            </a:r>
          </a:p>
          <a:p>
            <a:pPr marL="0" indent="0">
              <a:buNone/>
            </a:pPr>
            <a:r>
              <a:rPr lang="en-US" dirty="0" smtClean="0"/>
              <a:t>Total revenue= </a:t>
            </a:r>
            <a:r>
              <a:rPr lang="en-US" dirty="0" err="1" smtClean="0"/>
              <a:t>Rs</a:t>
            </a:r>
            <a:r>
              <a:rPr lang="en-US" dirty="0" smtClean="0"/>
              <a:t> 60,000/ month</a:t>
            </a:r>
          </a:p>
          <a:p>
            <a:pPr marL="0" indent="0">
              <a:buNone/>
            </a:pPr>
            <a:r>
              <a:rPr lang="en-US" b="1" dirty="0" smtClean="0"/>
              <a:t>From health related adds from NGOS and INGOS:</a:t>
            </a:r>
          </a:p>
          <a:p>
            <a:pPr marL="0" indent="0">
              <a:buNone/>
            </a:pPr>
            <a:r>
              <a:rPr lang="en-US" dirty="0" err="1" smtClean="0"/>
              <a:t>Rs</a:t>
            </a:r>
            <a:r>
              <a:rPr lang="en-US" dirty="0" smtClean="0"/>
              <a:t> 3000/month for 1 organization(suppose 20 enrolled) Total revenue=</a:t>
            </a:r>
            <a:r>
              <a:rPr lang="en-US" dirty="0" err="1" smtClean="0"/>
              <a:t>Rs</a:t>
            </a:r>
            <a:r>
              <a:rPr lang="en-US" dirty="0" smtClean="0"/>
              <a:t> 60,000/month</a:t>
            </a:r>
          </a:p>
        </p:txBody>
      </p:sp>
    </p:spTree>
    <p:extLst>
      <p:ext uri="{BB962C8B-B14F-4D97-AF65-F5344CB8AC3E}">
        <p14:creationId xmlns:p14="http://schemas.microsoft.com/office/powerpoint/2010/main" val="946754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7801"/>
            <a:ext cx="4343410" cy="44043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452167"/>
            <a:ext cx="6934200" cy="2453634"/>
          </a:xfrm>
          <a:prstGeom prst="rect">
            <a:avLst/>
          </a:prstGeom>
        </p:spPr>
      </p:pic>
    </p:spTree>
    <p:extLst>
      <p:ext uri="{BB962C8B-B14F-4D97-AF65-F5344CB8AC3E}">
        <p14:creationId xmlns:p14="http://schemas.microsoft.com/office/powerpoint/2010/main" val="6826941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lstStyle/>
          <a:p>
            <a:r>
              <a:rPr lang="en-US" dirty="0"/>
              <a:t>PAYBACK ANALYSIS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18921218"/>
              </p:ext>
            </p:extLst>
          </p:nvPr>
        </p:nvGraphicFramePr>
        <p:xfrm>
          <a:off x="304800" y="1371600"/>
          <a:ext cx="8763000" cy="4833572"/>
        </p:xfrm>
        <a:graphic>
          <a:graphicData uri="http://schemas.openxmlformats.org/drawingml/2006/table">
            <a:tbl>
              <a:tblPr firstRow="1"/>
              <a:tblGrid>
                <a:gridCol w="2238532"/>
                <a:gridCol w="1259174"/>
                <a:gridCol w="1259174"/>
                <a:gridCol w="1259174"/>
                <a:gridCol w="1259174"/>
                <a:gridCol w="1487772"/>
              </a:tblGrid>
              <a:tr h="256588">
                <a:tc>
                  <a:txBody>
                    <a:bodyPr/>
                    <a:lstStyle/>
                    <a:p>
                      <a:r>
                        <a:rPr lang="en-US" b="1" dirty="0" smtClean="0"/>
                        <a:t>Month</a:t>
                      </a:r>
                      <a:endParaRPr lang="en-US" b="1"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b="1" dirty="0" smtClean="0"/>
                        <a:t>0</a:t>
                      </a:r>
                      <a:endParaRPr lang="en-US" b="1"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b="1" dirty="0" smtClean="0"/>
                        <a:t>3</a:t>
                      </a:r>
                      <a:endParaRPr lang="en-US" b="1"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b="1" dirty="0" smtClean="0"/>
                        <a:t>6</a:t>
                      </a:r>
                      <a:endParaRPr lang="en-US" b="1"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b="1" dirty="0" smtClean="0"/>
                        <a:t>9</a:t>
                      </a:r>
                      <a:endParaRPr lang="en-US" b="1"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b="1" dirty="0" smtClean="0"/>
                        <a:t>12</a:t>
                      </a:r>
                      <a:endParaRPr lang="en-US" b="1"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r>
              <a:tr h="1044567">
                <a:tc>
                  <a:txBody>
                    <a:bodyPr/>
                    <a:lstStyle/>
                    <a:p>
                      <a:r>
                        <a:rPr lang="en-US" sz="2000" b="1" dirty="0" smtClean="0"/>
                        <a:t>Initial Fund(Investment)</a:t>
                      </a:r>
                      <a:endParaRPr lang="en-US" sz="2000" b="1"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b="1" dirty="0" err="1" smtClean="0"/>
                        <a:t>Rs</a:t>
                      </a:r>
                      <a:r>
                        <a:rPr lang="en-US" b="1" dirty="0" smtClean="0"/>
                        <a:t> 5,00,000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44567">
                <a:tc>
                  <a:txBody>
                    <a:bodyPr/>
                    <a:lstStyle/>
                    <a:p>
                      <a:r>
                        <a:rPr lang="en-US" sz="2000" b="1" dirty="0" smtClean="0"/>
                        <a:t>Expense</a:t>
                      </a:r>
                      <a:r>
                        <a:rPr lang="en-US" sz="2000" b="1" baseline="0" dirty="0" smtClean="0"/>
                        <a:t> of system for Functioning</a:t>
                      </a:r>
                      <a:endParaRPr lang="en-US" sz="2000" b="1"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b="1" dirty="0" err="1" smtClean="0"/>
                        <a:t>Rs</a:t>
                      </a:r>
                      <a:r>
                        <a:rPr lang="en-US" b="1" dirty="0" smtClean="0"/>
                        <a:t> </a:t>
                      </a:r>
                      <a:r>
                        <a:rPr lang="en-US" b="1" baseline="0" dirty="0" smtClean="0"/>
                        <a:t> 1,50,000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b="1" dirty="0" err="1" smtClean="0"/>
                        <a:t>Rs</a:t>
                      </a:r>
                      <a:r>
                        <a:rPr lang="en-US" b="1" dirty="0" smtClean="0"/>
                        <a:t> 3,00,000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b="1" dirty="0" err="1" smtClean="0"/>
                        <a:t>Rs</a:t>
                      </a:r>
                      <a:r>
                        <a:rPr lang="en-US" b="1" dirty="0" smtClean="0"/>
                        <a:t> 4,50,000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b="1" dirty="0" err="1" smtClean="0"/>
                        <a:t>Rs</a:t>
                      </a:r>
                      <a:r>
                        <a:rPr lang="en-US" b="1" baseline="0" dirty="0" smtClean="0"/>
                        <a:t> 6,00,000</a:t>
                      </a:r>
                      <a:endParaRPr lang="en-US" b="1"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7638">
                <a:tc>
                  <a:txBody>
                    <a:bodyPr/>
                    <a:lstStyle/>
                    <a:p>
                      <a:r>
                        <a:rPr lang="en-US" sz="2000" b="1" dirty="0" smtClean="0"/>
                        <a:t>Profit from the system</a:t>
                      </a:r>
                      <a:endParaRPr lang="en-US" sz="2000" b="1"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sz="2000" b="1" dirty="0" smtClean="0"/>
                        <a:t>-</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sz="2000" b="1" dirty="0" smtClean="0"/>
                        <a:t>Profit/</a:t>
                      </a:r>
                      <a:r>
                        <a:rPr lang="en-US" sz="2000" b="1" dirty="0" err="1" smtClean="0"/>
                        <a:t>mont</a:t>
                      </a:r>
                      <a:r>
                        <a:rPr lang="en-US" sz="2000" b="1" dirty="0" smtClean="0"/>
                        <a:t>*3</a:t>
                      </a:r>
                    </a:p>
                    <a:p>
                      <a:r>
                        <a:rPr lang="en-US" sz="2000" b="1" dirty="0" smtClean="0"/>
                        <a:t>=</a:t>
                      </a:r>
                      <a:r>
                        <a:rPr lang="en-US" sz="2000" b="1" dirty="0" err="1" smtClean="0"/>
                        <a:t>Rs</a:t>
                      </a:r>
                      <a:r>
                        <a:rPr lang="en-US" sz="2000" b="1" baseline="0" dirty="0" smtClean="0"/>
                        <a:t> 2,50,500</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sz="2000" b="1" dirty="0" smtClean="0"/>
                        <a:t>Profit/month*6</a:t>
                      </a:r>
                    </a:p>
                    <a:p>
                      <a:r>
                        <a:rPr lang="en-US" sz="2000" b="1" dirty="0" smtClean="0"/>
                        <a:t>=</a:t>
                      </a:r>
                      <a:r>
                        <a:rPr lang="en-US" sz="2000" b="1" dirty="0" err="1" smtClean="0"/>
                        <a:t>Rs</a:t>
                      </a:r>
                      <a:r>
                        <a:rPr lang="en-US" sz="2000" b="1" dirty="0" smtClean="0"/>
                        <a:t> 5,01,000</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sz="2000" b="1" dirty="0" smtClean="0"/>
                        <a:t>Profit/month*9</a:t>
                      </a:r>
                    </a:p>
                    <a:p>
                      <a:r>
                        <a:rPr lang="en-US" sz="2000" b="1" dirty="0" smtClean="0"/>
                        <a:t>=</a:t>
                      </a:r>
                      <a:r>
                        <a:rPr lang="en-US" sz="2000" b="1" dirty="0" err="1" smtClean="0"/>
                        <a:t>Rs</a:t>
                      </a:r>
                      <a:r>
                        <a:rPr lang="en-US" sz="2000" b="1" baseline="0" dirty="0" smtClean="0"/>
                        <a:t> 7,51,500</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sz="2000" b="1" dirty="0" smtClean="0"/>
                        <a:t>Profit/month*12</a:t>
                      </a:r>
                    </a:p>
                    <a:p>
                      <a:r>
                        <a:rPr lang="en-US" sz="2000" b="1" dirty="0" smtClean="0"/>
                        <a:t>=</a:t>
                      </a:r>
                      <a:r>
                        <a:rPr lang="en-US" sz="2000" b="1" dirty="0" err="1" smtClean="0"/>
                        <a:t>Rs</a:t>
                      </a:r>
                      <a:r>
                        <a:rPr lang="en-US" sz="2000" b="1" baseline="0" dirty="0" smtClean="0"/>
                        <a:t> 10,02,000</a:t>
                      </a:r>
                      <a:endParaRPr lang="en-US" sz="2000" b="1"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2000" b="1" dirty="0" smtClean="0"/>
                        <a:t>Net Cash</a:t>
                      </a:r>
                      <a:r>
                        <a:rPr lang="en-US" sz="2000" b="1" baseline="0" dirty="0" smtClean="0"/>
                        <a:t> Flow for the month</a:t>
                      </a:r>
                      <a:endParaRPr lang="en-US" sz="2000" b="1"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sz="2000" b="1" dirty="0" smtClean="0"/>
                        <a:t>- </a:t>
                      </a:r>
                      <a:r>
                        <a:rPr lang="en-US" sz="2000" b="1" dirty="0" err="1" smtClean="0"/>
                        <a:t>Rs</a:t>
                      </a:r>
                      <a:r>
                        <a:rPr lang="en-US" sz="2000" b="1" dirty="0" smtClean="0"/>
                        <a:t> 5,00,000</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sz="2000" b="1" dirty="0" smtClean="0"/>
                        <a:t>-</a:t>
                      </a:r>
                      <a:r>
                        <a:rPr lang="en-US" sz="2000" b="1" dirty="0" err="1" smtClean="0"/>
                        <a:t>Rs</a:t>
                      </a:r>
                      <a:r>
                        <a:rPr lang="en-US" sz="2000" b="1" baseline="0" dirty="0" smtClean="0"/>
                        <a:t> 2,50,495</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sz="2000" b="1" dirty="0" err="1" smtClean="0"/>
                        <a:t>Rs</a:t>
                      </a:r>
                      <a:r>
                        <a:rPr lang="en-US" sz="2000" b="1" baseline="0" dirty="0" smtClean="0"/>
                        <a:t> 1000</a:t>
                      </a:r>
                    </a:p>
                    <a:p>
                      <a:r>
                        <a:rPr lang="en-US" sz="2000" b="1" baseline="0" dirty="0" smtClean="0"/>
                        <a:t>(profit)</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sz="2000" b="1" dirty="0" err="1" smtClean="0"/>
                        <a:t>Rs</a:t>
                      </a:r>
                      <a:r>
                        <a:rPr lang="en-US" sz="2000" b="1" baseline="0" dirty="0" smtClean="0"/>
                        <a:t> 2,51,500</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sz="2000" b="1" dirty="0" err="1" smtClean="0"/>
                        <a:t>Rs</a:t>
                      </a:r>
                      <a:r>
                        <a:rPr lang="en-US" sz="2000" b="1" dirty="0" smtClean="0"/>
                        <a:t> 5,02,000</a:t>
                      </a: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432080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PAYBACK ANALYSIS</a:t>
            </a:r>
          </a:p>
        </p:txBody>
      </p:sp>
      <p:graphicFrame>
        <p:nvGraphicFramePr>
          <p:cNvPr id="5" name="Chart 4"/>
          <p:cNvGraphicFramePr>
            <a:graphicFrameLocks/>
          </p:cNvGraphicFramePr>
          <p:nvPr>
            <p:extLst>
              <p:ext uri="{D42A27DB-BD31-4B8C-83A1-F6EECF244321}">
                <p14:modId xmlns:p14="http://schemas.microsoft.com/office/powerpoint/2010/main" val="2346560681"/>
              </p:ext>
            </p:extLst>
          </p:nvPr>
        </p:nvGraphicFramePr>
        <p:xfrm>
          <a:off x="152400" y="1219200"/>
          <a:ext cx="8991600" cy="5562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238651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457200" y="1143000"/>
            <a:ext cx="8534400" cy="1846659"/>
          </a:xfrm>
          <a:prstGeom prst="rect">
            <a:avLst/>
          </a:prstGeom>
          <a:noFill/>
        </p:spPr>
        <p:txBody>
          <a:bodyPr wrap="square" rtlCol="0">
            <a:spAutoFit/>
          </a:bodyPr>
          <a:lstStyle/>
          <a:p>
            <a:r>
              <a:rPr lang="en-US" sz="2400" dirty="0" smtClean="0"/>
              <a:t>Why would hospitals and others organizations choose our medium for advertisement and information flow rather than all those printed means (like newspaper), and other social media sites like </a:t>
            </a:r>
            <a:r>
              <a:rPr lang="en-US" sz="2400" dirty="0" err="1" smtClean="0"/>
              <a:t>facebook,instagram,etc</a:t>
            </a:r>
            <a:r>
              <a:rPr lang="en-US" sz="2400" dirty="0" smtClean="0"/>
              <a:t> ?</a:t>
            </a:r>
          </a:p>
          <a:p>
            <a:endParaRPr lang="en-US" dirty="0"/>
          </a:p>
        </p:txBody>
      </p:sp>
      <p:sp>
        <p:nvSpPr>
          <p:cNvPr id="3" name="TextBox 2"/>
          <p:cNvSpPr txBox="1"/>
          <p:nvPr/>
        </p:nvSpPr>
        <p:spPr>
          <a:xfrm>
            <a:off x="381000" y="2989659"/>
            <a:ext cx="8102600" cy="3139321"/>
          </a:xfrm>
          <a:prstGeom prst="rect">
            <a:avLst/>
          </a:prstGeom>
          <a:noFill/>
        </p:spPr>
        <p:txBody>
          <a:bodyPr wrap="square" rtlCol="0">
            <a:spAutoFit/>
          </a:bodyPr>
          <a:lstStyle/>
          <a:p>
            <a:r>
              <a:rPr lang="en-US" dirty="0" smtClean="0"/>
              <a:t>First coming to the preference of internet medias over printed ones is pretty clear.</a:t>
            </a:r>
          </a:p>
          <a:p>
            <a:r>
              <a:rPr lang="en-US" dirty="0" smtClean="0"/>
              <a:t>Stats show there is very low probability that people from age 20-40 living in a city like Kathmandu would not use their smartphones connected to internet once a day. Youths are engaged in internet  than anything else. So this would be the best platform for the information flow among the youths.</a:t>
            </a:r>
          </a:p>
          <a:p>
            <a:endParaRPr lang="en-US" dirty="0"/>
          </a:p>
          <a:p>
            <a:r>
              <a:rPr lang="en-US" dirty="0" smtClean="0"/>
              <a:t>Secondly coming to the preference of our app over famous social sites is that people like and believe something that is more converged and specific. Like our app is more related to health and is for that purpose only, people will automatically have more belief over our adds than those  all time popping </a:t>
            </a:r>
          </a:p>
          <a:p>
            <a:r>
              <a:rPr lang="en-US" dirty="0" smtClean="0"/>
              <a:t>adds in </a:t>
            </a:r>
            <a:r>
              <a:rPr lang="en-US" dirty="0" err="1" smtClean="0"/>
              <a:t>facebook</a:t>
            </a:r>
            <a:r>
              <a:rPr lang="en-US" dirty="0" smtClean="0"/>
              <a:t> and </a:t>
            </a:r>
            <a:r>
              <a:rPr lang="en-US" dirty="0" err="1" smtClean="0"/>
              <a:t>instagram</a:t>
            </a:r>
            <a:r>
              <a:rPr lang="en-US" dirty="0" smtClean="0"/>
              <a:t>.</a:t>
            </a:r>
          </a:p>
        </p:txBody>
      </p:sp>
    </p:spTree>
    <p:extLst>
      <p:ext uri="{BB962C8B-B14F-4D97-AF65-F5344CB8AC3E}">
        <p14:creationId xmlns:p14="http://schemas.microsoft.com/office/powerpoint/2010/main" val="6069485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91465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7801"/>
            <a:ext cx="4343410" cy="44043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452167"/>
            <a:ext cx="6934200" cy="245363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706582"/>
            <a:ext cx="8484642" cy="5297984"/>
          </a:xfrm>
          <a:prstGeom prst="rect">
            <a:avLst/>
          </a:prstGeom>
        </p:spPr>
      </p:pic>
    </p:spTree>
    <p:extLst>
      <p:ext uri="{BB962C8B-B14F-4D97-AF65-F5344CB8AC3E}">
        <p14:creationId xmlns:p14="http://schemas.microsoft.com/office/powerpoint/2010/main" val="741568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8000" dirty="0" smtClean="0">
                <a:solidFill>
                  <a:srgbClr val="C00000"/>
                </a:solidFill>
              </a:rPr>
              <a:t>THE OTHER TALE</a:t>
            </a:r>
            <a:endParaRPr lang="en-US" sz="8000" dirty="0">
              <a:solidFill>
                <a:srgbClr val="C0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36" y="1891890"/>
            <a:ext cx="8839200" cy="4966110"/>
          </a:xfrm>
          <a:prstGeom prst="rect">
            <a:avLst/>
          </a:prstGeom>
        </p:spPr>
      </p:pic>
    </p:spTree>
    <p:extLst>
      <p:ext uri="{BB962C8B-B14F-4D97-AF65-F5344CB8AC3E}">
        <p14:creationId xmlns:p14="http://schemas.microsoft.com/office/powerpoint/2010/main" val="23209264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36" y="1891890"/>
            <a:ext cx="8839200" cy="496611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55" y="838200"/>
            <a:ext cx="9144000" cy="5257800"/>
          </a:xfrm>
          <a:prstGeom prst="rect">
            <a:avLst/>
          </a:prstGeom>
        </p:spPr>
      </p:pic>
    </p:spTree>
    <p:extLst>
      <p:ext uri="{BB962C8B-B14F-4D97-AF65-F5344CB8AC3E}">
        <p14:creationId xmlns:p14="http://schemas.microsoft.com/office/powerpoint/2010/main" val="20850413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101436"/>
            <a:ext cx="4869874" cy="507076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2165" y="1101436"/>
            <a:ext cx="4218708" cy="5070764"/>
          </a:xfrm>
          <a:prstGeom prst="rect">
            <a:avLst/>
          </a:prstGeom>
        </p:spPr>
      </p:pic>
    </p:spTree>
    <p:extLst>
      <p:ext uri="{BB962C8B-B14F-4D97-AF65-F5344CB8AC3E}">
        <p14:creationId xmlns:p14="http://schemas.microsoft.com/office/powerpoint/2010/main" val="29948654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4685268"/>
            <a:ext cx="9220200" cy="1107996"/>
          </a:xfrm>
          <a:prstGeom prst="rect">
            <a:avLst/>
          </a:prstGeom>
          <a:noFill/>
        </p:spPr>
        <p:txBody>
          <a:bodyPr wrap="square" rtlCol="0">
            <a:spAutoFit/>
          </a:bodyPr>
          <a:lstStyle/>
          <a:p>
            <a:pPr algn="ctr"/>
            <a:r>
              <a:rPr lang="en-US" sz="6600" dirty="0" err="1" smtClean="0">
                <a:solidFill>
                  <a:srgbClr val="C00000"/>
                </a:solidFill>
              </a:rPr>
              <a:t>Raktadaan</a:t>
            </a:r>
            <a:endParaRPr lang="en-US" sz="6600" dirty="0">
              <a:solidFill>
                <a:srgbClr val="C0000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1103868"/>
            <a:ext cx="3581400" cy="3581400"/>
          </a:xfrm>
          <a:prstGeom prst="rect">
            <a:avLst/>
          </a:prstGeom>
        </p:spPr>
      </p:pic>
    </p:spTree>
    <p:extLst>
      <p:ext uri="{BB962C8B-B14F-4D97-AF65-F5344CB8AC3E}">
        <p14:creationId xmlns:p14="http://schemas.microsoft.com/office/powerpoint/2010/main" val="4090763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0"/>
            <a:ext cx="9144000" cy="3810000"/>
          </a:xfrm>
          <a:prstGeom prst="rect">
            <a:avLst/>
          </a:prstGeom>
        </p:spPr>
      </p:pic>
      <p:sp>
        <p:nvSpPr>
          <p:cNvPr id="5" name="Title 1"/>
          <p:cNvSpPr>
            <a:spLocks noGrp="1"/>
          </p:cNvSpPr>
          <p:nvPr>
            <p:ph type="title"/>
          </p:nvPr>
        </p:nvSpPr>
        <p:spPr>
          <a:xfrm>
            <a:off x="304800" y="457200"/>
            <a:ext cx="8686800" cy="838200"/>
          </a:xfrm>
        </p:spPr>
        <p:txBody>
          <a:bodyPr>
            <a:noAutofit/>
          </a:bodyPr>
          <a:lstStyle/>
          <a:p>
            <a:r>
              <a:rPr lang="en-US" sz="8000" dirty="0" smtClean="0">
                <a:solidFill>
                  <a:schemeClr val="accent2"/>
                </a:solidFill>
              </a:rPr>
              <a:t>FLOW DIAGRAM</a:t>
            </a:r>
            <a:endParaRPr lang="en-US" sz="8000" dirty="0">
              <a:solidFill>
                <a:schemeClr val="accent2"/>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6800" y="3581400"/>
            <a:ext cx="1752600" cy="1752600"/>
          </a:xfrm>
          <a:prstGeom prst="rect">
            <a:avLst/>
          </a:prstGeom>
        </p:spPr>
      </p:pic>
    </p:spTree>
    <p:extLst>
      <p:ext uri="{BB962C8B-B14F-4D97-AF65-F5344CB8AC3E}">
        <p14:creationId xmlns:p14="http://schemas.microsoft.com/office/powerpoint/2010/main" val="12739243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946" y="76200"/>
            <a:ext cx="8686800" cy="838200"/>
          </a:xfrm>
        </p:spPr>
        <p:txBody>
          <a:bodyPr>
            <a:noAutofit/>
          </a:bodyPr>
          <a:lstStyle/>
          <a:p>
            <a:pPr algn="ctr"/>
            <a:r>
              <a:rPr lang="en-US" sz="4000" dirty="0" smtClean="0"/>
              <a:t>PROBLEMS OF PREVIOUS ATTEMPTS</a:t>
            </a:r>
            <a:endParaRPr lang="en-US" sz="4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946" y="3533011"/>
            <a:ext cx="5638800" cy="3324989"/>
          </a:xfrm>
          <a:prstGeom prst="rect">
            <a:avLst/>
          </a:prstGeom>
        </p:spPr>
      </p:pic>
      <p:sp>
        <p:nvSpPr>
          <p:cNvPr id="6" name="TextBox 5"/>
          <p:cNvSpPr txBox="1"/>
          <p:nvPr/>
        </p:nvSpPr>
        <p:spPr>
          <a:xfrm>
            <a:off x="107373" y="1013102"/>
            <a:ext cx="9036627" cy="2554545"/>
          </a:xfrm>
          <a:prstGeom prst="rect">
            <a:avLst/>
          </a:prstGeom>
          <a:noFill/>
        </p:spPr>
        <p:txBody>
          <a:bodyPr wrap="square" rtlCol="0">
            <a:spAutoFit/>
          </a:bodyPr>
          <a:lstStyle/>
          <a:p>
            <a:pPr marL="285750" indent="-285750">
              <a:buFont typeface="Arial" pitchFamily="34" charset="0"/>
              <a:buChar char="•"/>
            </a:pPr>
            <a:r>
              <a:rPr lang="en-US" sz="4000" dirty="0" smtClean="0"/>
              <a:t>Donors were simply saved in a database with their fixed location. It didn’t make any attempt to update the donor’s will to donate.</a:t>
            </a:r>
            <a:endParaRPr lang="en-US" sz="4000" dirty="0"/>
          </a:p>
        </p:txBody>
      </p:sp>
    </p:spTree>
    <p:extLst>
      <p:ext uri="{BB962C8B-B14F-4D97-AF65-F5344CB8AC3E}">
        <p14:creationId xmlns:p14="http://schemas.microsoft.com/office/powerpoint/2010/main" val="29051452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Trek</Template>
  <TotalTime>1297</TotalTime>
  <Words>581</Words>
  <Application>Microsoft Office PowerPoint</Application>
  <PresentationFormat>On-screen Show (4:3)</PresentationFormat>
  <Paragraphs>89</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Trek</vt:lpstr>
      <vt:lpstr>PowerPoint Presentation</vt:lpstr>
      <vt:lpstr>PowerPoint Presentation</vt:lpstr>
      <vt:lpstr>PowerPoint Presentation</vt:lpstr>
      <vt:lpstr>THE OTHER TALE</vt:lpstr>
      <vt:lpstr>PowerPoint Presentation</vt:lpstr>
      <vt:lpstr>PowerPoint Presentation</vt:lpstr>
      <vt:lpstr>PowerPoint Presentation</vt:lpstr>
      <vt:lpstr>FLOW DIAGRAM</vt:lpstr>
      <vt:lpstr>PROBLEMS OF PREVIOUS ATTEMPTS</vt:lpstr>
      <vt:lpstr>PowerPoint Presentation</vt:lpstr>
      <vt:lpstr>PowerPoint Presentation</vt:lpstr>
      <vt:lpstr>What WE INTRODUCED ??</vt:lpstr>
      <vt:lpstr>PowerPoint Presentation</vt:lpstr>
      <vt:lpstr>PowerPoint Presentation</vt:lpstr>
      <vt:lpstr>ADDITIONAL FEATURES</vt:lpstr>
      <vt:lpstr>ADDITIONAL FEATURES</vt:lpstr>
      <vt:lpstr>OUR STACK</vt:lpstr>
      <vt:lpstr>PAYBACK ANALYSIS</vt:lpstr>
      <vt:lpstr>PAYBACK ANALYSIS</vt:lpstr>
      <vt:lpstr>PAYBACK ANALYSIS</vt:lpstr>
      <vt:lpstr>PAYBACK ANALYSIS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mitesh pandey</dc:creator>
  <cp:lastModifiedBy>mitesh pandey</cp:lastModifiedBy>
  <cp:revision>34</cp:revision>
  <dcterms:created xsi:type="dcterms:W3CDTF">2019-02-03T13:55:01Z</dcterms:created>
  <dcterms:modified xsi:type="dcterms:W3CDTF">2019-03-29T03:01:25Z</dcterms:modified>
</cp:coreProperties>
</file>