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2.jpeg" ContentType="image/jpeg"/>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67" name="Shape 67"/>
          <p:cNvSpPr/>
          <p:nvPr>
            <p:ph type="sldImg"/>
          </p:nvPr>
        </p:nvSpPr>
        <p:spPr>
          <a:xfrm>
            <a:off x="1143000" y="685800"/>
            <a:ext cx="4572000" cy="3429000"/>
          </a:xfrm>
          <a:prstGeom prst="rect">
            <a:avLst/>
          </a:prstGeom>
        </p:spPr>
        <p:txBody>
          <a:bodyPr/>
          <a:lstStyle/>
          <a:p>
            <a:pPr/>
          </a:p>
        </p:txBody>
      </p:sp>
      <p:sp>
        <p:nvSpPr>
          <p:cNvPr id="68" name="Shape 6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Times New Roman"/>
      </a:defRPr>
    </a:lvl1pPr>
    <a:lvl2pPr indent="228600" latinLnBrk="0">
      <a:spcBef>
        <a:spcPts val="400"/>
      </a:spcBef>
      <a:defRPr sz="1200">
        <a:latin typeface="+mj-lt"/>
        <a:ea typeface="+mj-ea"/>
        <a:cs typeface="+mj-cs"/>
        <a:sym typeface="Times New Roman"/>
      </a:defRPr>
    </a:lvl2pPr>
    <a:lvl3pPr indent="457200" latinLnBrk="0">
      <a:spcBef>
        <a:spcPts val="400"/>
      </a:spcBef>
      <a:defRPr sz="1200">
        <a:latin typeface="+mj-lt"/>
        <a:ea typeface="+mj-ea"/>
        <a:cs typeface="+mj-cs"/>
        <a:sym typeface="Times New Roman"/>
      </a:defRPr>
    </a:lvl3pPr>
    <a:lvl4pPr indent="685800" latinLnBrk="0">
      <a:spcBef>
        <a:spcPts val="400"/>
      </a:spcBef>
      <a:defRPr sz="1200">
        <a:latin typeface="+mj-lt"/>
        <a:ea typeface="+mj-ea"/>
        <a:cs typeface="+mj-cs"/>
        <a:sym typeface="Times New Roman"/>
      </a:defRPr>
    </a:lvl4pPr>
    <a:lvl5pPr indent="914400" latinLnBrk="0">
      <a:spcBef>
        <a:spcPts val="400"/>
      </a:spcBef>
      <a:defRPr sz="1200">
        <a:latin typeface="+mj-lt"/>
        <a:ea typeface="+mj-ea"/>
        <a:cs typeface="+mj-cs"/>
        <a:sym typeface="Times New Roman"/>
      </a:defRPr>
    </a:lvl5pPr>
    <a:lvl6pPr indent="1143000" latinLnBrk="0">
      <a:spcBef>
        <a:spcPts val="400"/>
      </a:spcBef>
      <a:defRPr sz="1200">
        <a:latin typeface="+mj-lt"/>
        <a:ea typeface="+mj-ea"/>
        <a:cs typeface="+mj-cs"/>
        <a:sym typeface="Times New Roman"/>
      </a:defRPr>
    </a:lvl6pPr>
    <a:lvl7pPr indent="1371600" latinLnBrk="0">
      <a:spcBef>
        <a:spcPts val="400"/>
      </a:spcBef>
      <a:defRPr sz="1200">
        <a:latin typeface="+mj-lt"/>
        <a:ea typeface="+mj-ea"/>
        <a:cs typeface="+mj-cs"/>
        <a:sym typeface="Times New Roman"/>
      </a:defRPr>
    </a:lvl7pPr>
    <a:lvl8pPr indent="1600200" latinLnBrk="0">
      <a:spcBef>
        <a:spcPts val="400"/>
      </a:spcBef>
      <a:defRPr sz="1200">
        <a:latin typeface="+mj-lt"/>
        <a:ea typeface="+mj-ea"/>
        <a:cs typeface="+mj-cs"/>
        <a:sym typeface="Times New Roman"/>
      </a:defRPr>
    </a:lvl8pPr>
    <a:lvl9pPr indent="1828800" latinLnBrk="0">
      <a:spcBef>
        <a:spcPts val="400"/>
      </a:spcBef>
      <a:defRPr sz="1200">
        <a:latin typeface="+mj-lt"/>
        <a:ea typeface="+mj-ea"/>
        <a:cs typeface="+mj-cs"/>
        <a:sym typeface="Times New Roman"/>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 name="Shape 87"/>
          <p:cNvSpPr/>
          <p:nvPr>
            <p:ph type="sldImg"/>
          </p:nvPr>
        </p:nvSpPr>
        <p:spPr>
          <a:prstGeom prst="rect">
            <a:avLst/>
          </a:prstGeom>
        </p:spPr>
        <p:txBody>
          <a:bodyPr/>
          <a:lstStyle/>
          <a:p>
            <a:pPr/>
          </a:p>
        </p:txBody>
      </p:sp>
      <p:sp>
        <p:nvSpPr>
          <p:cNvPr id="88" name="Shape 88"/>
          <p:cNvSpPr/>
          <p:nvPr>
            <p:ph type="body" sz="quarter" idx="1"/>
          </p:nvPr>
        </p:nvSpPr>
        <p:spPr>
          <a:prstGeom prst="rect">
            <a:avLst/>
          </a:prstGeom>
        </p:spPr>
        <p:txBody>
          <a:bodyPr/>
          <a:lstStyle/>
          <a:p>
            <a:pPr/>
            <a:r>
              <a:t>This slides provides the definition of compliance for a voltage amplifier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Shape 201"/>
          <p:cNvSpPr/>
          <p:nvPr>
            <p:ph type="sldImg"/>
          </p:nvPr>
        </p:nvSpPr>
        <p:spPr>
          <a:prstGeom prst="rect">
            <a:avLst/>
          </a:prstGeom>
        </p:spPr>
        <p:txBody>
          <a:bodyPr/>
          <a:lstStyle/>
          <a:p>
            <a:pPr/>
          </a:p>
        </p:txBody>
      </p:sp>
      <p:sp>
        <p:nvSpPr>
          <p:cNvPr id="202" name="Shape 202"/>
          <p:cNvSpPr/>
          <p:nvPr>
            <p:ph type="body" sz="quarter" idx="1"/>
          </p:nvPr>
        </p:nvSpPr>
        <p:spPr>
          <a:prstGeom prst="rect">
            <a:avLst/>
          </a:prstGeom>
        </p:spPr>
        <p:txBody>
          <a:bodyPr/>
          <a:lstStyle/>
          <a:p>
            <a:pPr/>
            <a:r>
              <a:t>This slides shows how to sketch the ac load line. The first step is to sketch the ac circuit. The second step is to write  a  KVL at the output loop. The KVL will yield the equation of the ac load line. Note that the ac load line will relate i</a:t>
            </a:r>
            <a:r>
              <a:rPr baseline="-25000"/>
              <a:t>c</a:t>
            </a:r>
            <a:r>
              <a:t> (ac signal) to v</a:t>
            </a:r>
            <a:r>
              <a:rPr baseline="-25000"/>
              <a:t>ce </a:t>
            </a:r>
            <a:r>
              <a:t>(ac signal). The third step is to determine the intercept of the ac load lines with the i</a:t>
            </a:r>
            <a:r>
              <a:rPr baseline="-25000"/>
              <a:t>C</a:t>
            </a:r>
            <a:r>
              <a:t> and v</a:t>
            </a:r>
            <a:r>
              <a:rPr baseline="-25000"/>
              <a:t>CE</a:t>
            </a:r>
            <a:r>
              <a:t> axis. The fourth step is to sketch the ac load line in the DC+AC space (i</a:t>
            </a:r>
            <a:r>
              <a:rPr baseline="-25000"/>
              <a:t>C</a:t>
            </a:r>
            <a:r>
              <a:t>-v</a:t>
            </a:r>
            <a:r>
              <a:rPr baseline="-25000"/>
              <a:t>CE</a:t>
            </a:r>
            <a:r>
              <a:t>). Please, see additional notes on this in lecture 16 folder.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Shape 219"/>
          <p:cNvSpPr/>
          <p:nvPr>
            <p:ph type="sldImg"/>
          </p:nvPr>
        </p:nvSpPr>
        <p:spPr>
          <a:prstGeom prst="rect">
            <a:avLst/>
          </a:prstGeom>
        </p:spPr>
        <p:txBody>
          <a:bodyPr/>
          <a:lstStyle/>
          <a:p>
            <a:pPr/>
          </a:p>
        </p:txBody>
      </p:sp>
      <p:sp>
        <p:nvSpPr>
          <p:cNvPr id="220" name="Shape 220"/>
          <p:cNvSpPr/>
          <p:nvPr>
            <p:ph type="body" sz="quarter" idx="1"/>
          </p:nvPr>
        </p:nvSpPr>
        <p:spPr>
          <a:prstGeom prst="rect">
            <a:avLst/>
          </a:prstGeom>
        </p:spPr>
        <p:txBody>
          <a:bodyPr/>
          <a:lstStyle/>
          <a:p>
            <a:pPr/>
            <a:r>
              <a:t>This slides compares the DC and AC load-lines. Typically the AC load line has higher slope than the DC load line as its slope is inversely proportional to the load resistance, which is small.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Shape 227"/>
          <p:cNvSpPr/>
          <p:nvPr>
            <p:ph type="sldImg"/>
          </p:nvPr>
        </p:nvSpPr>
        <p:spPr>
          <a:prstGeom prst="rect">
            <a:avLst/>
          </a:prstGeom>
        </p:spPr>
        <p:txBody>
          <a:bodyPr/>
          <a:lstStyle/>
          <a:p>
            <a:pPr/>
          </a:p>
        </p:txBody>
      </p:sp>
      <p:sp>
        <p:nvSpPr>
          <p:cNvPr id="228" name="Shape 228"/>
          <p:cNvSpPr/>
          <p:nvPr>
            <p:ph type="body" sz="quarter" idx="1"/>
          </p:nvPr>
        </p:nvSpPr>
        <p:spPr>
          <a:prstGeom prst="rect">
            <a:avLst/>
          </a:prstGeom>
        </p:spPr>
        <p:txBody>
          <a:bodyPr/>
          <a:lstStyle/>
          <a:p>
            <a:pPr/>
            <a:r>
              <a:t>The next few slides will show how to utilize the ac load line to calculate the compliance of the amplifier. As stated previously, the compliance is limited by the transistor entering saturation or cut-off. We will then determine some useful conditions for the transistor to enter saturation and cut-off based on the ac load line.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Shape 235"/>
          <p:cNvSpPr/>
          <p:nvPr>
            <p:ph type="sldImg"/>
          </p:nvPr>
        </p:nvSpPr>
        <p:spPr>
          <a:prstGeom prst="rect">
            <a:avLst/>
          </a:prstGeom>
        </p:spPr>
        <p:txBody>
          <a:bodyPr/>
          <a:lstStyle/>
          <a:p>
            <a:pPr/>
          </a:p>
        </p:txBody>
      </p:sp>
      <p:sp>
        <p:nvSpPr>
          <p:cNvPr id="236" name="Shape 236"/>
          <p:cNvSpPr/>
          <p:nvPr>
            <p:ph type="body" sz="quarter" idx="1"/>
          </p:nvPr>
        </p:nvSpPr>
        <p:spPr>
          <a:prstGeom prst="rect">
            <a:avLst/>
          </a:prstGeom>
        </p:spPr>
        <p:txBody>
          <a:bodyPr/>
          <a:lstStyle/>
          <a:p>
            <a:pPr/>
            <a:r>
              <a:t>This slides determines the limit posed on the v</a:t>
            </a:r>
            <a:r>
              <a:rPr baseline="-25000"/>
              <a:t>CE </a:t>
            </a:r>
            <a:r>
              <a:t>by the BJT going into cut-off. The plot shows the ac load line in the i</a:t>
            </a:r>
            <a:r>
              <a:rPr baseline="-25000"/>
              <a:t>C</a:t>
            </a:r>
            <a:r>
              <a:t>-v</a:t>
            </a:r>
            <a:r>
              <a:rPr baseline="-25000"/>
              <a:t>CE</a:t>
            </a:r>
            <a:r>
              <a:t> space. Assume the transistor is biased at a certain V</a:t>
            </a:r>
            <a:r>
              <a:rPr baseline="-25000"/>
              <a:t>CEQ</a:t>
            </a:r>
            <a:r>
              <a:t>.   Now focus on the v</a:t>
            </a:r>
            <a:r>
              <a:rPr baseline="-25000"/>
              <a:t>CE</a:t>
            </a:r>
            <a:r>
              <a:t>  axis. The maximum possible change of the v</a:t>
            </a:r>
            <a:r>
              <a:rPr baseline="-25000"/>
              <a:t>CE</a:t>
            </a:r>
            <a:r>
              <a:t> from the V</a:t>
            </a:r>
            <a:r>
              <a:rPr baseline="-25000"/>
              <a:t>CEQ</a:t>
            </a:r>
            <a:r>
              <a:t> before the transistor goes in cut-off is I</a:t>
            </a:r>
            <a:r>
              <a:rPr baseline="-25000"/>
              <a:t>CQ</a:t>
            </a:r>
            <a:r>
              <a:t>r</a:t>
            </a:r>
            <a:r>
              <a:rPr baseline="-25000"/>
              <a:t>c . </a:t>
            </a:r>
            <a:r>
              <a:t>Twice this value will give the maximum peak to peak transition of the v</a:t>
            </a:r>
            <a:r>
              <a:rPr baseline="-25000"/>
              <a:t>CE.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Shape 244"/>
          <p:cNvSpPr/>
          <p:nvPr>
            <p:ph type="sldImg"/>
          </p:nvPr>
        </p:nvSpPr>
        <p:spPr>
          <a:prstGeom prst="rect">
            <a:avLst/>
          </a:prstGeom>
        </p:spPr>
        <p:txBody>
          <a:bodyPr/>
          <a:lstStyle/>
          <a:p>
            <a:pPr/>
          </a:p>
        </p:txBody>
      </p:sp>
      <p:sp>
        <p:nvSpPr>
          <p:cNvPr id="245" name="Shape 245"/>
          <p:cNvSpPr/>
          <p:nvPr>
            <p:ph type="body" sz="quarter" idx="1"/>
          </p:nvPr>
        </p:nvSpPr>
        <p:spPr>
          <a:prstGeom prst="rect">
            <a:avLst/>
          </a:prstGeom>
        </p:spPr>
        <p:txBody>
          <a:bodyPr/>
          <a:lstStyle/>
          <a:p>
            <a:pPr/>
            <a:r>
              <a:t>This slides determines the limit posed on the v</a:t>
            </a:r>
            <a:r>
              <a:rPr baseline="-25000"/>
              <a:t>CE </a:t>
            </a:r>
            <a:r>
              <a:t>by the BJT going into saturation. The plot shows the ac load line in the i</a:t>
            </a:r>
            <a:r>
              <a:rPr baseline="-25000"/>
              <a:t>C</a:t>
            </a:r>
            <a:r>
              <a:t>-v</a:t>
            </a:r>
            <a:r>
              <a:rPr baseline="-25000"/>
              <a:t>CE</a:t>
            </a:r>
            <a:r>
              <a:t> space. Assume the transistor is biased at a certain V</a:t>
            </a:r>
            <a:r>
              <a:rPr baseline="-25000"/>
              <a:t>CEQ</a:t>
            </a:r>
            <a:r>
              <a:t>.   Now focus on the v</a:t>
            </a:r>
            <a:r>
              <a:rPr baseline="-25000"/>
              <a:t>CE</a:t>
            </a:r>
            <a:r>
              <a:t>  axis. The maximum possible change of the v</a:t>
            </a:r>
            <a:r>
              <a:rPr baseline="-25000"/>
              <a:t>CE</a:t>
            </a:r>
            <a:r>
              <a:t> from the V</a:t>
            </a:r>
            <a:r>
              <a:rPr baseline="-25000"/>
              <a:t>CEQ</a:t>
            </a:r>
            <a:r>
              <a:t> before the transistor goes in saturation is V</a:t>
            </a:r>
            <a:r>
              <a:rPr baseline="-25000"/>
              <a:t>CEQ . </a:t>
            </a:r>
            <a:r>
              <a:t>Twice this value will give the maximum peak to peak transition of the v</a:t>
            </a:r>
            <a:r>
              <a:rPr baseline="-25000"/>
              <a:t>CE.</a:t>
            </a:r>
            <a:endParaRPr baseline="-250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Shape 253"/>
          <p:cNvSpPr/>
          <p:nvPr>
            <p:ph type="sldImg"/>
          </p:nvPr>
        </p:nvSpPr>
        <p:spPr>
          <a:prstGeom prst="rect">
            <a:avLst/>
          </a:prstGeom>
        </p:spPr>
        <p:txBody>
          <a:bodyPr/>
          <a:lstStyle/>
          <a:p>
            <a:pPr/>
          </a:p>
        </p:txBody>
      </p:sp>
      <p:sp>
        <p:nvSpPr>
          <p:cNvPr id="254" name="Shape 254"/>
          <p:cNvSpPr/>
          <p:nvPr>
            <p:ph type="body" sz="quarter" idx="1"/>
          </p:nvPr>
        </p:nvSpPr>
        <p:spPr>
          <a:prstGeom prst="rect">
            <a:avLst/>
          </a:prstGeom>
        </p:spPr>
        <p:txBody>
          <a:bodyPr/>
          <a:lstStyle/>
          <a:p>
            <a:pPr/>
            <a:r>
              <a:t>Thelim peak-to-peak value of the output voltage is limited to the ranges A and B when the transistor enters cut-off or saturation, respectively.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Shape 263"/>
          <p:cNvSpPr/>
          <p:nvPr>
            <p:ph type="sldImg"/>
          </p:nvPr>
        </p:nvSpPr>
        <p:spPr>
          <a:prstGeom prst="rect">
            <a:avLst/>
          </a:prstGeom>
        </p:spPr>
        <p:txBody>
          <a:bodyPr/>
          <a:lstStyle/>
          <a:p>
            <a:pPr/>
          </a:p>
        </p:txBody>
      </p:sp>
      <p:sp>
        <p:nvSpPr>
          <p:cNvPr id="264" name="Shape 264"/>
          <p:cNvSpPr/>
          <p:nvPr>
            <p:ph type="body" sz="quarter" idx="1"/>
          </p:nvPr>
        </p:nvSpPr>
        <p:spPr>
          <a:prstGeom prst="rect">
            <a:avLst/>
          </a:prstGeom>
        </p:spPr>
        <p:txBody>
          <a:bodyPr/>
          <a:lstStyle/>
          <a:p>
            <a:pPr/>
            <a:r>
              <a:t>In order to determine the maximum symmetrical swing of the output voltage  one will have to determine the peak-to-peak limits imposed by to the voltage values by the transistor going in cut-off or saturation (Conditions A and B). This will require to determine the Q point and the slope of the ac load line. Then you will have to take the minimum value between the peak-to-peak voltages that you calculated using conditions A and B. Selecting the minimum value between the two will ensure that the swing is not only maximum but also symmetrical.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Shape 94"/>
          <p:cNvSpPr/>
          <p:nvPr>
            <p:ph type="sldImg"/>
          </p:nvPr>
        </p:nvSpPr>
        <p:spPr>
          <a:prstGeom prst="rect">
            <a:avLst/>
          </a:prstGeom>
        </p:spPr>
        <p:txBody>
          <a:bodyPr/>
          <a:lstStyle/>
          <a:p>
            <a:pPr/>
          </a:p>
        </p:txBody>
      </p:sp>
      <p:sp>
        <p:nvSpPr>
          <p:cNvPr id="95" name="Shape 95"/>
          <p:cNvSpPr/>
          <p:nvPr>
            <p:ph type="body" sz="quarter" idx="1"/>
          </p:nvPr>
        </p:nvSpPr>
        <p:spPr>
          <a:prstGeom prst="rect">
            <a:avLst/>
          </a:prstGeom>
        </p:spPr>
        <p:txBody>
          <a:bodyPr/>
          <a:lstStyle/>
          <a:p>
            <a:pPr/>
            <a:r>
              <a:t>This slides specifies the difference between compliance and maximum symmetrical swing. The compliance of a signal  is not necessarily symmetrical around its DC value. The compliance of a voltage signal  is just the maximum possible voltage swing for that signal. The next two slides will specify  the phenomena that limit compliance in a BJT based voltage amplifier.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Shape 107"/>
          <p:cNvSpPr/>
          <p:nvPr>
            <p:ph type="sldImg"/>
          </p:nvPr>
        </p:nvSpPr>
        <p:spPr>
          <a:prstGeom prst="rect">
            <a:avLst/>
          </a:prstGeom>
        </p:spPr>
        <p:txBody>
          <a:bodyPr/>
          <a:lstStyle/>
          <a:p>
            <a:pPr/>
          </a:p>
        </p:txBody>
      </p:sp>
      <p:sp>
        <p:nvSpPr>
          <p:cNvPr id="108" name="Shape 108"/>
          <p:cNvSpPr/>
          <p:nvPr>
            <p:ph type="body" sz="quarter" idx="1"/>
          </p:nvPr>
        </p:nvSpPr>
        <p:spPr>
          <a:prstGeom prst="rect">
            <a:avLst/>
          </a:prstGeom>
        </p:spPr>
        <p:txBody>
          <a:bodyPr/>
          <a:lstStyle/>
          <a:p>
            <a:pPr/>
            <a:r>
              <a:t>The compliance of a BJT based voltage amplifier is limited by the BJT  going out of the forward active region and into out saturation or cut-off. This slides shows a case where the maximum swing or compliance is limited by the BJT going in saturation.  The  plot shows the ac load line or the load line of the ac circuit of the amplifier. (In a few slides I will show you how to sketch the load line and how to use it to determine the compliance of a voltage amplifier) The Q point is also marked on the ac load line. Note that the Q is closer to the saturation region than to the cut-off region in this case. The plot also show how the i</a:t>
            </a:r>
            <a:r>
              <a:rPr baseline="-25000"/>
              <a:t>C</a:t>
            </a:r>
            <a:r>
              <a:t> and v</a:t>
            </a:r>
            <a:r>
              <a:rPr baseline="-25000"/>
              <a:t>CE</a:t>
            </a:r>
            <a:r>
              <a:t> vary as the input signal varies. In other words the Q points moves up and down the ac load line as the input signal oscillates. At v</a:t>
            </a:r>
            <a:r>
              <a:rPr baseline="-25000"/>
              <a:t>CE</a:t>
            </a:r>
            <a:r>
              <a:t> lower than v</a:t>
            </a:r>
            <a:r>
              <a:rPr baseline="-25000"/>
              <a:t>CE, sat</a:t>
            </a:r>
            <a:r>
              <a:t>~0.1-0.3 V the transistor goes into saturation and both the i</a:t>
            </a:r>
            <a:r>
              <a:rPr baseline="-25000"/>
              <a:t>C</a:t>
            </a:r>
            <a:r>
              <a:t> and the v</a:t>
            </a:r>
            <a:r>
              <a:rPr baseline="-25000"/>
              <a:t>CE</a:t>
            </a:r>
            <a:r>
              <a:t> are clipped.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Shape 118"/>
          <p:cNvSpPr/>
          <p:nvPr>
            <p:ph type="sldImg"/>
          </p:nvPr>
        </p:nvSpPr>
        <p:spPr>
          <a:prstGeom prst="rect">
            <a:avLst/>
          </a:prstGeom>
        </p:spPr>
        <p:txBody>
          <a:bodyPr/>
          <a:lstStyle/>
          <a:p>
            <a:pPr/>
          </a:p>
        </p:txBody>
      </p:sp>
      <p:sp>
        <p:nvSpPr>
          <p:cNvPr id="119" name="Shape 119"/>
          <p:cNvSpPr/>
          <p:nvPr>
            <p:ph type="body" sz="quarter" idx="1"/>
          </p:nvPr>
        </p:nvSpPr>
        <p:spPr>
          <a:prstGeom prst="rect">
            <a:avLst/>
          </a:prstGeom>
        </p:spPr>
        <p:txBody>
          <a:bodyPr/>
          <a:lstStyle/>
          <a:p>
            <a:pPr/>
            <a:r>
              <a:t>This slides is limited by shows a situation where the compliance is limited by the transistor entering in cut-off as the input signal oscillates. This is the case of a Q point closer to the cut-off region than to the saturation region.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Shape 131"/>
          <p:cNvSpPr/>
          <p:nvPr>
            <p:ph type="sldImg"/>
          </p:nvPr>
        </p:nvSpPr>
        <p:spPr>
          <a:prstGeom prst="rect">
            <a:avLst/>
          </a:prstGeom>
        </p:spPr>
        <p:txBody>
          <a:bodyPr/>
          <a:lstStyle/>
          <a:p>
            <a:pPr/>
          </a:p>
        </p:txBody>
      </p:sp>
      <p:sp>
        <p:nvSpPr>
          <p:cNvPr id="132" name="Shape 132"/>
          <p:cNvSpPr/>
          <p:nvPr>
            <p:ph type="body" sz="quarter" idx="1"/>
          </p:nvPr>
        </p:nvSpPr>
        <p:spPr>
          <a:prstGeom prst="rect">
            <a:avLst/>
          </a:prstGeom>
        </p:spPr>
        <p:txBody>
          <a:bodyPr/>
          <a:lstStyle/>
          <a:p>
            <a:pPr/>
            <a:r>
              <a:t>We are now going to consider this common emitter amplifier to understand how to sketch the ac load line and what kind of information the ac load-line provides.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Shape 143"/>
          <p:cNvSpPr/>
          <p:nvPr>
            <p:ph type="sldImg"/>
          </p:nvPr>
        </p:nvSpPr>
        <p:spPr>
          <a:prstGeom prst="rect">
            <a:avLst/>
          </a:prstGeom>
        </p:spPr>
        <p:txBody>
          <a:bodyPr/>
          <a:lstStyle/>
          <a:p>
            <a:pPr/>
          </a:p>
        </p:txBody>
      </p:sp>
      <p:sp>
        <p:nvSpPr>
          <p:cNvPr id="144" name="Shape 144"/>
          <p:cNvSpPr/>
          <p:nvPr>
            <p:ph type="body" sz="quarter" idx="1"/>
          </p:nvPr>
        </p:nvSpPr>
        <p:spPr>
          <a:prstGeom prst="rect">
            <a:avLst/>
          </a:prstGeom>
        </p:spPr>
        <p:txBody>
          <a:bodyPr/>
          <a:lstStyle/>
          <a:p>
            <a:pPr/>
            <a:r>
              <a:t>This slides shows the total circuit for the CE amplifier (left), the DC circuit (middle) and the AC circuit (right) in the midband.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Shape 160"/>
          <p:cNvSpPr/>
          <p:nvPr>
            <p:ph type="sldImg"/>
          </p:nvPr>
        </p:nvSpPr>
        <p:spPr>
          <a:prstGeom prst="rect">
            <a:avLst/>
          </a:prstGeom>
        </p:spPr>
        <p:txBody>
          <a:bodyPr/>
          <a:lstStyle/>
          <a:p>
            <a:pPr/>
          </a:p>
        </p:txBody>
      </p:sp>
      <p:sp>
        <p:nvSpPr>
          <p:cNvPr id="161" name="Shape 161"/>
          <p:cNvSpPr/>
          <p:nvPr>
            <p:ph type="body" sz="quarter" idx="1"/>
          </p:nvPr>
        </p:nvSpPr>
        <p:spPr>
          <a:prstGeom prst="rect">
            <a:avLst/>
          </a:prstGeom>
        </p:spPr>
        <p:txBody>
          <a:bodyPr/>
          <a:lstStyle/>
          <a:p>
            <a:pPr/>
            <a:r>
              <a:t>This slides illustrates the  process to obtain the equation of the DC load line and shows the DC load line.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Shape 174"/>
          <p:cNvSpPr/>
          <p:nvPr>
            <p:ph type="sldImg"/>
          </p:nvPr>
        </p:nvSpPr>
        <p:spPr>
          <a:prstGeom prst="rect">
            <a:avLst/>
          </a:prstGeom>
        </p:spPr>
        <p:txBody>
          <a:bodyPr/>
          <a:lstStyle/>
          <a:p>
            <a:pPr/>
          </a:p>
        </p:txBody>
      </p:sp>
      <p:sp>
        <p:nvSpPr>
          <p:cNvPr id="175" name="Shape 175"/>
          <p:cNvSpPr/>
          <p:nvPr>
            <p:ph type="body" sz="quarter" idx="1"/>
          </p:nvPr>
        </p:nvSpPr>
        <p:spPr>
          <a:prstGeom prst="rect">
            <a:avLst/>
          </a:prstGeom>
        </p:spPr>
        <p:txBody>
          <a:bodyPr/>
          <a:lstStyle/>
          <a:p>
            <a:pPr/>
            <a:r>
              <a:t>This slides summarizes important facts about the DC load line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This slides explains why the DC load line doesn’t describe the variation of the Q point in response to an applied ac signal.</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Title Text"/>
          <p:cNvSpPr txBox="1"/>
          <p:nvPr>
            <p:ph type="title"/>
          </p:nvPr>
        </p:nvSpPr>
        <p:spPr>
          <a:prstGeom prst="rect">
            <a:avLst/>
          </a:prstGeom>
        </p:spPr>
        <p:txBody>
          <a:bodyPr/>
          <a:lstStyle/>
          <a:p>
            <a:pPr/>
            <a:r>
              <a:t>Title Text</a:t>
            </a:r>
          </a:p>
        </p:txBody>
      </p:sp>
      <p:sp>
        <p:nvSpPr>
          <p:cNvPr id="1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20" name="Rectangle"/>
          <p:cNvSpPr/>
          <p:nvPr/>
        </p:nvSpPr>
        <p:spPr>
          <a:xfrm>
            <a:off x="-1" y="6354762"/>
            <a:ext cx="9144002" cy="46039"/>
          </a:xfrm>
          <a:prstGeom prst="rect">
            <a:avLst/>
          </a:prstGeom>
          <a:solidFill>
            <a:srgbClr val="C00000"/>
          </a:solidFill>
          <a:ln w="12700">
            <a:miter lim="400000"/>
          </a:ln>
        </p:spPr>
        <p:txBody>
          <a:bodyPr lIns="45719" rIns="45719" anchor="ctr"/>
          <a:lstStyle/>
          <a:p>
            <a:pPr algn="ctr">
              <a:defRPr sz="1800">
                <a:solidFill>
                  <a:srgbClr val="FFFFFF"/>
                </a:solidFill>
              </a:defRPr>
            </a:pPr>
          </a:p>
        </p:txBody>
      </p:sp>
      <p:sp>
        <p:nvSpPr>
          <p:cNvPr id="21" name="Rectangle"/>
          <p:cNvSpPr/>
          <p:nvPr/>
        </p:nvSpPr>
        <p:spPr>
          <a:xfrm>
            <a:off x="-1" y="6308724"/>
            <a:ext cx="9144002" cy="46039"/>
          </a:xfrm>
          <a:prstGeom prst="rect">
            <a:avLst/>
          </a:prstGeom>
          <a:solidFill>
            <a:srgbClr val="A6A6A6"/>
          </a:solidFill>
          <a:ln w="12700">
            <a:miter lim="400000"/>
          </a:ln>
        </p:spPr>
        <p:txBody>
          <a:bodyPr lIns="45719" rIns="45719" anchor="ctr"/>
          <a:lstStyle/>
          <a:p>
            <a:pPr algn="ctr">
              <a:defRPr sz="1800">
                <a:solidFill>
                  <a:srgbClr val="FFFFFF"/>
                </a:solidFill>
              </a:defRPr>
            </a:pPr>
          </a:p>
        </p:txBody>
      </p:sp>
      <p:sp>
        <p:nvSpPr>
          <p:cNvPr id="22" name="Slide Number"/>
          <p:cNvSpPr txBox="1"/>
          <p:nvPr>
            <p:ph type="sldNum" sz="quarter" idx="2"/>
          </p:nvPr>
        </p:nvSpPr>
        <p:spPr>
          <a:xfrm>
            <a:off x="8413144" y="6464617"/>
            <a:ext cx="273657" cy="269241"/>
          </a:xfrm>
          <a:prstGeom prst="rect">
            <a:avLst/>
          </a:prstGeom>
        </p:spPr>
        <p:txBody>
          <a:bodyPr/>
          <a:lstStyle>
            <a:lvl1pPr>
              <a:defRPr>
                <a:solidFill>
                  <a:srgbClr val="7F7F7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29" name="Rectangle"/>
          <p:cNvSpPr/>
          <p:nvPr/>
        </p:nvSpPr>
        <p:spPr>
          <a:xfrm>
            <a:off x="-1" y="6354762"/>
            <a:ext cx="9144002" cy="46039"/>
          </a:xfrm>
          <a:prstGeom prst="rect">
            <a:avLst/>
          </a:prstGeom>
          <a:solidFill>
            <a:srgbClr val="C00000"/>
          </a:solidFill>
          <a:ln w="12700">
            <a:miter lim="400000"/>
          </a:ln>
        </p:spPr>
        <p:txBody>
          <a:bodyPr lIns="45719" rIns="45719" anchor="ctr"/>
          <a:lstStyle/>
          <a:p>
            <a:pPr algn="ctr">
              <a:defRPr sz="1800">
                <a:solidFill>
                  <a:srgbClr val="FFFFFF"/>
                </a:solidFill>
              </a:defRPr>
            </a:pPr>
          </a:p>
        </p:txBody>
      </p:sp>
      <p:sp>
        <p:nvSpPr>
          <p:cNvPr id="30" name="Rectangle"/>
          <p:cNvSpPr/>
          <p:nvPr/>
        </p:nvSpPr>
        <p:spPr>
          <a:xfrm>
            <a:off x="-1" y="685799"/>
            <a:ext cx="9144002" cy="46039"/>
          </a:xfrm>
          <a:prstGeom prst="rect">
            <a:avLst/>
          </a:prstGeom>
          <a:solidFill>
            <a:srgbClr val="C00000"/>
          </a:solidFill>
          <a:ln w="12700">
            <a:miter lim="400000"/>
          </a:ln>
        </p:spPr>
        <p:txBody>
          <a:bodyPr lIns="45719" rIns="45719" anchor="ctr"/>
          <a:lstStyle/>
          <a:p>
            <a:pPr algn="ctr">
              <a:defRPr sz="1800">
                <a:solidFill>
                  <a:srgbClr val="FFFFFF"/>
                </a:solidFill>
              </a:defRPr>
            </a:pPr>
          </a:p>
        </p:txBody>
      </p:sp>
      <p:sp>
        <p:nvSpPr>
          <p:cNvPr id="31" name="Rectangle"/>
          <p:cNvSpPr/>
          <p:nvPr/>
        </p:nvSpPr>
        <p:spPr>
          <a:xfrm>
            <a:off x="-1" y="6308724"/>
            <a:ext cx="9144002" cy="46039"/>
          </a:xfrm>
          <a:prstGeom prst="rect">
            <a:avLst/>
          </a:prstGeom>
          <a:solidFill>
            <a:srgbClr val="A6A6A6"/>
          </a:solidFill>
          <a:ln w="12700">
            <a:miter lim="400000"/>
          </a:ln>
        </p:spPr>
        <p:txBody>
          <a:bodyPr lIns="45719" rIns="45719" anchor="ctr"/>
          <a:lstStyle/>
          <a:p>
            <a:pPr algn="ctr">
              <a:defRPr sz="1800">
                <a:solidFill>
                  <a:srgbClr val="FFFFFF"/>
                </a:solidFill>
              </a:defRPr>
            </a:pPr>
          </a:p>
        </p:txBody>
      </p:sp>
      <p:sp>
        <p:nvSpPr>
          <p:cNvPr id="32" name="Rectangle"/>
          <p:cNvSpPr/>
          <p:nvPr/>
        </p:nvSpPr>
        <p:spPr>
          <a:xfrm>
            <a:off x="-1" y="639762"/>
            <a:ext cx="9144002" cy="46039"/>
          </a:xfrm>
          <a:prstGeom prst="rect">
            <a:avLst/>
          </a:prstGeom>
          <a:solidFill>
            <a:srgbClr val="A6A6A6"/>
          </a:solidFill>
          <a:ln w="12700">
            <a:miter lim="400000"/>
          </a:ln>
        </p:spPr>
        <p:txBody>
          <a:bodyPr lIns="45719" rIns="45719" anchor="ctr"/>
          <a:lstStyle/>
          <a:p>
            <a:pPr algn="ctr">
              <a:defRPr sz="1800">
                <a:solidFill>
                  <a:srgbClr val="FFFFFF"/>
                </a:solidFill>
              </a:defRPr>
            </a:pPr>
          </a:p>
        </p:txBody>
      </p:sp>
      <p:sp>
        <p:nvSpPr>
          <p:cNvPr id="33" name="ECE 322L, Spring 2020, Lecture 16"/>
          <p:cNvSpPr txBox="1"/>
          <p:nvPr/>
        </p:nvSpPr>
        <p:spPr>
          <a:xfrm>
            <a:off x="3017519" y="6464617"/>
            <a:ext cx="3108962"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7F7F7F"/>
                </a:solidFill>
              </a:defRPr>
            </a:lvl1pPr>
          </a:lstStyle>
          <a:p>
            <a:pPr/>
            <a:r>
              <a:t>ECE 322L, Spring 2020, Lecture 16</a:t>
            </a:r>
          </a:p>
        </p:txBody>
      </p:sp>
      <p:sp>
        <p:nvSpPr>
          <p:cNvPr id="34" name="Slide Number"/>
          <p:cNvSpPr txBox="1"/>
          <p:nvPr>
            <p:ph type="sldNum" sz="quarter" idx="2"/>
          </p:nvPr>
        </p:nvSpPr>
        <p:spPr>
          <a:xfrm>
            <a:off x="8413144" y="6464617"/>
            <a:ext cx="273657" cy="269241"/>
          </a:xfrm>
          <a:prstGeom prst="rect">
            <a:avLst/>
          </a:prstGeom>
        </p:spPr>
        <p:txBody>
          <a:bodyPr/>
          <a:lstStyle>
            <a:lvl1pPr>
              <a:defRPr>
                <a:solidFill>
                  <a:srgbClr val="7F7F7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41" name="Title Text"/>
          <p:cNvSpPr txBox="1"/>
          <p:nvPr>
            <p:ph type="title"/>
          </p:nvPr>
        </p:nvSpPr>
        <p:spPr>
          <a:prstGeom prst="rect">
            <a:avLst/>
          </a:prstGeom>
        </p:spPr>
        <p:txBody>
          <a:bodyPr/>
          <a:lstStyle/>
          <a:p>
            <a:pPr/>
            <a:r>
              <a:t>Title Text</a:t>
            </a:r>
          </a:p>
        </p:txBody>
      </p:sp>
      <p:sp>
        <p:nvSpPr>
          <p:cNvPr id="4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xfrm>
            <a:off x="44196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50" name="Title Text"/>
          <p:cNvSpPr txBox="1"/>
          <p:nvPr>
            <p:ph type="title"/>
          </p:nvPr>
        </p:nvSpPr>
        <p:spPr>
          <a:prstGeom prst="rect">
            <a:avLst/>
          </a:prstGeom>
        </p:spPr>
        <p:txBody>
          <a:bodyPr/>
          <a:lstStyle/>
          <a:p>
            <a:pPr/>
            <a:r>
              <a:t>Title Text</a:t>
            </a:r>
          </a:p>
        </p:txBody>
      </p:sp>
      <p:sp>
        <p:nvSpPr>
          <p:cNvPr id="5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2" name="Slide Number"/>
          <p:cNvSpPr txBox="1"/>
          <p:nvPr>
            <p:ph type="sldNum" sz="quarter" idx="2"/>
          </p:nvPr>
        </p:nvSpPr>
        <p:spPr>
          <a:xfrm>
            <a:off x="44196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59" name="Title Text"/>
          <p:cNvSpPr txBox="1"/>
          <p:nvPr>
            <p:ph type="title"/>
          </p:nvPr>
        </p:nvSpPr>
        <p:spPr>
          <a:prstGeom prst="rect">
            <a:avLst/>
          </a:prstGeom>
        </p:spPr>
        <p:txBody>
          <a:bodyPr/>
          <a:lstStyle/>
          <a:p>
            <a:pPr/>
            <a:r>
              <a:t>Title Text</a:t>
            </a:r>
          </a:p>
        </p:txBody>
      </p:sp>
      <p:sp>
        <p:nvSpPr>
          <p:cNvPr id="60"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1" name="Slide Number"/>
          <p:cNvSpPr txBox="1"/>
          <p:nvPr>
            <p:ph type="sldNum" sz="quarter" idx="2"/>
          </p:nvPr>
        </p:nvSpPr>
        <p:spPr>
          <a:xfrm>
            <a:off x="44196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7"/>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13144" y="6404292"/>
            <a:ext cx="273657" cy="269241"/>
          </a:xfrm>
          <a:prstGeom prst="rect">
            <a:avLst/>
          </a:prstGeom>
          <a:ln w="12700">
            <a:miter lim="400000"/>
          </a:ln>
        </p:spPr>
        <p:txBody>
          <a:bodyPr wrap="none" lIns="45719" rIns="45719" anchor="ctr">
            <a:spAutoFit/>
          </a:bodyPr>
          <a:lstStyle>
            <a:lvl1pPr algn="r">
              <a:defRPr sz="1200">
                <a:solidFill>
                  <a:srgbClr val="898989"/>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5pPr>
      <a:lvl6pPr marL="0" marR="0" indent="45720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6pPr>
      <a:lvl7pPr marL="0" marR="0" indent="91440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7pPr>
      <a:lvl8pPr marL="0" marR="0" indent="137160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8pPr>
      <a:lvl9pPr marL="0" marR="0" indent="182880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Calibri"/>
          <a:ea typeface="Calibri"/>
          <a:cs typeface="Calibri"/>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Calibri"/>
          <a:ea typeface="Calibri"/>
          <a:cs typeface="Calibri"/>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Calibri"/>
          <a:ea typeface="Calibri"/>
          <a:cs typeface="Calibri"/>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Calibri"/>
          <a:ea typeface="Calibri"/>
          <a:cs typeface="Calibri"/>
          <a:sym typeface="Calibri"/>
        </a:defRPr>
      </a:lvl4pPr>
      <a:lvl5pPr marL="2235200" marR="0" indent="-4064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Calibri"/>
          <a:ea typeface="Calibri"/>
          <a:cs typeface="Calibri"/>
          <a:sym typeface="Calibri"/>
        </a:defRPr>
      </a:lvl5pPr>
      <a:lvl6pPr marL="2692400" marR="0" indent="-4064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Calibri"/>
          <a:ea typeface="Calibri"/>
          <a:cs typeface="Calibri"/>
          <a:sym typeface="Calibri"/>
        </a:defRPr>
      </a:lvl6pPr>
      <a:lvl7pPr marL="3149600" marR="0" indent="-4064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Calibri"/>
          <a:ea typeface="Calibri"/>
          <a:cs typeface="Calibri"/>
          <a:sym typeface="Calibri"/>
        </a:defRPr>
      </a:lvl7pPr>
      <a:lvl8pPr marL="3606800" marR="0" indent="-4064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Calibri"/>
          <a:ea typeface="Calibri"/>
          <a:cs typeface="Calibri"/>
          <a:sym typeface="Calibri"/>
        </a:defRPr>
      </a:lvl8pPr>
      <a:lvl9pPr marL="4064000" marR="0" indent="-4064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2.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2.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2.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2.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5.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 Id="rId3" Type="http://schemas.openxmlformats.org/officeDocument/2006/relationships/image" Target="../media/image17.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 Id="rId3" Type="http://schemas.openxmlformats.org/officeDocument/2006/relationships/image" Target="../media/image17.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 name="ECE 322L Electronics 2"/>
          <p:cNvSpPr txBox="1"/>
          <p:nvPr>
            <p:ph type="title" idx="4294967295"/>
          </p:nvPr>
        </p:nvSpPr>
        <p:spPr>
          <a:xfrm>
            <a:off x="685800" y="2130425"/>
            <a:ext cx="7772400" cy="1470025"/>
          </a:xfrm>
          <a:prstGeom prst="rect">
            <a:avLst/>
          </a:prstGeom>
        </p:spPr>
        <p:txBody>
          <a:bodyPr/>
          <a:lstStyle/>
          <a:p>
            <a:pPr/>
            <a:r>
              <a:t>ECE 322L</a:t>
            </a:r>
            <a:br/>
            <a:r>
              <a:t>Electronics 2</a:t>
            </a:r>
          </a:p>
        </p:txBody>
      </p:sp>
      <p:sp>
        <p:nvSpPr>
          <p:cNvPr id="71" name="03/24/20- Lecture 16…"/>
          <p:cNvSpPr txBox="1"/>
          <p:nvPr>
            <p:ph type="body" sz="half" idx="4294967295"/>
          </p:nvPr>
        </p:nvSpPr>
        <p:spPr>
          <a:xfrm>
            <a:off x="571500" y="3886200"/>
            <a:ext cx="8001000" cy="1752600"/>
          </a:xfrm>
          <a:prstGeom prst="rect">
            <a:avLst/>
          </a:prstGeom>
        </p:spPr>
        <p:txBody>
          <a:bodyPr/>
          <a:lstStyle/>
          <a:p>
            <a:pPr marL="0" indent="0" algn="ctr">
              <a:buSzTx/>
              <a:buNone/>
            </a:pPr>
            <a:r>
              <a:t>03/24/20- Lecture 16</a:t>
            </a:r>
          </a:p>
          <a:p>
            <a:pPr marL="0" indent="0" algn="ctr">
              <a:buSzTx/>
              <a:buNone/>
            </a:pPr>
            <a:r>
              <a:t>AC load line</a:t>
            </a:r>
          </a:p>
          <a:p>
            <a:pPr marL="0" indent="0" algn="ctr">
              <a:buSzTx/>
              <a:buNone/>
            </a:pPr>
            <a:r>
              <a:t>Maximum symmetrical swing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6" name="image.pdf" descr="image.pdf"/>
          <p:cNvPicPr>
            <a:picLocks noChangeAspect="1"/>
          </p:cNvPicPr>
          <p:nvPr/>
        </p:nvPicPr>
        <p:blipFill>
          <a:blip r:embed="rId3">
            <a:extLst/>
          </a:blip>
          <a:stretch>
            <a:fillRect/>
          </a:stretch>
        </p:blipFill>
        <p:spPr>
          <a:xfrm>
            <a:off x="1258887" y="1371600"/>
            <a:ext cx="1865313" cy="4419600"/>
          </a:xfrm>
          <a:prstGeom prst="rect">
            <a:avLst/>
          </a:prstGeom>
          <a:ln w="12700">
            <a:miter lim="400000"/>
          </a:ln>
        </p:spPr>
      </p:pic>
      <p:grpSp>
        <p:nvGrpSpPr>
          <p:cNvPr id="149" name="Group"/>
          <p:cNvGrpSpPr/>
          <p:nvPr/>
        </p:nvGrpSpPr>
        <p:grpSpPr>
          <a:xfrm>
            <a:off x="4838582" y="1605550"/>
            <a:ext cx="3803769" cy="1844453"/>
            <a:chOff x="0" y="0"/>
            <a:chExt cx="3803767" cy="1844451"/>
          </a:xfrm>
        </p:grpSpPr>
        <p:sp>
          <p:nvSpPr>
            <p:cNvPr id="147" name="Rectangle"/>
            <p:cNvSpPr/>
            <p:nvPr/>
          </p:nvSpPr>
          <p:spPr>
            <a:xfrm>
              <a:off x="0" y="0"/>
              <a:ext cx="3803768" cy="1844452"/>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pic>
          <p:nvPicPr>
            <p:cNvPr id="148" name="image.pdf" descr="image.pdf"/>
            <p:cNvPicPr>
              <a:picLocks noChangeAspect="1"/>
            </p:cNvPicPr>
            <p:nvPr/>
          </p:nvPicPr>
          <p:blipFill>
            <a:blip r:embed="rId4">
              <a:extLst/>
            </a:blip>
            <a:stretch>
              <a:fillRect/>
            </a:stretch>
          </p:blipFill>
          <p:spPr>
            <a:xfrm>
              <a:off x="0" y="0"/>
              <a:ext cx="3803768" cy="1844452"/>
            </a:xfrm>
            <a:prstGeom prst="rect">
              <a:avLst/>
            </a:prstGeom>
            <a:ln w="9525" cap="flat">
              <a:solidFill>
                <a:srgbClr val="FFFFFF"/>
              </a:solidFill>
              <a:prstDash val="solid"/>
              <a:round/>
            </a:ln>
            <a:effectLst/>
          </p:spPr>
        </p:pic>
      </p:grpSp>
      <p:grpSp>
        <p:nvGrpSpPr>
          <p:cNvPr id="152" name="Group"/>
          <p:cNvGrpSpPr/>
          <p:nvPr/>
        </p:nvGrpSpPr>
        <p:grpSpPr>
          <a:xfrm>
            <a:off x="3300412" y="3516312"/>
            <a:ext cx="5530851" cy="2768601"/>
            <a:chOff x="0" y="0"/>
            <a:chExt cx="5530850" cy="2768600"/>
          </a:xfrm>
        </p:grpSpPr>
        <p:sp>
          <p:nvSpPr>
            <p:cNvPr id="150" name="Rectangle"/>
            <p:cNvSpPr/>
            <p:nvPr/>
          </p:nvSpPr>
          <p:spPr>
            <a:xfrm>
              <a:off x="0" y="0"/>
              <a:ext cx="5530850" cy="2768600"/>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pic>
          <p:nvPicPr>
            <p:cNvPr id="151" name="image.pdf" descr="image.pdf"/>
            <p:cNvPicPr>
              <a:picLocks noChangeAspect="1"/>
            </p:cNvPicPr>
            <p:nvPr/>
          </p:nvPicPr>
          <p:blipFill>
            <a:blip r:embed="rId5">
              <a:extLst/>
            </a:blip>
            <a:stretch>
              <a:fillRect/>
            </a:stretch>
          </p:blipFill>
          <p:spPr>
            <a:xfrm>
              <a:off x="0" y="0"/>
              <a:ext cx="5530850" cy="2768600"/>
            </a:xfrm>
            <a:prstGeom prst="rect">
              <a:avLst/>
            </a:prstGeom>
            <a:ln w="9525" cap="flat">
              <a:solidFill>
                <a:srgbClr val="FFFFFF"/>
              </a:solidFill>
              <a:prstDash val="solid"/>
              <a:round/>
            </a:ln>
            <a:effectLst/>
          </p:spPr>
        </p:pic>
      </p:grpSp>
      <p:sp>
        <p:nvSpPr>
          <p:cNvPr id="153" name="DC load line (Output)"/>
          <p:cNvSpPr txBox="1"/>
          <p:nvPr/>
        </p:nvSpPr>
        <p:spPr>
          <a:xfrm>
            <a:off x="1226814" y="45566"/>
            <a:ext cx="6690372" cy="701031"/>
          </a:xfrm>
          <a:prstGeom prst="rect">
            <a:avLst/>
          </a:prstGeom>
          <a:ln w="12700">
            <a:miter lim="400000"/>
          </a:ln>
          <a:extLst>
            <a:ext uri="{C572A759-6A51-4108-AA02-DFA0A04FC94B}">
              <ma14:wrappingTextBoxFlag xmlns:ma14="http://schemas.microsoft.com/office/mac/drawingml/2011/main" val="1"/>
            </a:ext>
          </a:extLst>
        </p:spPr>
        <p:txBody>
          <a:bodyPr lIns="45714" tIns="45714" rIns="45714" bIns="45714" anchor="ctr">
            <a:spAutoFit/>
          </a:bodyPr>
          <a:lstStyle>
            <a:lvl1pPr algn="ctr">
              <a:defRPr sz="4000">
                <a:solidFill>
                  <a:srgbClr val="FF0000"/>
                </a:solidFill>
              </a:defRPr>
            </a:lvl1pPr>
          </a:lstStyle>
          <a:p>
            <a:pPr/>
            <a:r>
              <a:t>DC load line (Output)</a:t>
            </a:r>
          </a:p>
        </p:txBody>
      </p:sp>
      <p:sp>
        <p:nvSpPr>
          <p:cNvPr id="154" name="We obtain the DC load line by writing a KVL on the C-E loop (output)"/>
          <p:cNvSpPr txBox="1"/>
          <p:nvPr/>
        </p:nvSpPr>
        <p:spPr>
          <a:xfrm>
            <a:off x="-30481" y="711200"/>
            <a:ext cx="9281162" cy="828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spcBef>
                <a:spcPts val="500"/>
              </a:spcBef>
            </a:lvl1pPr>
          </a:lstStyle>
          <a:p>
            <a:pPr/>
            <a:r>
              <a:t>We obtain the DC load line by writing a KVL on the C-E loop (output)</a:t>
            </a:r>
          </a:p>
        </p:txBody>
      </p:sp>
      <p:sp>
        <p:nvSpPr>
          <p:cNvPr id="155" name="Line"/>
          <p:cNvSpPr/>
          <p:nvPr/>
        </p:nvSpPr>
        <p:spPr>
          <a:xfrm flipV="1">
            <a:off x="7816850" y="5573712"/>
            <a:ext cx="304801" cy="152401"/>
          </a:xfrm>
          <a:prstGeom prst="line">
            <a:avLst/>
          </a:prstGeom>
          <a:ln>
            <a:solidFill>
              <a:srgbClr val="000000"/>
            </a:solidFill>
          </a:ln>
        </p:spPr>
        <p:txBody>
          <a:bodyPr lIns="45719" rIns="45719"/>
          <a:lstStyle/>
          <a:p>
            <a:pPr/>
          </a:p>
        </p:txBody>
      </p:sp>
      <p:sp>
        <p:nvSpPr>
          <p:cNvPr id="156" name="3/24/20"/>
          <p:cNvSpPr txBox="1"/>
          <p:nvPr/>
        </p:nvSpPr>
        <p:spPr>
          <a:xfrm>
            <a:off x="502919" y="6404292"/>
            <a:ext cx="2042162"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98989"/>
                </a:solidFill>
              </a:defRPr>
            </a:lvl1pPr>
          </a:lstStyle>
          <a:p>
            <a:pPr/>
            <a:r>
              <a:t>3/24/20</a:t>
            </a:r>
          </a:p>
        </p:txBody>
      </p:sp>
      <p:sp>
        <p:nvSpPr>
          <p:cNvPr id="157" name="Slide Number"/>
          <p:cNvSpPr txBox="1"/>
          <p:nvPr>
            <p:ph type="sldNum" sz="quarter" idx="2"/>
          </p:nvPr>
        </p:nvSpPr>
        <p:spPr>
          <a:xfrm>
            <a:off x="8413144" y="6467110"/>
            <a:ext cx="273657" cy="264255"/>
          </a:xfrm>
          <a:prstGeom prst="rect">
            <a:avLst/>
          </a:prstGeom>
          <a:extLst>
            <a:ext uri="{C572A759-6A51-4108-AA02-DFA0A04FC94B}">
              <ma14:wrappingTextBoxFlag xmlns:ma14="http://schemas.microsoft.com/office/mac/drawingml/2011/main" val="1"/>
            </a:ext>
          </a:extLst>
        </p:spPr>
        <p:txBody>
          <a:bodyPr/>
          <a:lstStyle>
            <a:lvl1pPr>
              <a:defRPr>
                <a:latin typeface="Arial"/>
                <a:ea typeface="Arial"/>
                <a:cs typeface="Arial"/>
                <a:sym typeface="Arial"/>
              </a:defRPr>
            </a:lvl1pPr>
          </a:lstStyle>
          <a:p>
            <a:pPr/>
            <a:fld id="{86CB4B4D-7CA3-9044-876B-883B54F8677D}" type="slidenum"/>
          </a:p>
        </p:txBody>
      </p:sp>
      <p:sp>
        <p:nvSpPr>
          <p:cNvPr id="158" name="Rectangle"/>
          <p:cNvSpPr/>
          <p:nvPr/>
        </p:nvSpPr>
        <p:spPr>
          <a:xfrm>
            <a:off x="3300412" y="3098800"/>
            <a:ext cx="5443538" cy="471488"/>
          </a:xfrm>
          <a:prstGeom prst="rect">
            <a:avLst/>
          </a:prstGeom>
          <a:solidFill>
            <a:srgbClr val="FFFFFF"/>
          </a:solidFill>
          <a:ln w="25400">
            <a:solidFill>
              <a:srgbClr val="FFFFFF"/>
            </a:solidFill>
          </a:ln>
        </p:spPr>
        <p:txBody>
          <a:bodyPr lIns="45719" rIns="45719" anchor="ctr"/>
          <a:lstStyle/>
          <a:p>
            <a:pPr algn="ctr">
              <a:defRPr sz="1800">
                <a:solidFill>
                  <a:srgbClr val="FFFFFF"/>
                </a:solidFill>
              </a:defRPr>
            </a:pPr>
          </a:p>
        </p:txBody>
      </p:sp>
      <p:sp>
        <p:nvSpPr>
          <p:cNvPr id="159" name="Rectangle"/>
          <p:cNvSpPr/>
          <p:nvPr/>
        </p:nvSpPr>
        <p:spPr>
          <a:xfrm>
            <a:off x="3428999" y="3957637"/>
            <a:ext cx="184152" cy="338138"/>
          </a:xfrm>
          <a:prstGeom prst="rect">
            <a:avLst/>
          </a:prstGeom>
          <a:solidFill>
            <a:srgbClr val="FFFFFF"/>
          </a:solidFill>
          <a:ln w="12700">
            <a:miter lim="400000"/>
          </a:ln>
        </p:spPr>
        <p:txBody>
          <a:bodyPr lIns="45719" rIns="45719"/>
          <a:lstStyle/>
          <a:p>
            <a:pPr>
              <a:defRPr i="1" sz="1600">
                <a:latin typeface="Arial"/>
                <a:ea typeface="Arial"/>
                <a:cs typeface="Arial"/>
                <a:sym typeface="Arial"/>
              </a:defRPr>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3" name="image.pdf" descr="image.pdf"/>
          <p:cNvPicPr>
            <a:picLocks noChangeAspect="1"/>
          </p:cNvPicPr>
          <p:nvPr/>
        </p:nvPicPr>
        <p:blipFill>
          <a:blip r:embed="rId3">
            <a:extLst/>
          </a:blip>
          <a:stretch>
            <a:fillRect/>
          </a:stretch>
        </p:blipFill>
        <p:spPr>
          <a:xfrm>
            <a:off x="0" y="1295400"/>
            <a:ext cx="4038600" cy="2020888"/>
          </a:xfrm>
          <a:prstGeom prst="rect">
            <a:avLst/>
          </a:prstGeom>
          <a:ln w="12700">
            <a:miter lim="400000"/>
          </a:ln>
        </p:spPr>
      </p:pic>
      <p:pic>
        <p:nvPicPr>
          <p:cNvPr id="164" name="image.png" descr="image.png"/>
          <p:cNvPicPr>
            <a:picLocks noChangeAspect="1"/>
          </p:cNvPicPr>
          <p:nvPr/>
        </p:nvPicPr>
        <p:blipFill>
          <a:blip r:embed="rId4">
            <a:extLst/>
          </a:blip>
          <a:srcRect l="0" t="0" r="0" b="2297"/>
          <a:stretch>
            <a:fillRect/>
          </a:stretch>
        </p:blipFill>
        <p:spPr>
          <a:xfrm>
            <a:off x="152400" y="3206749"/>
            <a:ext cx="3667125" cy="3084514"/>
          </a:xfrm>
          <a:prstGeom prst="rect">
            <a:avLst/>
          </a:prstGeom>
          <a:ln w="12700">
            <a:miter lim="400000"/>
          </a:ln>
        </p:spPr>
      </p:pic>
      <p:sp>
        <p:nvSpPr>
          <p:cNvPr id="165" name="The DC load line is determined by the VCC, RC and RE.…"/>
          <p:cNvSpPr txBox="1"/>
          <p:nvPr/>
        </p:nvSpPr>
        <p:spPr>
          <a:xfrm>
            <a:off x="4116069" y="1544637"/>
            <a:ext cx="4861562" cy="431754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pPr>
            <a:r>
              <a:t>The DC load line is determined by the V</a:t>
            </a:r>
            <a:r>
              <a:rPr baseline="-30000"/>
              <a:t>CC</a:t>
            </a:r>
            <a:r>
              <a:t>, R</a:t>
            </a:r>
            <a:r>
              <a:rPr baseline="-30000"/>
              <a:t>C</a:t>
            </a:r>
            <a:r>
              <a:t> and R</a:t>
            </a:r>
            <a:r>
              <a:rPr baseline="-30000"/>
              <a:t>E</a:t>
            </a:r>
            <a:r>
              <a:t>.</a:t>
            </a:r>
          </a:p>
          <a:p>
            <a:pPr marL="342900" indent="-342900"/>
          </a:p>
          <a:p>
            <a:pPr marL="342900" indent="-342900">
              <a:buSzPct val="100000"/>
              <a:buFont typeface="Arial"/>
              <a:buChar char="•"/>
            </a:pPr>
            <a:r>
              <a:t>The collector current I</a:t>
            </a:r>
            <a:r>
              <a:rPr baseline="-30000"/>
              <a:t>C</a:t>
            </a:r>
            <a:r>
              <a:t> and the collector-emitter voltage V</a:t>
            </a:r>
            <a:r>
              <a:rPr baseline="-30000"/>
              <a:t>CE</a:t>
            </a:r>
            <a:r>
              <a:t> must lay on the DC load line.</a:t>
            </a:r>
          </a:p>
          <a:p>
            <a:pPr marL="342900" indent="-342900"/>
          </a:p>
          <a:p>
            <a:pPr marL="342900" indent="-342900">
              <a:lnSpc>
                <a:spcPct val="90000"/>
              </a:lnSpc>
              <a:buSzPct val="100000"/>
              <a:buFont typeface="Arial"/>
              <a:buChar char="•"/>
            </a:pPr>
            <a:r>
              <a:t>The intersection of the transistor characteristics at the DC bias value of </a:t>
            </a:r>
            <a:r>
              <a:rPr i="1">
                <a:latin typeface="+mn-lt"/>
                <a:ea typeface="+mn-ea"/>
                <a:cs typeface="+mn-cs"/>
                <a:sym typeface="Helvetica"/>
              </a:rPr>
              <a:t>I</a:t>
            </a:r>
            <a:r>
              <a:rPr baseline="-30000" i="1">
                <a:latin typeface="+mn-lt"/>
                <a:ea typeface="+mn-ea"/>
                <a:cs typeface="+mn-cs"/>
                <a:sym typeface="Helvetica"/>
              </a:rPr>
              <a:t>BQ</a:t>
            </a:r>
            <a:r>
              <a:t> with the DC load line determines the </a:t>
            </a:r>
            <a:r>
              <a:rPr i="1">
                <a:latin typeface="+mn-lt"/>
                <a:ea typeface="+mn-ea"/>
                <a:cs typeface="+mn-cs"/>
                <a:sym typeface="Helvetica"/>
              </a:rPr>
              <a:t>Q</a:t>
            </a:r>
            <a:r>
              <a:t>-point.</a:t>
            </a:r>
          </a:p>
        </p:txBody>
      </p:sp>
      <p:sp>
        <p:nvSpPr>
          <p:cNvPr id="166" name="DC load line (Output)"/>
          <p:cNvSpPr txBox="1"/>
          <p:nvPr/>
        </p:nvSpPr>
        <p:spPr>
          <a:xfrm>
            <a:off x="1226814" y="-30634"/>
            <a:ext cx="6690372" cy="701031"/>
          </a:xfrm>
          <a:prstGeom prst="rect">
            <a:avLst/>
          </a:prstGeom>
          <a:ln w="12700">
            <a:miter lim="400000"/>
          </a:ln>
          <a:extLst>
            <a:ext uri="{C572A759-6A51-4108-AA02-DFA0A04FC94B}">
              <ma14:wrappingTextBoxFlag xmlns:ma14="http://schemas.microsoft.com/office/mac/drawingml/2011/main" val="1"/>
            </a:ext>
          </a:extLst>
        </p:spPr>
        <p:txBody>
          <a:bodyPr lIns="45714" tIns="45714" rIns="45714" bIns="45714" anchor="ctr">
            <a:spAutoFit/>
          </a:bodyPr>
          <a:lstStyle>
            <a:lvl1pPr algn="ctr">
              <a:defRPr sz="4000">
                <a:solidFill>
                  <a:srgbClr val="FF0000"/>
                </a:solidFill>
              </a:defRPr>
            </a:lvl1pPr>
          </a:lstStyle>
          <a:p>
            <a:pPr/>
            <a:r>
              <a:t>DC load line (Output)</a:t>
            </a:r>
          </a:p>
        </p:txBody>
      </p:sp>
      <p:sp>
        <p:nvSpPr>
          <p:cNvPr id="167" name="The dc load line represents all the possible combinations of IC and VCE for a given amplifier"/>
          <p:cNvSpPr txBox="1"/>
          <p:nvPr/>
        </p:nvSpPr>
        <p:spPr>
          <a:xfrm>
            <a:off x="152400" y="849312"/>
            <a:ext cx="8839200" cy="724155"/>
          </a:xfrm>
          <a:prstGeom prst="rect">
            <a:avLst/>
          </a:prstGeom>
          <a:ln w="19050">
            <a:solidFill>
              <a:srgbClr val="C00000"/>
            </a:solidFill>
          </a:ln>
          <a:extLst>
            <a:ext uri="{C572A759-6A51-4108-AA02-DFA0A04FC94B}">
              <ma14:wrappingTextBoxFlag xmlns:ma14="http://schemas.microsoft.com/office/mac/drawingml/2011/main" val="1"/>
            </a:ext>
          </a:extLst>
        </p:spPr>
        <p:txBody>
          <a:bodyPr lIns="45719" rIns="45719">
            <a:spAutoFit/>
          </a:bodyPr>
          <a:lstStyle/>
          <a:p>
            <a:pPr algn="ctr">
              <a:defRPr sz="1800"/>
            </a:pPr>
            <a:r>
              <a:t>The dc load line </a:t>
            </a:r>
            <a:r>
              <a:rPr b="1">
                <a:latin typeface="+mn-lt"/>
                <a:ea typeface="+mn-ea"/>
                <a:cs typeface="+mn-cs"/>
                <a:sym typeface="Helvetica"/>
              </a:rPr>
              <a:t>represents all the possible combinations of I</a:t>
            </a:r>
            <a:r>
              <a:rPr b="1" baseline="-30000">
                <a:latin typeface="+mn-lt"/>
                <a:ea typeface="+mn-ea"/>
                <a:cs typeface="+mn-cs"/>
                <a:sym typeface="Helvetica"/>
              </a:rPr>
              <a:t>C</a:t>
            </a:r>
            <a:r>
              <a:rPr b="1">
                <a:latin typeface="+mn-lt"/>
                <a:ea typeface="+mn-ea"/>
                <a:cs typeface="+mn-cs"/>
                <a:sym typeface="Helvetica"/>
              </a:rPr>
              <a:t> and V</a:t>
            </a:r>
            <a:r>
              <a:rPr b="1" baseline="-30000">
                <a:latin typeface="+mn-lt"/>
                <a:ea typeface="+mn-ea"/>
                <a:cs typeface="+mn-cs"/>
                <a:sym typeface="Helvetica"/>
              </a:rPr>
              <a:t>CE</a:t>
            </a:r>
            <a:r>
              <a:rPr b="1">
                <a:latin typeface="+mn-lt"/>
                <a:ea typeface="+mn-ea"/>
                <a:cs typeface="+mn-cs"/>
                <a:sym typeface="Helvetica"/>
              </a:rPr>
              <a:t> for a given amplifier</a:t>
            </a:r>
            <a:r>
              <a:t>  </a:t>
            </a:r>
          </a:p>
        </p:txBody>
      </p:sp>
      <p:pic>
        <p:nvPicPr>
          <p:cNvPr id="168" name="nea80644_05_23" descr="nea80644_05_23"/>
          <p:cNvPicPr>
            <a:picLocks noChangeAspect="1"/>
          </p:cNvPicPr>
          <p:nvPr/>
        </p:nvPicPr>
        <p:blipFill>
          <a:blip r:embed="rId5">
            <a:extLst/>
          </a:blip>
          <a:srcRect l="47642" t="2336" r="45274" b="91172"/>
          <a:stretch>
            <a:fillRect/>
          </a:stretch>
        </p:blipFill>
        <p:spPr>
          <a:xfrm>
            <a:off x="0" y="3214687"/>
            <a:ext cx="569913" cy="268288"/>
          </a:xfrm>
          <a:prstGeom prst="rect">
            <a:avLst/>
          </a:prstGeom>
          <a:ln w="12700">
            <a:miter lim="400000"/>
          </a:ln>
        </p:spPr>
      </p:pic>
      <p:pic>
        <p:nvPicPr>
          <p:cNvPr id="169" name="nea80644_05_23" descr="nea80644_05_23"/>
          <p:cNvPicPr>
            <a:picLocks noChangeAspect="1"/>
          </p:cNvPicPr>
          <p:nvPr/>
        </p:nvPicPr>
        <p:blipFill>
          <a:blip r:embed="rId5">
            <a:extLst/>
          </a:blip>
          <a:srcRect l="47642" t="2336" r="45274" b="91172"/>
          <a:stretch>
            <a:fillRect/>
          </a:stretch>
        </p:blipFill>
        <p:spPr>
          <a:xfrm>
            <a:off x="31750" y="1411287"/>
            <a:ext cx="569913" cy="268288"/>
          </a:xfrm>
          <a:prstGeom prst="rect">
            <a:avLst/>
          </a:prstGeom>
          <a:ln w="12700">
            <a:miter lim="400000"/>
          </a:ln>
        </p:spPr>
      </p:pic>
      <p:sp>
        <p:nvSpPr>
          <p:cNvPr id="170" name="Rectangle"/>
          <p:cNvSpPr/>
          <p:nvPr/>
        </p:nvSpPr>
        <p:spPr>
          <a:xfrm>
            <a:off x="107950" y="4535487"/>
            <a:ext cx="425450" cy="304801"/>
          </a:xfrm>
          <a:prstGeom prst="rect">
            <a:avLst/>
          </a:prstGeom>
          <a:solidFill>
            <a:srgbClr val="FFFFFF"/>
          </a:solidFill>
          <a:ln w="25400">
            <a:solidFill>
              <a:srgbClr val="FFFFFF"/>
            </a:solidFill>
          </a:ln>
        </p:spPr>
        <p:txBody>
          <a:bodyPr lIns="45719" rIns="45719" anchor="ctr"/>
          <a:lstStyle/>
          <a:p>
            <a:pPr algn="ctr">
              <a:defRPr sz="1800">
                <a:solidFill>
                  <a:srgbClr val="FFFFFF"/>
                </a:solidFill>
              </a:defRPr>
            </a:pPr>
          </a:p>
        </p:txBody>
      </p:sp>
      <p:sp>
        <p:nvSpPr>
          <p:cNvPr id="171" name="Rectangle"/>
          <p:cNvSpPr/>
          <p:nvPr/>
        </p:nvSpPr>
        <p:spPr>
          <a:xfrm>
            <a:off x="11112" y="2097087"/>
            <a:ext cx="588963" cy="533401"/>
          </a:xfrm>
          <a:prstGeom prst="rect">
            <a:avLst/>
          </a:prstGeom>
          <a:solidFill>
            <a:srgbClr val="FFFFFF"/>
          </a:solidFill>
          <a:ln w="25400">
            <a:solidFill>
              <a:srgbClr val="FFFFFF"/>
            </a:solidFill>
          </a:ln>
        </p:spPr>
        <p:txBody>
          <a:bodyPr lIns="45719" rIns="45719" anchor="ctr"/>
          <a:lstStyle/>
          <a:p>
            <a:pPr algn="ctr">
              <a:defRPr sz="1800">
                <a:solidFill>
                  <a:srgbClr val="FFFFFF"/>
                </a:solidFill>
              </a:defRPr>
            </a:pPr>
          </a:p>
        </p:txBody>
      </p:sp>
      <p:sp>
        <p:nvSpPr>
          <p:cNvPr id="172" name="3/24/20"/>
          <p:cNvSpPr txBox="1"/>
          <p:nvPr/>
        </p:nvSpPr>
        <p:spPr>
          <a:xfrm>
            <a:off x="502919" y="6404292"/>
            <a:ext cx="2042162"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98989"/>
                </a:solidFill>
              </a:defRPr>
            </a:lvl1pPr>
          </a:lstStyle>
          <a:p>
            <a:pPr/>
            <a:r>
              <a:t>3/24/20</a:t>
            </a:r>
          </a:p>
        </p:txBody>
      </p:sp>
      <p:sp>
        <p:nvSpPr>
          <p:cNvPr id="173" name="Slide Number"/>
          <p:cNvSpPr txBox="1"/>
          <p:nvPr>
            <p:ph type="sldNum" sz="quarter" idx="2"/>
          </p:nvPr>
        </p:nvSpPr>
        <p:spPr>
          <a:xfrm>
            <a:off x="8424455" y="6467110"/>
            <a:ext cx="262345" cy="264255"/>
          </a:xfrm>
          <a:prstGeom prst="rect">
            <a:avLst/>
          </a:prstGeom>
          <a:extLst>
            <a:ext uri="{C572A759-6A51-4108-AA02-DFA0A04FC94B}">
              <ma14:wrappingTextBoxFlag xmlns:ma14="http://schemas.microsoft.com/office/mac/drawingml/2011/main" val="1"/>
            </a:ext>
          </a:extLst>
        </p:spPr>
        <p:txBody>
          <a:bodyPr/>
          <a:lstStyle>
            <a:lvl1pPr>
              <a:defRPr>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68"/>
                                        </p:tgtEl>
                                        <p:attrNameLst>
                                          <p:attrName>style.visibility</p:attrName>
                                        </p:attrNameLst>
                                      </p:cBhvr>
                                      <p:to>
                                        <p:strVal val="visible"/>
                                      </p:to>
                                    </p:set>
                                    <p:animEffect filter="dissolve" transition="in">
                                      <p:cBhvr>
                                        <p:cTn id="7" dur="500"/>
                                        <p:tgtEl>
                                          <p:spTgt spid="168"/>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169"/>
                                        </p:tgtEl>
                                        <p:attrNameLst>
                                          <p:attrName>style.visibility</p:attrName>
                                        </p:attrNameLst>
                                      </p:cBhvr>
                                      <p:to>
                                        <p:strVal val="visible"/>
                                      </p:to>
                                    </p:set>
                                    <p:animEffect filter="dissolve" transition="in">
                                      <p:cBhvr>
                                        <p:cTn id="12" dur="5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8" grpId="1"/>
      <p:bldP build="whole" bldLvl="1" animBg="1" rev="0" advAuto="0" spid="169" grpId="2"/>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DC biasing and AC signal"/>
          <p:cNvSpPr txBox="1"/>
          <p:nvPr/>
        </p:nvSpPr>
        <p:spPr>
          <a:xfrm>
            <a:off x="1226814" y="-60797"/>
            <a:ext cx="6690372" cy="701031"/>
          </a:xfrm>
          <a:prstGeom prst="rect">
            <a:avLst/>
          </a:prstGeom>
          <a:ln w="12700">
            <a:miter lim="400000"/>
          </a:ln>
          <a:extLst>
            <a:ext uri="{C572A759-6A51-4108-AA02-DFA0A04FC94B}">
              <ma14:wrappingTextBoxFlag xmlns:ma14="http://schemas.microsoft.com/office/mac/drawingml/2011/main" val="1"/>
            </a:ext>
          </a:extLst>
        </p:spPr>
        <p:txBody>
          <a:bodyPr lIns="45714" tIns="45714" rIns="45714" bIns="45714" anchor="ctr">
            <a:spAutoFit/>
          </a:bodyPr>
          <a:lstStyle>
            <a:lvl1pPr algn="ctr">
              <a:defRPr sz="4000">
                <a:solidFill>
                  <a:srgbClr val="FF0000"/>
                </a:solidFill>
              </a:defRPr>
            </a:lvl1pPr>
          </a:lstStyle>
          <a:p>
            <a:pPr/>
            <a:r>
              <a:t>DC biasing and AC signal</a:t>
            </a:r>
          </a:p>
        </p:txBody>
      </p:sp>
      <p:sp>
        <p:nvSpPr>
          <p:cNvPr id="178" name="3/24/20"/>
          <p:cNvSpPr txBox="1"/>
          <p:nvPr/>
        </p:nvSpPr>
        <p:spPr>
          <a:xfrm>
            <a:off x="502919" y="6404292"/>
            <a:ext cx="2042162"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98989"/>
                </a:solidFill>
              </a:defRPr>
            </a:lvl1pPr>
          </a:lstStyle>
          <a:p>
            <a:pPr/>
            <a:r>
              <a:t>3/24/20</a:t>
            </a:r>
          </a:p>
        </p:txBody>
      </p:sp>
      <p:sp>
        <p:nvSpPr>
          <p:cNvPr id="179" name="Slide Number"/>
          <p:cNvSpPr txBox="1"/>
          <p:nvPr>
            <p:ph type="sldNum" sz="quarter" idx="2"/>
          </p:nvPr>
        </p:nvSpPr>
        <p:spPr>
          <a:xfrm>
            <a:off x="8413144" y="6467110"/>
            <a:ext cx="273657" cy="264255"/>
          </a:xfrm>
          <a:prstGeom prst="rect">
            <a:avLst/>
          </a:prstGeom>
          <a:extLst>
            <a:ext uri="{C572A759-6A51-4108-AA02-DFA0A04FC94B}">
              <ma14:wrappingTextBoxFlag xmlns:ma14="http://schemas.microsoft.com/office/mac/drawingml/2011/main" val="1"/>
            </a:ext>
          </a:extLst>
        </p:spPr>
        <p:txBody>
          <a:bodyPr/>
          <a:lstStyle>
            <a:lvl1pPr>
              <a:defRPr>
                <a:latin typeface="Arial"/>
                <a:ea typeface="Arial"/>
                <a:cs typeface="Arial"/>
                <a:sym typeface="Arial"/>
              </a:defRPr>
            </a:lvl1pPr>
          </a:lstStyle>
          <a:p>
            <a:pPr/>
            <a:fld id="{86CB4B4D-7CA3-9044-876B-883B54F8677D}" type="slidenum"/>
          </a:p>
        </p:txBody>
      </p:sp>
      <p:sp>
        <p:nvSpPr>
          <p:cNvPr id="180" name="The DC load line does not describe how the Q point changes in response to an applied ac input signal because dc and ac circuits have a different layouts, which yields different load lines."/>
          <p:cNvSpPr txBox="1"/>
          <p:nvPr/>
        </p:nvSpPr>
        <p:spPr>
          <a:xfrm>
            <a:off x="350519" y="814387"/>
            <a:ext cx="8290562" cy="94488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lnSpc>
                <a:spcPct val="90000"/>
              </a:lnSpc>
              <a:spcBef>
                <a:spcPts val="400"/>
              </a:spcBef>
              <a:defRPr sz="2000"/>
            </a:lvl1pPr>
          </a:lstStyle>
          <a:p>
            <a:pPr/>
            <a:r>
              <a:t>The DC load line does not describe how the Q point changes in response to an applied ac input signal because dc and ac circuits have a different layouts, which yields different load lines.</a:t>
            </a:r>
          </a:p>
        </p:txBody>
      </p:sp>
      <p:pic>
        <p:nvPicPr>
          <p:cNvPr id="181" name="image.pdf" descr="image.pdf"/>
          <p:cNvPicPr>
            <a:picLocks noChangeAspect="1"/>
          </p:cNvPicPr>
          <p:nvPr/>
        </p:nvPicPr>
        <p:blipFill>
          <a:blip r:embed="rId3">
            <a:extLst/>
          </a:blip>
          <a:stretch>
            <a:fillRect/>
          </a:stretch>
        </p:blipFill>
        <p:spPr>
          <a:xfrm>
            <a:off x="20637" y="2151062"/>
            <a:ext cx="3355976" cy="3697288"/>
          </a:xfrm>
          <a:prstGeom prst="rect">
            <a:avLst/>
          </a:prstGeom>
          <a:ln w="12700">
            <a:miter lim="400000"/>
          </a:ln>
        </p:spPr>
      </p:pic>
      <p:pic>
        <p:nvPicPr>
          <p:cNvPr id="182" name="image.pdf" descr="image.pdf"/>
          <p:cNvPicPr>
            <a:picLocks noChangeAspect="1"/>
          </p:cNvPicPr>
          <p:nvPr/>
        </p:nvPicPr>
        <p:blipFill>
          <a:blip r:embed="rId4">
            <a:extLst/>
          </a:blip>
          <a:stretch>
            <a:fillRect/>
          </a:stretch>
        </p:blipFill>
        <p:spPr>
          <a:xfrm>
            <a:off x="3505200" y="1541462"/>
            <a:ext cx="1847850" cy="4413251"/>
          </a:xfrm>
          <a:prstGeom prst="rect">
            <a:avLst/>
          </a:prstGeom>
          <a:ln w="12700">
            <a:miter lim="400000"/>
          </a:ln>
        </p:spPr>
      </p:pic>
      <p:pic>
        <p:nvPicPr>
          <p:cNvPr id="183" name="image.pdf" descr="image.pdf"/>
          <p:cNvPicPr>
            <a:picLocks noChangeAspect="1"/>
          </p:cNvPicPr>
          <p:nvPr/>
        </p:nvPicPr>
        <p:blipFill>
          <a:blip r:embed="rId5">
            <a:extLst/>
          </a:blip>
          <a:stretch>
            <a:fillRect/>
          </a:stretch>
        </p:blipFill>
        <p:spPr>
          <a:xfrm>
            <a:off x="5438775" y="2568575"/>
            <a:ext cx="3705225" cy="3236913"/>
          </a:xfrm>
          <a:prstGeom prst="rect">
            <a:avLst/>
          </a:prstGeom>
          <a:ln w="12700">
            <a:miter lim="400000"/>
          </a:ln>
        </p:spPr>
      </p:pic>
      <p:sp>
        <p:nvSpPr>
          <p:cNvPr id="184" name="Complete  Circuit"/>
          <p:cNvSpPr txBox="1"/>
          <p:nvPr/>
        </p:nvSpPr>
        <p:spPr>
          <a:xfrm>
            <a:off x="579119" y="5848350"/>
            <a:ext cx="2042162" cy="396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000"/>
            </a:lvl1pPr>
          </a:lstStyle>
          <a:p>
            <a:pPr/>
            <a:r>
              <a:t>Complete  Circuit</a:t>
            </a:r>
          </a:p>
        </p:txBody>
      </p:sp>
      <p:sp>
        <p:nvSpPr>
          <p:cNvPr id="185" name="DC circuit"/>
          <p:cNvSpPr txBox="1"/>
          <p:nvPr/>
        </p:nvSpPr>
        <p:spPr>
          <a:xfrm>
            <a:off x="3603307" y="5848350"/>
            <a:ext cx="1584961" cy="396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000"/>
            </a:lvl1pPr>
          </a:lstStyle>
          <a:p>
            <a:pPr/>
            <a:r>
              <a:t>DC circuit</a:t>
            </a:r>
          </a:p>
        </p:txBody>
      </p:sp>
      <p:sp>
        <p:nvSpPr>
          <p:cNvPr id="186" name="AC circuit"/>
          <p:cNvSpPr txBox="1"/>
          <p:nvPr/>
        </p:nvSpPr>
        <p:spPr>
          <a:xfrm>
            <a:off x="5989319" y="5848350"/>
            <a:ext cx="2880362" cy="396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000"/>
            </a:lvl1pPr>
          </a:lstStyle>
          <a:p>
            <a:pPr/>
            <a:r>
              <a:t>AC circuit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0"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AC Load line"/>
          <p:cNvSpPr txBox="1"/>
          <p:nvPr>
            <p:ph type="title" idx="4294967295"/>
          </p:nvPr>
        </p:nvSpPr>
        <p:spPr>
          <a:xfrm>
            <a:off x="685800" y="-304801"/>
            <a:ext cx="7772400" cy="1143002"/>
          </a:xfrm>
          <a:prstGeom prst="rect">
            <a:avLst/>
          </a:prstGeom>
        </p:spPr>
        <p:txBody>
          <a:bodyPr/>
          <a:lstStyle>
            <a:lvl1pPr>
              <a:defRPr sz="4000">
                <a:solidFill>
                  <a:srgbClr val="C00000"/>
                </a:solidFill>
              </a:defRPr>
            </a:lvl1pPr>
          </a:lstStyle>
          <a:p>
            <a:pPr/>
            <a:r>
              <a:t>AC Load line</a:t>
            </a:r>
          </a:p>
        </p:txBody>
      </p:sp>
      <p:pic>
        <p:nvPicPr>
          <p:cNvPr id="191" name="image.png" descr="image.png"/>
          <p:cNvPicPr>
            <a:picLocks noChangeAspect="1"/>
          </p:cNvPicPr>
          <p:nvPr/>
        </p:nvPicPr>
        <p:blipFill>
          <a:blip r:embed="rId3">
            <a:extLst/>
          </a:blip>
          <a:stretch>
            <a:fillRect/>
          </a:stretch>
        </p:blipFill>
        <p:spPr>
          <a:xfrm>
            <a:off x="1524000" y="4419600"/>
            <a:ext cx="3402013" cy="371475"/>
          </a:xfrm>
          <a:prstGeom prst="rect">
            <a:avLst/>
          </a:prstGeom>
          <a:ln w="12700">
            <a:miter lim="400000"/>
          </a:ln>
        </p:spPr>
      </p:pic>
      <p:sp>
        <p:nvSpPr>
          <p:cNvPr id="192" name="Equation of the ac load line"/>
          <p:cNvSpPr txBox="1"/>
          <p:nvPr/>
        </p:nvSpPr>
        <p:spPr>
          <a:xfrm>
            <a:off x="4846319" y="4419600"/>
            <a:ext cx="3261362" cy="71882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spcBef>
                <a:spcPts val="500"/>
              </a:spcBef>
              <a:defRPr sz="2200"/>
            </a:lvl1pPr>
          </a:lstStyle>
          <a:p>
            <a:pPr/>
            <a:r>
              <a:t>Equation of the ac load line</a:t>
            </a:r>
          </a:p>
        </p:txBody>
      </p:sp>
      <p:pic>
        <p:nvPicPr>
          <p:cNvPr id="193" name="image.pdf" descr="image.pdf"/>
          <p:cNvPicPr>
            <a:picLocks noChangeAspect="1"/>
          </p:cNvPicPr>
          <p:nvPr/>
        </p:nvPicPr>
        <p:blipFill>
          <a:blip r:embed="rId4">
            <a:extLst/>
          </a:blip>
          <a:stretch>
            <a:fillRect/>
          </a:stretch>
        </p:blipFill>
        <p:spPr>
          <a:xfrm>
            <a:off x="685800" y="1371600"/>
            <a:ext cx="3227388" cy="2819400"/>
          </a:xfrm>
          <a:prstGeom prst="rect">
            <a:avLst/>
          </a:prstGeom>
          <a:ln w="12700">
            <a:miter lim="400000"/>
          </a:ln>
        </p:spPr>
      </p:pic>
      <p:pic>
        <p:nvPicPr>
          <p:cNvPr id="194" name="image.pdf" descr="image.pdf"/>
          <p:cNvPicPr>
            <a:picLocks noChangeAspect="1"/>
          </p:cNvPicPr>
          <p:nvPr/>
        </p:nvPicPr>
        <p:blipFill>
          <a:blip r:embed="rId5">
            <a:extLst/>
          </a:blip>
          <a:stretch>
            <a:fillRect/>
          </a:stretch>
        </p:blipFill>
        <p:spPr>
          <a:xfrm>
            <a:off x="4441825" y="1366837"/>
            <a:ext cx="4473575" cy="2678113"/>
          </a:xfrm>
          <a:prstGeom prst="rect">
            <a:avLst/>
          </a:prstGeom>
          <a:ln w="12700">
            <a:miter lim="400000"/>
          </a:ln>
        </p:spPr>
      </p:pic>
      <p:pic>
        <p:nvPicPr>
          <p:cNvPr id="195" name="nea80644_05_23" descr="nea80644_05_23"/>
          <p:cNvPicPr>
            <a:picLocks noChangeAspect="1"/>
          </p:cNvPicPr>
          <p:nvPr/>
        </p:nvPicPr>
        <p:blipFill>
          <a:blip r:embed="rId6">
            <a:extLst/>
          </a:blip>
          <a:srcRect l="47796" t="2914" r="45120" b="91624"/>
          <a:stretch>
            <a:fillRect/>
          </a:stretch>
        </p:blipFill>
        <p:spPr>
          <a:xfrm>
            <a:off x="3957637" y="1219200"/>
            <a:ext cx="758826" cy="300038"/>
          </a:xfrm>
          <a:prstGeom prst="rect">
            <a:avLst/>
          </a:prstGeom>
          <a:ln w="12700">
            <a:miter lim="400000"/>
          </a:ln>
        </p:spPr>
      </p:pic>
      <p:pic>
        <p:nvPicPr>
          <p:cNvPr id="196" name="nea80644_05_23" descr="nea80644_05_23"/>
          <p:cNvPicPr>
            <a:picLocks noChangeAspect="1"/>
          </p:cNvPicPr>
          <p:nvPr/>
        </p:nvPicPr>
        <p:blipFill>
          <a:blip r:embed="rId6">
            <a:extLst/>
          </a:blip>
          <a:srcRect l="92915" t="84777" r="0" b="10490"/>
          <a:stretch>
            <a:fillRect/>
          </a:stretch>
        </p:blipFill>
        <p:spPr>
          <a:xfrm>
            <a:off x="7924800" y="3505200"/>
            <a:ext cx="758825" cy="260350"/>
          </a:xfrm>
          <a:prstGeom prst="rect">
            <a:avLst/>
          </a:prstGeom>
          <a:ln w="12700">
            <a:miter lim="400000"/>
          </a:ln>
        </p:spPr>
      </p:pic>
      <p:sp>
        <p:nvSpPr>
          <p:cNvPr id="197" name="Rectangle"/>
          <p:cNvSpPr/>
          <p:nvPr/>
        </p:nvSpPr>
        <p:spPr>
          <a:xfrm>
            <a:off x="3124200" y="4495800"/>
            <a:ext cx="152400" cy="228600"/>
          </a:xfrm>
          <a:prstGeom prst="rect">
            <a:avLst/>
          </a:prstGeom>
          <a:solidFill>
            <a:srgbClr val="FFFFFF"/>
          </a:solidFill>
          <a:ln w="12700">
            <a:miter lim="400000"/>
          </a:ln>
        </p:spPr>
        <p:txBody>
          <a:bodyPr lIns="45719" rIns="45719" anchor="ctr"/>
          <a:lstStyle/>
          <a:p>
            <a:pPr algn="ctr">
              <a:defRPr sz="1800">
                <a:solidFill>
                  <a:srgbClr val="FFFFFF"/>
                </a:solidFill>
              </a:defRPr>
            </a:pPr>
          </a:p>
        </p:txBody>
      </p:sp>
      <p:sp>
        <p:nvSpPr>
          <p:cNvPr id="198" name="The AC load line can be sketched or plotted in the DC+AC plane just like the DC load line (see handout)."/>
          <p:cNvSpPr txBox="1"/>
          <p:nvPr/>
        </p:nvSpPr>
        <p:spPr>
          <a:xfrm>
            <a:off x="236219" y="4987925"/>
            <a:ext cx="8671562" cy="7926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rial"/>
                <a:ea typeface="Arial"/>
                <a:cs typeface="Arial"/>
                <a:sym typeface="Arial"/>
              </a:defRPr>
            </a:lvl1pPr>
          </a:lstStyle>
          <a:p>
            <a:pPr/>
            <a:r>
              <a:t>The AC load line can be sketched or plotted in the DC+AC plane just like the DC load line (see handout).</a:t>
            </a:r>
          </a:p>
        </p:txBody>
      </p:sp>
      <p:sp>
        <p:nvSpPr>
          <p:cNvPr id="199" name="3/24/20"/>
          <p:cNvSpPr txBox="1"/>
          <p:nvPr/>
        </p:nvSpPr>
        <p:spPr>
          <a:xfrm>
            <a:off x="502919" y="6404292"/>
            <a:ext cx="2042162"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98989"/>
                </a:solidFill>
              </a:defRPr>
            </a:lvl1pPr>
          </a:lstStyle>
          <a:p>
            <a:pPr/>
            <a:r>
              <a:t>3/24/20</a:t>
            </a:r>
          </a:p>
        </p:txBody>
      </p:sp>
      <p:sp>
        <p:nvSpPr>
          <p:cNvPr id="200" name="Slide Number"/>
          <p:cNvSpPr txBox="1"/>
          <p:nvPr>
            <p:ph type="sldNum" sz="quarter" idx="2"/>
          </p:nvPr>
        </p:nvSpPr>
        <p:spPr>
          <a:xfrm>
            <a:off x="8413144" y="6467110"/>
            <a:ext cx="273657" cy="264255"/>
          </a:xfrm>
          <a:prstGeom prst="rect">
            <a:avLst/>
          </a:prstGeom>
          <a:extLst>
            <a:ext uri="{C572A759-6A51-4108-AA02-DFA0A04FC94B}">
              <ma14:wrappingTextBoxFlag xmlns:ma14="http://schemas.microsoft.com/office/mac/drawingml/2011/main" val="1"/>
            </a:ext>
          </a:extLst>
        </p:spPr>
        <p:txBody>
          <a:bodyPr/>
          <a:lstStyle>
            <a:lvl1pPr>
              <a:defRPr>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95"/>
                                        </p:tgtEl>
                                        <p:attrNameLst>
                                          <p:attrName>style.visibility</p:attrName>
                                        </p:attrNameLst>
                                      </p:cBhvr>
                                      <p:to>
                                        <p:strVal val="visible"/>
                                      </p:to>
                                    </p:set>
                                    <p:animEffect filter="dissolve" transition="in">
                                      <p:cBhvr>
                                        <p:cTn id="7" dur="500"/>
                                        <p:tgtEl>
                                          <p:spTgt spid="195"/>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196"/>
                                        </p:tgtEl>
                                        <p:attrNameLst>
                                          <p:attrName>style.visibility</p:attrName>
                                        </p:attrNameLst>
                                      </p:cBhvr>
                                      <p:to>
                                        <p:strVal val="visible"/>
                                      </p:to>
                                    </p:set>
                                    <p:animEffect filter="dissolve" transition="in">
                                      <p:cBhvr>
                                        <p:cTn id="12" dur="5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5" grpId="1"/>
      <p:bldP build="whole" bldLvl="1" animBg="1" rev="0" advAuto="0" spid="196" grpId="2"/>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DC and AC Load Lines"/>
          <p:cNvSpPr txBox="1"/>
          <p:nvPr>
            <p:ph type="title" idx="4294967295"/>
          </p:nvPr>
        </p:nvSpPr>
        <p:spPr>
          <a:xfrm>
            <a:off x="685800" y="-228601"/>
            <a:ext cx="7772400" cy="1143002"/>
          </a:xfrm>
          <a:prstGeom prst="rect">
            <a:avLst/>
          </a:prstGeom>
        </p:spPr>
        <p:txBody>
          <a:bodyPr/>
          <a:lstStyle>
            <a:lvl1pPr>
              <a:defRPr sz="4000">
                <a:solidFill>
                  <a:srgbClr val="C00000"/>
                </a:solidFill>
              </a:defRPr>
            </a:lvl1pPr>
          </a:lstStyle>
          <a:p>
            <a:pPr/>
            <a:r>
              <a:t>DC and AC Load Lines</a:t>
            </a:r>
          </a:p>
        </p:txBody>
      </p:sp>
      <p:sp>
        <p:nvSpPr>
          <p:cNvPr id="205" name="The DC and the AC load lines…"/>
          <p:cNvSpPr txBox="1"/>
          <p:nvPr>
            <p:ph type="body" sz="quarter" idx="4294967295"/>
          </p:nvPr>
        </p:nvSpPr>
        <p:spPr>
          <a:xfrm>
            <a:off x="4876800" y="1447800"/>
            <a:ext cx="4191000" cy="1447800"/>
          </a:xfrm>
          <a:prstGeom prst="rect">
            <a:avLst/>
          </a:prstGeom>
        </p:spPr>
        <p:txBody>
          <a:bodyPr/>
          <a:lstStyle/>
          <a:p>
            <a:pPr marL="322325" indent="-322325" defTabSz="859536">
              <a:spcBef>
                <a:spcPts val="500"/>
              </a:spcBef>
              <a:buChar char="•"/>
              <a:defRPr sz="2256"/>
            </a:pPr>
            <a:r>
              <a:t>The DC and the AC load lines</a:t>
            </a:r>
          </a:p>
          <a:p>
            <a:pPr marL="322325" indent="-322325" defTabSz="859536">
              <a:spcBef>
                <a:spcPts val="500"/>
              </a:spcBef>
              <a:buSzTx/>
              <a:buNone/>
              <a:defRPr sz="2256"/>
            </a:pPr>
            <a:r>
              <a:t>     differ due to different  layouts in DC and AC</a:t>
            </a:r>
          </a:p>
        </p:txBody>
      </p:sp>
      <p:pic>
        <p:nvPicPr>
          <p:cNvPr id="206" name="image.pdf" descr="image.pdf"/>
          <p:cNvPicPr>
            <a:picLocks noChangeAspect="1"/>
          </p:cNvPicPr>
          <p:nvPr/>
        </p:nvPicPr>
        <p:blipFill>
          <a:blip r:embed="rId3">
            <a:extLst/>
          </a:blip>
          <a:stretch>
            <a:fillRect/>
          </a:stretch>
        </p:blipFill>
        <p:spPr>
          <a:xfrm>
            <a:off x="4762" y="1219200"/>
            <a:ext cx="4567238" cy="2286000"/>
          </a:xfrm>
          <a:prstGeom prst="rect">
            <a:avLst/>
          </a:prstGeom>
          <a:ln w="12700">
            <a:miter lim="400000"/>
          </a:ln>
        </p:spPr>
      </p:pic>
      <p:pic>
        <p:nvPicPr>
          <p:cNvPr id="207" name="image.pdf" descr="image.pdf"/>
          <p:cNvPicPr>
            <a:picLocks noChangeAspect="1"/>
          </p:cNvPicPr>
          <p:nvPr/>
        </p:nvPicPr>
        <p:blipFill>
          <a:blip r:embed="rId4">
            <a:extLst/>
          </a:blip>
          <a:stretch>
            <a:fillRect/>
          </a:stretch>
        </p:blipFill>
        <p:spPr>
          <a:xfrm>
            <a:off x="479425" y="3657600"/>
            <a:ext cx="4473575" cy="2678113"/>
          </a:xfrm>
          <a:prstGeom prst="rect">
            <a:avLst/>
          </a:prstGeom>
          <a:ln w="12700">
            <a:miter lim="400000"/>
          </a:ln>
        </p:spPr>
      </p:pic>
      <p:pic>
        <p:nvPicPr>
          <p:cNvPr id="208" name="image.pdf" descr="image.pdf"/>
          <p:cNvPicPr>
            <a:picLocks noChangeAspect="1"/>
          </p:cNvPicPr>
          <p:nvPr/>
        </p:nvPicPr>
        <p:blipFill>
          <a:blip r:embed="rId5">
            <a:extLst/>
          </a:blip>
          <a:stretch>
            <a:fillRect/>
          </a:stretch>
        </p:blipFill>
        <p:spPr>
          <a:xfrm>
            <a:off x="4892675" y="3654425"/>
            <a:ext cx="3794125" cy="2822575"/>
          </a:xfrm>
          <a:prstGeom prst="rect">
            <a:avLst/>
          </a:prstGeom>
          <a:ln w="12700">
            <a:miter lim="400000"/>
          </a:ln>
        </p:spPr>
      </p:pic>
      <p:pic>
        <p:nvPicPr>
          <p:cNvPr id="209" name="nea80644_05_23" descr="nea80644_05_23"/>
          <p:cNvPicPr>
            <a:picLocks noChangeAspect="1"/>
          </p:cNvPicPr>
          <p:nvPr/>
        </p:nvPicPr>
        <p:blipFill>
          <a:blip r:embed="rId6">
            <a:extLst/>
          </a:blip>
          <a:srcRect l="47796" t="2914" r="45120" b="90594"/>
          <a:stretch>
            <a:fillRect/>
          </a:stretch>
        </p:blipFill>
        <p:spPr>
          <a:xfrm>
            <a:off x="76199" y="1219200"/>
            <a:ext cx="758827" cy="357188"/>
          </a:xfrm>
          <a:prstGeom prst="rect">
            <a:avLst/>
          </a:prstGeom>
          <a:ln w="12700">
            <a:miter lim="400000"/>
          </a:ln>
        </p:spPr>
      </p:pic>
      <p:pic>
        <p:nvPicPr>
          <p:cNvPr id="210" name="nea80644_05_23" descr="nea80644_05_23"/>
          <p:cNvPicPr>
            <a:picLocks noChangeAspect="1"/>
          </p:cNvPicPr>
          <p:nvPr/>
        </p:nvPicPr>
        <p:blipFill>
          <a:blip r:embed="rId6">
            <a:extLst/>
          </a:blip>
          <a:srcRect l="92915" t="84777" r="0" b="10490"/>
          <a:stretch>
            <a:fillRect/>
          </a:stretch>
        </p:blipFill>
        <p:spPr>
          <a:xfrm>
            <a:off x="4038600" y="3200400"/>
            <a:ext cx="758825" cy="260350"/>
          </a:xfrm>
          <a:prstGeom prst="rect">
            <a:avLst/>
          </a:prstGeom>
          <a:ln w="12700">
            <a:miter lim="400000"/>
          </a:ln>
        </p:spPr>
      </p:pic>
      <p:sp>
        <p:nvSpPr>
          <p:cNvPr id="211" name="Rectangle"/>
          <p:cNvSpPr/>
          <p:nvPr/>
        </p:nvSpPr>
        <p:spPr>
          <a:xfrm>
            <a:off x="55562" y="2362200"/>
            <a:ext cx="425451" cy="457200"/>
          </a:xfrm>
          <a:prstGeom prst="rect">
            <a:avLst/>
          </a:prstGeom>
          <a:solidFill>
            <a:srgbClr val="FFFFFF"/>
          </a:solidFill>
          <a:ln w="25400">
            <a:solidFill>
              <a:srgbClr val="FFFFFF"/>
            </a:solidFill>
          </a:ln>
        </p:spPr>
        <p:txBody>
          <a:bodyPr lIns="45719" rIns="45719" anchor="ctr"/>
          <a:lstStyle/>
          <a:p>
            <a:pPr algn="ctr">
              <a:defRPr sz="1800">
                <a:solidFill>
                  <a:srgbClr val="FFFFFF"/>
                </a:solidFill>
              </a:defRPr>
            </a:pPr>
          </a:p>
        </p:txBody>
      </p:sp>
      <p:sp>
        <p:nvSpPr>
          <p:cNvPr id="212" name="Rectangle"/>
          <p:cNvSpPr/>
          <p:nvPr/>
        </p:nvSpPr>
        <p:spPr>
          <a:xfrm>
            <a:off x="242887" y="4495800"/>
            <a:ext cx="425451" cy="457200"/>
          </a:xfrm>
          <a:prstGeom prst="rect">
            <a:avLst/>
          </a:prstGeom>
          <a:solidFill>
            <a:srgbClr val="FFFFFF"/>
          </a:solidFill>
          <a:ln w="25400">
            <a:solidFill>
              <a:srgbClr val="FFFFFF"/>
            </a:solidFill>
          </a:ln>
        </p:spPr>
        <p:txBody>
          <a:bodyPr lIns="45719" rIns="45719" anchor="ctr"/>
          <a:lstStyle/>
          <a:p>
            <a:pPr algn="ctr">
              <a:defRPr sz="1800">
                <a:solidFill>
                  <a:srgbClr val="FFFFFF"/>
                </a:solidFill>
              </a:defRPr>
            </a:pPr>
          </a:p>
        </p:txBody>
      </p:sp>
      <p:pic>
        <p:nvPicPr>
          <p:cNvPr id="213" name="nea80644_05_23" descr="nea80644_05_23"/>
          <p:cNvPicPr>
            <a:picLocks noChangeAspect="1"/>
          </p:cNvPicPr>
          <p:nvPr/>
        </p:nvPicPr>
        <p:blipFill>
          <a:blip r:embed="rId6">
            <a:extLst/>
          </a:blip>
          <a:srcRect l="47796" t="2914" r="45120" b="91624"/>
          <a:stretch>
            <a:fillRect/>
          </a:stretch>
        </p:blipFill>
        <p:spPr>
          <a:xfrm>
            <a:off x="-4763" y="3509962"/>
            <a:ext cx="758826" cy="300038"/>
          </a:xfrm>
          <a:prstGeom prst="rect">
            <a:avLst/>
          </a:prstGeom>
          <a:ln w="12700">
            <a:miter lim="400000"/>
          </a:ln>
        </p:spPr>
      </p:pic>
      <p:pic>
        <p:nvPicPr>
          <p:cNvPr id="214" name="nea80644_05_23" descr="nea80644_05_23"/>
          <p:cNvPicPr>
            <a:picLocks noChangeAspect="1"/>
          </p:cNvPicPr>
          <p:nvPr/>
        </p:nvPicPr>
        <p:blipFill>
          <a:blip r:embed="rId6">
            <a:extLst/>
          </a:blip>
          <a:srcRect l="92915" t="84777" r="0" b="10490"/>
          <a:stretch>
            <a:fillRect/>
          </a:stretch>
        </p:blipFill>
        <p:spPr>
          <a:xfrm>
            <a:off x="3963987" y="5815012"/>
            <a:ext cx="758826" cy="260351"/>
          </a:xfrm>
          <a:prstGeom prst="rect">
            <a:avLst/>
          </a:prstGeom>
          <a:ln w="12700">
            <a:miter lim="400000"/>
          </a:ln>
        </p:spPr>
      </p:pic>
      <p:pic>
        <p:nvPicPr>
          <p:cNvPr id="215" name="nea80644_05_23" descr="nea80644_05_23"/>
          <p:cNvPicPr>
            <a:picLocks noChangeAspect="1"/>
          </p:cNvPicPr>
          <p:nvPr/>
        </p:nvPicPr>
        <p:blipFill>
          <a:blip r:embed="rId6">
            <a:extLst/>
          </a:blip>
          <a:srcRect l="92915" t="84777" r="0" b="10490"/>
          <a:stretch>
            <a:fillRect/>
          </a:stretch>
        </p:blipFill>
        <p:spPr>
          <a:xfrm>
            <a:off x="7924800" y="6075362"/>
            <a:ext cx="758825" cy="260351"/>
          </a:xfrm>
          <a:prstGeom prst="rect">
            <a:avLst/>
          </a:prstGeom>
          <a:ln w="12700">
            <a:miter lim="400000"/>
          </a:ln>
        </p:spPr>
      </p:pic>
      <p:pic>
        <p:nvPicPr>
          <p:cNvPr id="216" name="nea80644_05_23" descr="nea80644_05_23"/>
          <p:cNvPicPr>
            <a:picLocks noChangeAspect="1"/>
          </p:cNvPicPr>
          <p:nvPr/>
        </p:nvPicPr>
        <p:blipFill>
          <a:blip r:embed="rId6">
            <a:extLst/>
          </a:blip>
          <a:srcRect l="47796" t="2914" r="45120" b="90594"/>
          <a:stretch>
            <a:fillRect/>
          </a:stretch>
        </p:blipFill>
        <p:spPr>
          <a:xfrm>
            <a:off x="4343399" y="3529012"/>
            <a:ext cx="758827" cy="357188"/>
          </a:xfrm>
          <a:prstGeom prst="rect">
            <a:avLst/>
          </a:prstGeom>
          <a:ln w="12700">
            <a:miter lim="400000"/>
          </a:ln>
        </p:spPr>
      </p:pic>
      <p:sp>
        <p:nvSpPr>
          <p:cNvPr id="217" name="3/24/20"/>
          <p:cNvSpPr txBox="1"/>
          <p:nvPr/>
        </p:nvSpPr>
        <p:spPr>
          <a:xfrm>
            <a:off x="502919" y="6404292"/>
            <a:ext cx="2042162"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98989"/>
                </a:solidFill>
              </a:defRPr>
            </a:lvl1pPr>
          </a:lstStyle>
          <a:p>
            <a:pPr/>
            <a:r>
              <a:t>3/24/20</a:t>
            </a:r>
          </a:p>
        </p:txBody>
      </p:sp>
      <p:sp>
        <p:nvSpPr>
          <p:cNvPr id="218" name="Slide Number"/>
          <p:cNvSpPr txBox="1"/>
          <p:nvPr>
            <p:ph type="sldNum" sz="quarter" idx="2"/>
          </p:nvPr>
        </p:nvSpPr>
        <p:spPr>
          <a:xfrm>
            <a:off x="8413144" y="6467110"/>
            <a:ext cx="273657" cy="264255"/>
          </a:xfrm>
          <a:prstGeom prst="rect">
            <a:avLst/>
          </a:prstGeom>
          <a:extLst>
            <a:ext uri="{C572A759-6A51-4108-AA02-DFA0A04FC94B}">
              <ma14:wrappingTextBoxFlag xmlns:ma14="http://schemas.microsoft.com/office/mac/drawingml/2011/main" val="1"/>
            </a:ext>
          </a:extLst>
        </p:spPr>
        <p:txBody>
          <a:bodyPr/>
          <a:lstStyle>
            <a:lvl1pPr>
              <a:defRPr>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09"/>
                                        </p:tgtEl>
                                        <p:attrNameLst>
                                          <p:attrName>style.visibility</p:attrName>
                                        </p:attrNameLst>
                                      </p:cBhvr>
                                      <p:to>
                                        <p:strVal val="visible"/>
                                      </p:to>
                                    </p:set>
                                    <p:animEffect filter="dissolve" transition="in">
                                      <p:cBhvr>
                                        <p:cTn id="7" dur="500"/>
                                        <p:tgtEl>
                                          <p:spTgt spid="20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210"/>
                                        </p:tgtEl>
                                        <p:attrNameLst>
                                          <p:attrName>style.visibility</p:attrName>
                                        </p:attrNameLst>
                                      </p:cBhvr>
                                      <p:to>
                                        <p:strVal val="visible"/>
                                      </p:to>
                                    </p:set>
                                    <p:animEffect filter="dissolve" transition="in">
                                      <p:cBhvr>
                                        <p:cTn id="12" dur="500"/>
                                        <p:tgtEl>
                                          <p:spTgt spid="210"/>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213"/>
                                        </p:tgtEl>
                                        <p:attrNameLst>
                                          <p:attrName>style.visibility</p:attrName>
                                        </p:attrNameLst>
                                      </p:cBhvr>
                                      <p:to>
                                        <p:strVal val="visible"/>
                                      </p:to>
                                    </p:set>
                                    <p:animEffect filter="dissolve" transition="in">
                                      <p:cBhvr>
                                        <p:cTn id="17" dur="500"/>
                                        <p:tgtEl>
                                          <p:spTgt spid="213"/>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214"/>
                                        </p:tgtEl>
                                        <p:attrNameLst>
                                          <p:attrName>style.visibility</p:attrName>
                                        </p:attrNameLst>
                                      </p:cBhvr>
                                      <p:to>
                                        <p:strVal val="visible"/>
                                      </p:to>
                                    </p:set>
                                    <p:animEffect filter="dissolve" transition="in">
                                      <p:cBhvr>
                                        <p:cTn id="22" dur="500"/>
                                        <p:tgtEl>
                                          <p:spTgt spid="214"/>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9" grpId="5" fill="hold">
                                  <p:stCondLst>
                                    <p:cond delay="0"/>
                                  </p:stCondLst>
                                  <p:iterate type="el" backwards="0">
                                    <p:tmAbs val="0"/>
                                  </p:iterate>
                                  <p:childTnLst>
                                    <p:set>
                                      <p:cBhvr>
                                        <p:cTn id="26" fill="hold"/>
                                        <p:tgtEl>
                                          <p:spTgt spid="215"/>
                                        </p:tgtEl>
                                        <p:attrNameLst>
                                          <p:attrName>style.visibility</p:attrName>
                                        </p:attrNameLst>
                                      </p:cBhvr>
                                      <p:to>
                                        <p:strVal val="visible"/>
                                      </p:to>
                                    </p:set>
                                    <p:animEffect filter="dissolve" transition="in">
                                      <p:cBhvr>
                                        <p:cTn id="27" dur="500"/>
                                        <p:tgtEl>
                                          <p:spTgt spid="215"/>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9" grpId="6" fill="hold">
                                  <p:stCondLst>
                                    <p:cond delay="0"/>
                                  </p:stCondLst>
                                  <p:iterate type="el" backwards="0">
                                    <p:tmAbs val="0"/>
                                  </p:iterate>
                                  <p:childTnLst>
                                    <p:set>
                                      <p:cBhvr>
                                        <p:cTn id="31" fill="hold"/>
                                        <p:tgtEl>
                                          <p:spTgt spid="216"/>
                                        </p:tgtEl>
                                        <p:attrNameLst>
                                          <p:attrName>style.visibility</p:attrName>
                                        </p:attrNameLst>
                                      </p:cBhvr>
                                      <p:to>
                                        <p:strVal val="visible"/>
                                      </p:to>
                                    </p:set>
                                    <p:animEffect filter="dissolve" transition="in">
                                      <p:cBhvr>
                                        <p:cTn id="32" dur="5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9" grpId="1"/>
      <p:bldP build="whole" bldLvl="1" animBg="1" rev="0" advAuto="0" spid="213" grpId="3"/>
      <p:bldP build="whole" bldLvl="1" animBg="1" rev="0" advAuto="0" spid="214" grpId="4"/>
      <p:bldP build="whole" bldLvl="1" animBg="1" rev="0" advAuto="0" spid="215" grpId="5"/>
      <p:bldP build="whole" bldLvl="1" animBg="1" rev="0" advAuto="0" spid="216" grpId="6"/>
      <p:bldP build="whole" bldLvl="1" animBg="1" rev="0" advAuto="0" spid="210" grpId="2"/>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Compliance and AC load line"/>
          <p:cNvSpPr txBox="1"/>
          <p:nvPr>
            <p:ph type="title" idx="4294967295"/>
          </p:nvPr>
        </p:nvSpPr>
        <p:spPr>
          <a:xfrm>
            <a:off x="-1" y="0"/>
            <a:ext cx="9144002" cy="639763"/>
          </a:xfrm>
          <a:prstGeom prst="rect">
            <a:avLst/>
          </a:prstGeom>
        </p:spPr>
        <p:txBody>
          <a:bodyPr/>
          <a:lstStyle>
            <a:lvl1pPr defTabSz="841247">
              <a:defRPr sz="3680">
                <a:solidFill>
                  <a:srgbClr val="C00000"/>
                </a:solidFill>
              </a:defRPr>
            </a:lvl1pPr>
          </a:lstStyle>
          <a:p>
            <a:pPr/>
            <a:r>
              <a:t>Compliance and AC load line</a:t>
            </a:r>
          </a:p>
        </p:txBody>
      </p:sp>
      <p:sp>
        <p:nvSpPr>
          <p:cNvPr id="223" name="Compliance  is determined by calculating the maximum range of output voltage (DC+AC) before the  transistor enters cut-off and saturation.…"/>
          <p:cNvSpPr txBox="1"/>
          <p:nvPr>
            <p:ph type="body" sz="quarter" idx="4294967295"/>
          </p:nvPr>
        </p:nvSpPr>
        <p:spPr>
          <a:xfrm>
            <a:off x="304800" y="762000"/>
            <a:ext cx="8610600" cy="914400"/>
          </a:xfrm>
          <a:prstGeom prst="rect">
            <a:avLst/>
          </a:prstGeom>
        </p:spPr>
        <p:txBody>
          <a:bodyPr/>
          <a:lstStyle/>
          <a:p>
            <a:pPr marL="243459" indent="-243459" defTabSz="649223">
              <a:spcBef>
                <a:spcPts val="400"/>
              </a:spcBef>
              <a:buFontTx/>
              <a:buChar char="➢"/>
              <a:defRPr sz="1703"/>
            </a:pPr>
            <a:r>
              <a:t>Compliance  is determined by calculating the maximum range of output voltage (DC+AC) before the  transistor enters cut-off and saturation.</a:t>
            </a:r>
          </a:p>
          <a:p>
            <a:pPr marL="243459" indent="-243459" defTabSz="649223">
              <a:spcBef>
                <a:spcPts val="400"/>
              </a:spcBef>
              <a:buFontTx/>
              <a:buChar char="➢"/>
              <a:defRPr sz="1703"/>
            </a:pPr>
            <a:r>
              <a:t>The compliance of a voltage amplifier is determined using the concept of AC load line.</a:t>
            </a:r>
          </a:p>
        </p:txBody>
      </p:sp>
      <p:sp>
        <p:nvSpPr>
          <p:cNvPr id="224" name="Slide Number"/>
          <p:cNvSpPr txBox="1"/>
          <p:nvPr>
            <p:ph type="sldNum" sz="quarter" idx="2"/>
          </p:nvPr>
        </p:nvSpPr>
        <p:spPr>
          <a:xfrm>
            <a:off x="8413144" y="6467110"/>
            <a:ext cx="273657" cy="264255"/>
          </a:xfrm>
          <a:prstGeom prst="rect">
            <a:avLst/>
          </a:prstGeom>
          <a:extLst>
            <a:ext uri="{C572A759-6A51-4108-AA02-DFA0A04FC94B}">
              <ma14:wrappingTextBoxFlag xmlns:ma14="http://schemas.microsoft.com/office/mac/drawingml/2011/main" val="1"/>
            </a:ext>
          </a:extLst>
        </p:spPr>
        <p:txBody>
          <a:bodyPr/>
          <a:lstStyle>
            <a:lvl1pPr>
              <a:defRPr>
                <a:latin typeface="Arial"/>
                <a:ea typeface="Arial"/>
                <a:cs typeface="Arial"/>
                <a:sym typeface="Arial"/>
              </a:defRPr>
            </a:lvl1pPr>
          </a:lstStyle>
          <a:p>
            <a:pPr/>
            <a:fld id="{86CB4B4D-7CA3-9044-876B-883B54F8677D}" type="slidenum"/>
          </a:p>
        </p:txBody>
      </p:sp>
      <p:sp>
        <p:nvSpPr>
          <p:cNvPr id="225" name="3/24/20"/>
          <p:cNvSpPr txBox="1"/>
          <p:nvPr/>
        </p:nvSpPr>
        <p:spPr>
          <a:xfrm>
            <a:off x="502919" y="6404292"/>
            <a:ext cx="2042162"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98989"/>
                </a:solidFill>
              </a:defRPr>
            </a:lvl1pPr>
          </a:lstStyle>
          <a:p>
            <a:pPr/>
            <a:r>
              <a:t>3/24/20</a:t>
            </a:r>
          </a:p>
        </p:txBody>
      </p:sp>
      <p:pic>
        <p:nvPicPr>
          <p:cNvPr id="226" name="image.png" descr="image.png"/>
          <p:cNvPicPr>
            <a:picLocks noChangeAspect="1"/>
          </p:cNvPicPr>
          <p:nvPr/>
        </p:nvPicPr>
        <p:blipFill>
          <a:blip r:embed="rId3">
            <a:extLst/>
          </a:blip>
          <a:srcRect l="32499" t="23333" r="21667" b="27159"/>
          <a:stretch>
            <a:fillRect/>
          </a:stretch>
        </p:blipFill>
        <p:spPr>
          <a:xfrm>
            <a:off x="1597024" y="2667000"/>
            <a:ext cx="5946777" cy="3613150"/>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Cut-off limit"/>
          <p:cNvSpPr txBox="1"/>
          <p:nvPr>
            <p:ph type="title" idx="4294967295"/>
          </p:nvPr>
        </p:nvSpPr>
        <p:spPr>
          <a:xfrm>
            <a:off x="-1" y="0"/>
            <a:ext cx="9144002" cy="639763"/>
          </a:xfrm>
          <a:prstGeom prst="rect">
            <a:avLst/>
          </a:prstGeom>
        </p:spPr>
        <p:txBody>
          <a:bodyPr/>
          <a:lstStyle>
            <a:lvl1pPr defTabSz="758951">
              <a:defRPr sz="3652">
                <a:solidFill>
                  <a:srgbClr val="C00000"/>
                </a:solidFill>
              </a:defRPr>
            </a:lvl1pPr>
          </a:lstStyle>
          <a:p>
            <a:pPr/>
            <a:r>
              <a:t>Cut-off limit</a:t>
            </a:r>
          </a:p>
        </p:txBody>
      </p:sp>
      <p:sp>
        <p:nvSpPr>
          <p:cNvPr id="231" name="Slide Number"/>
          <p:cNvSpPr txBox="1"/>
          <p:nvPr>
            <p:ph type="sldNum" sz="quarter" idx="2"/>
          </p:nvPr>
        </p:nvSpPr>
        <p:spPr>
          <a:xfrm>
            <a:off x="8413144" y="6467110"/>
            <a:ext cx="273657" cy="264255"/>
          </a:xfrm>
          <a:prstGeom prst="rect">
            <a:avLst/>
          </a:prstGeom>
          <a:extLst>
            <a:ext uri="{C572A759-6A51-4108-AA02-DFA0A04FC94B}">
              <ma14:wrappingTextBoxFlag xmlns:ma14="http://schemas.microsoft.com/office/mac/drawingml/2011/main" val="1"/>
            </a:ext>
          </a:extLst>
        </p:spPr>
        <p:txBody>
          <a:bodyPr/>
          <a:lstStyle>
            <a:lvl1pPr>
              <a:defRPr>
                <a:latin typeface="Arial"/>
                <a:ea typeface="Arial"/>
                <a:cs typeface="Arial"/>
                <a:sym typeface="Arial"/>
              </a:defRPr>
            </a:lvl1pPr>
          </a:lstStyle>
          <a:p>
            <a:pPr/>
            <a:fld id="{86CB4B4D-7CA3-9044-876B-883B54F8677D}" type="slidenum"/>
          </a:p>
        </p:txBody>
      </p:sp>
      <p:sp>
        <p:nvSpPr>
          <p:cNvPr id="232" name="3/24/20"/>
          <p:cNvSpPr txBox="1"/>
          <p:nvPr/>
        </p:nvSpPr>
        <p:spPr>
          <a:xfrm>
            <a:off x="502919" y="6404292"/>
            <a:ext cx="2042162"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98989"/>
                </a:solidFill>
              </a:defRPr>
            </a:lvl1pPr>
          </a:lstStyle>
          <a:p>
            <a:pPr/>
            <a:r>
              <a:t>3/24/20</a:t>
            </a:r>
          </a:p>
        </p:txBody>
      </p:sp>
      <p:pic>
        <p:nvPicPr>
          <p:cNvPr id="233" name="image.png" descr="image.png"/>
          <p:cNvPicPr>
            <a:picLocks noChangeAspect="1"/>
          </p:cNvPicPr>
          <p:nvPr/>
        </p:nvPicPr>
        <p:blipFill>
          <a:blip r:embed="rId3">
            <a:extLst/>
          </a:blip>
          <a:srcRect l="34744" t="25479" r="16380" b="27011"/>
          <a:stretch>
            <a:fillRect/>
          </a:stretch>
        </p:blipFill>
        <p:spPr>
          <a:xfrm>
            <a:off x="76199" y="1735137"/>
            <a:ext cx="6192839" cy="3387726"/>
          </a:xfrm>
          <a:prstGeom prst="rect">
            <a:avLst/>
          </a:prstGeom>
          <a:ln w="12700">
            <a:miter lim="400000"/>
          </a:ln>
        </p:spPr>
      </p:pic>
      <p:pic>
        <p:nvPicPr>
          <p:cNvPr id="234" name="image.png" descr="image.png"/>
          <p:cNvPicPr>
            <a:picLocks noChangeAspect="1"/>
          </p:cNvPicPr>
          <p:nvPr/>
        </p:nvPicPr>
        <p:blipFill>
          <a:blip r:embed="rId4">
            <a:extLst/>
          </a:blip>
          <a:srcRect l="34028" t="23333" r="44572" b="27159"/>
          <a:stretch>
            <a:fillRect/>
          </a:stretch>
        </p:blipFill>
        <p:spPr>
          <a:xfrm>
            <a:off x="5943600" y="1295399"/>
            <a:ext cx="3200400" cy="4164014"/>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Saturation limit"/>
          <p:cNvSpPr txBox="1"/>
          <p:nvPr>
            <p:ph type="title" idx="4294967295"/>
          </p:nvPr>
        </p:nvSpPr>
        <p:spPr>
          <a:xfrm>
            <a:off x="-1" y="0"/>
            <a:ext cx="9144002" cy="639763"/>
          </a:xfrm>
          <a:prstGeom prst="rect">
            <a:avLst/>
          </a:prstGeom>
        </p:spPr>
        <p:txBody>
          <a:bodyPr/>
          <a:lstStyle>
            <a:lvl1pPr defTabSz="841247">
              <a:defRPr sz="3680">
                <a:solidFill>
                  <a:srgbClr val="C00000"/>
                </a:solidFill>
              </a:defRPr>
            </a:lvl1pPr>
          </a:lstStyle>
          <a:p>
            <a:pPr/>
            <a:r>
              <a:t>Saturation limit</a:t>
            </a:r>
          </a:p>
        </p:txBody>
      </p:sp>
      <p:pic>
        <p:nvPicPr>
          <p:cNvPr id="239" name="image.png" descr="image.png"/>
          <p:cNvPicPr>
            <a:picLocks noChangeAspect="1"/>
          </p:cNvPicPr>
          <p:nvPr/>
        </p:nvPicPr>
        <p:blipFill>
          <a:blip r:embed="rId3">
            <a:extLst/>
          </a:blip>
          <a:srcRect l="31033" t="24929" r="14656" b="58842"/>
          <a:stretch>
            <a:fillRect/>
          </a:stretch>
        </p:blipFill>
        <p:spPr>
          <a:xfrm>
            <a:off x="23812" y="838199"/>
            <a:ext cx="9067801" cy="1524002"/>
          </a:xfrm>
          <a:prstGeom prst="rect">
            <a:avLst/>
          </a:prstGeom>
          <a:ln w="12700">
            <a:miter lim="400000"/>
          </a:ln>
        </p:spPr>
      </p:pic>
      <p:sp>
        <p:nvSpPr>
          <p:cNvPr id="240" name="Slide Number"/>
          <p:cNvSpPr txBox="1"/>
          <p:nvPr>
            <p:ph type="sldNum" sz="quarter" idx="2"/>
          </p:nvPr>
        </p:nvSpPr>
        <p:spPr>
          <a:xfrm>
            <a:off x="8413144" y="6467110"/>
            <a:ext cx="273657" cy="264255"/>
          </a:xfrm>
          <a:prstGeom prst="rect">
            <a:avLst/>
          </a:prstGeom>
          <a:extLst>
            <a:ext uri="{C572A759-6A51-4108-AA02-DFA0A04FC94B}">
              <ma14:wrappingTextBoxFlag xmlns:ma14="http://schemas.microsoft.com/office/mac/drawingml/2011/main" val="1"/>
            </a:ext>
          </a:extLst>
        </p:spPr>
        <p:txBody>
          <a:bodyPr/>
          <a:lstStyle>
            <a:lvl1pPr>
              <a:defRPr>
                <a:latin typeface="Arial"/>
                <a:ea typeface="Arial"/>
                <a:cs typeface="Arial"/>
                <a:sym typeface="Arial"/>
              </a:defRPr>
            </a:lvl1pPr>
          </a:lstStyle>
          <a:p>
            <a:pPr/>
            <a:fld id="{86CB4B4D-7CA3-9044-876B-883B54F8677D}" type="slidenum"/>
          </a:p>
        </p:txBody>
      </p:sp>
      <p:sp>
        <p:nvSpPr>
          <p:cNvPr id="241" name="3/24/20"/>
          <p:cNvSpPr txBox="1"/>
          <p:nvPr/>
        </p:nvSpPr>
        <p:spPr>
          <a:xfrm>
            <a:off x="502919" y="6404292"/>
            <a:ext cx="2042162"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98989"/>
                </a:solidFill>
              </a:defRPr>
            </a:lvl1pPr>
          </a:lstStyle>
          <a:p>
            <a:pPr/>
            <a:r>
              <a:t>3/24/20</a:t>
            </a:r>
          </a:p>
        </p:txBody>
      </p:sp>
      <p:pic>
        <p:nvPicPr>
          <p:cNvPr id="242" name="image.png" descr="image.png"/>
          <p:cNvPicPr>
            <a:picLocks noChangeAspect="1"/>
          </p:cNvPicPr>
          <p:nvPr/>
        </p:nvPicPr>
        <p:blipFill>
          <a:blip r:embed="rId4">
            <a:extLst/>
          </a:blip>
          <a:srcRect l="55429" t="27180" r="23171" b="36630"/>
          <a:stretch>
            <a:fillRect/>
          </a:stretch>
        </p:blipFill>
        <p:spPr>
          <a:xfrm>
            <a:off x="228599" y="2438400"/>
            <a:ext cx="3844927" cy="3657600"/>
          </a:xfrm>
          <a:prstGeom prst="rect">
            <a:avLst/>
          </a:prstGeom>
          <a:ln w="12700">
            <a:miter lim="400000"/>
          </a:ln>
        </p:spPr>
      </p:pic>
      <p:pic>
        <p:nvPicPr>
          <p:cNvPr id="243" name="image.png" descr="image.png"/>
          <p:cNvPicPr>
            <a:picLocks noChangeAspect="1"/>
          </p:cNvPicPr>
          <p:nvPr/>
        </p:nvPicPr>
        <p:blipFill>
          <a:blip r:embed="rId3">
            <a:extLst/>
          </a:blip>
          <a:srcRect l="44583" t="42306" r="31684" b="49105"/>
          <a:stretch>
            <a:fillRect/>
          </a:stretch>
        </p:blipFill>
        <p:spPr>
          <a:xfrm>
            <a:off x="4876799" y="3476624"/>
            <a:ext cx="3962402" cy="806452"/>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Compliance limits: summary"/>
          <p:cNvSpPr txBox="1"/>
          <p:nvPr>
            <p:ph type="title" idx="4294967295"/>
          </p:nvPr>
        </p:nvSpPr>
        <p:spPr>
          <a:xfrm>
            <a:off x="-1" y="0"/>
            <a:ext cx="9144002" cy="639763"/>
          </a:xfrm>
          <a:prstGeom prst="rect">
            <a:avLst/>
          </a:prstGeom>
        </p:spPr>
        <p:txBody>
          <a:bodyPr/>
          <a:lstStyle>
            <a:lvl1pPr defTabSz="841247">
              <a:defRPr sz="3680">
                <a:solidFill>
                  <a:srgbClr val="C00000"/>
                </a:solidFill>
              </a:defRPr>
            </a:lvl1pPr>
          </a:lstStyle>
          <a:p>
            <a:pPr/>
            <a:r>
              <a:t>Compliance limits: summary </a:t>
            </a:r>
          </a:p>
        </p:txBody>
      </p:sp>
      <p:sp>
        <p:nvSpPr>
          <p:cNvPr id="248" name="Slide Number"/>
          <p:cNvSpPr txBox="1"/>
          <p:nvPr>
            <p:ph type="sldNum" sz="quarter" idx="2"/>
          </p:nvPr>
        </p:nvSpPr>
        <p:spPr>
          <a:xfrm>
            <a:off x="8413144" y="6467110"/>
            <a:ext cx="273657" cy="264255"/>
          </a:xfrm>
          <a:prstGeom prst="rect">
            <a:avLst/>
          </a:prstGeom>
          <a:extLst>
            <a:ext uri="{C572A759-6A51-4108-AA02-DFA0A04FC94B}">
              <ma14:wrappingTextBoxFlag xmlns:ma14="http://schemas.microsoft.com/office/mac/drawingml/2011/main" val="1"/>
            </a:ext>
          </a:extLst>
        </p:spPr>
        <p:txBody>
          <a:bodyPr/>
          <a:lstStyle>
            <a:lvl1pPr>
              <a:defRPr>
                <a:latin typeface="Arial"/>
                <a:ea typeface="Arial"/>
                <a:cs typeface="Arial"/>
                <a:sym typeface="Arial"/>
              </a:defRPr>
            </a:lvl1pPr>
          </a:lstStyle>
          <a:p>
            <a:pPr/>
            <a:fld id="{86CB4B4D-7CA3-9044-876B-883B54F8677D}" type="slidenum"/>
          </a:p>
        </p:txBody>
      </p:sp>
      <p:sp>
        <p:nvSpPr>
          <p:cNvPr id="249" name="3/24/20"/>
          <p:cNvSpPr txBox="1"/>
          <p:nvPr/>
        </p:nvSpPr>
        <p:spPr>
          <a:xfrm>
            <a:off x="502919" y="6404292"/>
            <a:ext cx="2042162"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98989"/>
                </a:solidFill>
              </a:defRPr>
            </a:lvl1pPr>
          </a:lstStyle>
          <a:p>
            <a:pPr/>
            <a:r>
              <a:t>3/24/20</a:t>
            </a:r>
          </a:p>
        </p:txBody>
      </p:sp>
      <p:pic>
        <p:nvPicPr>
          <p:cNvPr id="250" name="image.png" descr="image.png"/>
          <p:cNvPicPr>
            <a:picLocks noChangeAspect="1"/>
          </p:cNvPicPr>
          <p:nvPr/>
        </p:nvPicPr>
        <p:blipFill>
          <a:blip r:embed="rId3">
            <a:extLst/>
          </a:blip>
          <a:srcRect l="44583" t="42306" r="31684" b="49105"/>
          <a:stretch>
            <a:fillRect/>
          </a:stretch>
        </p:blipFill>
        <p:spPr>
          <a:xfrm>
            <a:off x="228599" y="1635124"/>
            <a:ext cx="3962402" cy="806452"/>
          </a:xfrm>
          <a:prstGeom prst="rect">
            <a:avLst/>
          </a:prstGeom>
          <a:ln w="12700">
            <a:miter lim="400000"/>
          </a:ln>
        </p:spPr>
      </p:pic>
      <p:pic>
        <p:nvPicPr>
          <p:cNvPr id="251" name="image.png" descr="image.png"/>
          <p:cNvPicPr>
            <a:picLocks noChangeAspect="1"/>
          </p:cNvPicPr>
          <p:nvPr/>
        </p:nvPicPr>
        <p:blipFill>
          <a:blip r:embed="rId4">
            <a:extLst/>
          </a:blip>
          <a:srcRect l="47926" t="47842" r="24363" b="43283"/>
          <a:stretch>
            <a:fillRect/>
          </a:stretch>
        </p:blipFill>
        <p:spPr>
          <a:xfrm>
            <a:off x="228600" y="914399"/>
            <a:ext cx="4476750" cy="806452"/>
          </a:xfrm>
          <a:prstGeom prst="rect">
            <a:avLst/>
          </a:prstGeom>
          <a:ln w="12700">
            <a:miter lim="400000"/>
          </a:ln>
        </p:spPr>
      </p:pic>
      <p:pic>
        <p:nvPicPr>
          <p:cNvPr id="252" name="image.png" descr="image.png"/>
          <p:cNvPicPr>
            <a:picLocks noChangeAspect="1"/>
          </p:cNvPicPr>
          <p:nvPr/>
        </p:nvPicPr>
        <p:blipFill>
          <a:blip r:embed="rId5">
            <a:extLst/>
          </a:blip>
          <a:srcRect l="32499" t="50782" r="14999" b="20370"/>
          <a:stretch>
            <a:fillRect/>
          </a:stretch>
        </p:blipFill>
        <p:spPr>
          <a:xfrm>
            <a:off x="371475" y="3048000"/>
            <a:ext cx="8401050" cy="2597150"/>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Maximum symmetrical swing"/>
          <p:cNvSpPr txBox="1"/>
          <p:nvPr>
            <p:ph type="title" idx="4294967295"/>
          </p:nvPr>
        </p:nvSpPr>
        <p:spPr>
          <a:xfrm>
            <a:off x="-1" y="0"/>
            <a:ext cx="9144002" cy="639763"/>
          </a:xfrm>
          <a:prstGeom prst="rect">
            <a:avLst/>
          </a:prstGeom>
        </p:spPr>
        <p:txBody>
          <a:bodyPr/>
          <a:lstStyle>
            <a:lvl1pPr defTabSz="841247">
              <a:defRPr sz="3680">
                <a:solidFill>
                  <a:srgbClr val="C00000"/>
                </a:solidFill>
              </a:defRPr>
            </a:lvl1pPr>
          </a:lstStyle>
          <a:p>
            <a:pPr/>
            <a:r>
              <a:t>Maximum symmetrical swing</a:t>
            </a:r>
          </a:p>
        </p:txBody>
      </p:sp>
      <p:sp>
        <p:nvSpPr>
          <p:cNvPr id="257" name="Slide Number"/>
          <p:cNvSpPr txBox="1"/>
          <p:nvPr>
            <p:ph type="sldNum" sz="quarter" idx="2"/>
          </p:nvPr>
        </p:nvSpPr>
        <p:spPr>
          <a:xfrm>
            <a:off x="8413144" y="6467110"/>
            <a:ext cx="273657" cy="264255"/>
          </a:xfrm>
          <a:prstGeom prst="rect">
            <a:avLst/>
          </a:prstGeom>
          <a:extLst>
            <a:ext uri="{C572A759-6A51-4108-AA02-DFA0A04FC94B}">
              <ma14:wrappingTextBoxFlag xmlns:ma14="http://schemas.microsoft.com/office/mac/drawingml/2011/main" val="1"/>
            </a:ext>
          </a:extLst>
        </p:spPr>
        <p:txBody>
          <a:bodyPr/>
          <a:lstStyle>
            <a:lvl1pPr>
              <a:defRPr>
                <a:latin typeface="Arial"/>
                <a:ea typeface="Arial"/>
                <a:cs typeface="Arial"/>
                <a:sym typeface="Arial"/>
              </a:defRPr>
            </a:lvl1pPr>
          </a:lstStyle>
          <a:p>
            <a:pPr/>
            <a:fld id="{86CB4B4D-7CA3-9044-876B-883B54F8677D}" type="slidenum"/>
          </a:p>
        </p:txBody>
      </p:sp>
      <p:sp>
        <p:nvSpPr>
          <p:cNvPr id="258" name="3/24/20"/>
          <p:cNvSpPr txBox="1"/>
          <p:nvPr/>
        </p:nvSpPr>
        <p:spPr>
          <a:xfrm>
            <a:off x="502919" y="6404292"/>
            <a:ext cx="2042162"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98989"/>
                </a:solidFill>
              </a:defRPr>
            </a:lvl1pPr>
          </a:lstStyle>
          <a:p>
            <a:pPr/>
            <a:r>
              <a:t>3/24/20</a:t>
            </a:r>
          </a:p>
        </p:txBody>
      </p:sp>
      <p:sp>
        <p:nvSpPr>
          <p:cNvPr id="259" name="Maximum peak-to-peak value of the output voltage which is symmetrical around the Q point.…"/>
          <p:cNvSpPr txBox="1"/>
          <p:nvPr>
            <p:ph type="body" idx="4294967295"/>
          </p:nvPr>
        </p:nvSpPr>
        <p:spPr>
          <a:xfrm>
            <a:off x="152400" y="990600"/>
            <a:ext cx="8839200" cy="5181600"/>
          </a:xfrm>
          <a:prstGeom prst="rect">
            <a:avLst/>
          </a:prstGeom>
        </p:spPr>
        <p:txBody>
          <a:bodyPr/>
          <a:lstStyle/>
          <a:p>
            <a:pPr marL="0" indent="0">
              <a:buSzTx/>
              <a:buNone/>
            </a:pPr>
            <a:r>
              <a:t>Maximum peak-to-peak value of the output voltage which is symmetrical around the Q point.</a:t>
            </a:r>
          </a:p>
          <a:p>
            <a:pPr marL="0" indent="0">
              <a:buSzTx/>
              <a:buNone/>
            </a:pPr>
          </a:p>
          <a:p>
            <a:pPr marL="0" indent="0">
              <a:buSzTx/>
              <a:buNone/>
            </a:pPr>
          </a:p>
          <a:p>
            <a:pPr marL="0" indent="0">
              <a:buChar char="•"/>
            </a:pPr>
          </a:p>
          <a:p>
            <a:pPr marL="0" indent="0">
              <a:buChar char="•"/>
            </a:pPr>
            <a:r>
              <a:t>Minimum between A and B</a:t>
            </a:r>
          </a:p>
        </p:txBody>
      </p:sp>
      <p:pic>
        <p:nvPicPr>
          <p:cNvPr id="260" name="image.png" descr="image.png"/>
          <p:cNvPicPr>
            <a:picLocks noChangeAspect="1"/>
          </p:cNvPicPr>
          <p:nvPr/>
        </p:nvPicPr>
        <p:blipFill>
          <a:blip r:embed="rId3">
            <a:extLst/>
          </a:blip>
          <a:srcRect l="44583" t="42306" r="31684" b="49105"/>
          <a:stretch>
            <a:fillRect/>
          </a:stretch>
        </p:blipFill>
        <p:spPr>
          <a:xfrm>
            <a:off x="228599" y="2854324"/>
            <a:ext cx="3962402" cy="806452"/>
          </a:xfrm>
          <a:prstGeom prst="rect">
            <a:avLst/>
          </a:prstGeom>
          <a:ln w="12700">
            <a:miter lim="400000"/>
          </a:ln>
        </p:spPr>
      </p:pic>
      <p:pic>
        <p:nvPicPr>
          <p:cNvPr id="261" name="image.png" descr="image.png"/>
          <p:cNvPicPr>
            <a:picLocks noChangeAspect="1"/>
          </p:cNvPicPr>
          <p:nvPr/>
        </p:nvPicPr>
        <p:blipFill>
          <a:blip r:embed="rId4">
            <a:extLst/>
          </a:blip>
          <a:srcRect l="47926" t="47842" r="24363" b="43283"/>
          <a:stretch>
            <a:fillRect/>
          </a:stretch>
        </p:blipFill>
        <p:spPr>
          <a:xfrm>
            <a:off x="228600" y="2133599"/>
            <a:ext cx="4476750" cy="806452"/>
          </a:xfrm>
          <a:prstGeom prst="rect">
            <a:avLst/>
          </a:prstGeom>
          <a:ln w="12700">
            <a:miter lim="400000"/>
          </a:ln>
        </p:spPr>
      </p:pic>
      <p:sp>
        <p:nvSpPr>
          <p:cNvPr id="262" name="*Note that the absolute values of ICQ and VCEQ should be used to calculate compliance and maximum symmetrical swing."/>
          <p:cNvSpPr txBox="1"/>
          <p:nvPr/>
        </p:nvSpPr>
        <p:spPr>
          <a:xfrm>
            <a:off x="5334000" y="4848225"/>
            <a:ext cx="3706813" cy="129979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spAutoFit/>
          </a:bodyPr>
          <a:lstStyle/>
          <a:p>
            <a:pPr algn="just">
              <a:defRPr i="1" sz="2000">
                <a:latin typeface="Arial"/>
                <a:ea typeface="Arial"/>
                <a:cs typeface="Arial"/>
                <a:sym typeface="Arial"/>
              </a:defRPr>
            </a:pPr>
            <a:r>
              <a:t>*Note that the absolute values of I</a:t>
            </a:r>
            <a:r>
              <a:rPr baseline="-25000"/>
              <a:t>CQ</a:t>
            </a:r>
            <a:r>
              <a:t> and V</a:t>
            </a:r>
            <a:r>
              <a:rPr baseline="-25000"/>
              <a:t>CEQ</a:t>
            </a:r>
            <a:r>
              <a:t> should be used to calculate compliance and maximum symmetrical swing.</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 name="Body"/>
          <p:cNvSpPr txBox="1"/>
          <p:nvPr>
            <p:ph type="body" idx="4294967295"/>
          </p:nvPr>
        </p:nvSpPr>
        <p:spPr>
          <a:xfrm>
            <a:off x="457200" y="914400"/>
            <a:ext cx="8229600" cy="4525963"/>
          </a:xfrm>
          <a:prstGeom prst="rect">
            <a:avLst/>
          </a:prstGeom>
        </p:spPr>
        <p:txBody>
          <a:bodyPr/>
          <a:lstStyle/>
          <a:p>
            <a:pPr>
              <a:buFontTx/>
              <a:buChar char="➢"/>
            </a:pPr>
          </a:p>
          <a:p>
            <a:pPr>
              <a:buSzTx/>
              <a:buNone/>
            </a:pPr>
          </a:p>
          <a:p>
            <a:pPr>
              <a:buSzTx/>
              <a:buNone/>
            </a:pPr>
          </a:p>
          <a:p>
            <a:pPr>
              <a:buSzTx/>
              <a:buNone/>
            </a:pPr>
            <a:r>
              <a:t>	</a:t>
            </a:r>
          </a:p>
        </p:txBody>
      </p:sp>
      <p:sp>
        <p:nvSpPr>
          <p:cNvPr id="74" name="Updates and overview"/>
          <p:cNvSpPr txBox="1"/>
          <p:nvPr/>
        </p:nvSpPr>
        <p:spPr>
          <a:xfrm>
            <a:off x="274319" y="-7621"/>
            <a:ext cx="8595362" cy="701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4000">
                <a:solidFill>
                  <a:srgbClr val="C00000"/>
                </a:solidFill>
              </a:defRPr>
            </a:lvl1pPr>
          </a:lstStyle>
          <a:p>
            <a:pPr/>
            <a:r>
              <a:t>Updates and overview</a:t>
            </a:r>
          </a:p>
        </p:txBody>
      </p:sp>
      <p:sp>
        <p:nvSpPr>
          <p:cNvPr id="75" name="3/24/20"/>
          <p:cNvSpPr txBox="1"/>
          <p:nvPr/>
        </p:nvSpPr>
        <p:spPr>
          <a:xfrm>
            <a:off x="502919" y="6404292"/>
            <a:ext cx="2042162"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98989"/>
                </a:solidFill>
              </a:defRPr>
            </a:lvl1pPr>
          </a:lstStyle>
          <a:p>
            <a:pPr/>
            <a:r>
              <a:t>3/24/20</a:t>
            </a:r>
          </a:p>
        </p:txBody>
      </p:sp>
      <p:sp>
        <p:nvSpPr>
          <p:cNvPr id="76" name="Midterm will be available on UNM Learn starting on Tue 03/31/2019, 10:30 am and it will be due on on Tue 03/31/2019 via upload to UNM Learn at 12:30 pm.…"/>
          <p:cNvSpPr txBox="1"/>
          <p:nvPr/>
        </p:nvSpPr>
        <p:spPr>
          <a:xfrm>
            <a:off x="-182881" y="914400"/>
            <a:ext cx="9204962" cy="55671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795337" indent="-457200">
              <a:spcBef>
                <a:spcPts val="500"/>
              </a:spcBef>
              <a:buSzPct val="100000"/>
              <a:buChar char="➢"/>
            </a:pPr>
            <a:r>
              <a:t>Midterm will be available on UNM Learn starting on Tue 03/31/2019, 10:30 am and it will be due on on Tue 03/31/2019 via upload to UNM Learn at 12:30 pm.</a:t>
            </a:r>
          </a:p>
          <a:p>
            <a:pPr marL="457200" indent="-119062">
              <a:spcBef>
                <a:spcPts val="500"/>
              </a:spcBef>
            </a:pPr>
            <a:r>
              <a:t>		Focus: DC and AC analysis of the BJT. </a:t>
            </a:r>
          </a:p>
          <a:p>
            <a:pPr marL="457200" indent="-119062">
              <a:spcBef>
                <a:spcPts val="500"/>
              </a:spcBef>
            </a:pPr>
            <a:r>
              <a:t>		See the practice problems on UNM Learn to get </a:t>
            </a:r>
          </a:p>
          <a:p>
            <a:pPr marL="457200" indent="-119062">
              <a:spcBef>
                <a:spcPts val="500"/>
              </a:spcBef>
            </a:pPr>
            <a:r>
              <a:t>		a better idea of the format.</a:t>
            </a:r>
          </a:p>
          <a:p>
            <a:pPr marL="795337" indent="-457200">
              <a:spcBef>
                <a:spcPts val="500"/>
              </a:spcBef>
              <a:buSzPct val="100000"/>
              <a:buChar char="➢"/>
            </a:pPr>
            <a:r>
              <a:t>We will be going to the frequency response of amplifiers next (Neamen Ch. 7).</a:t>
            </a:r>
          </a:p>
          <a:p>
            <a:pPr marL="795337" indent="-457200">
              <a:spcBef>
                <a:spcPts val="500"/>
              </a:spcBef>
              <a:buSzPct val="100000"/>
              <a:buChar char="➢"/>
            </a:pPr>
            <a:r>
              <a:t>A handout on Bode plots and simple transfer functions is on UNM Learn (please, study/review before Lecture 17). </a:t>
            </a:r>
          </a:p>
          <a:p>
            <a:pPr marL="795337" indent="-457200">
              <a:spcBef>
                <a:spcPts val="500"/>
              </a:spcBef>
              <a:buSzPct val="100000"/>
              <a:buChar char="➢"/>
            </a:pPr>
            <a:r>
              <a:t>Today: AC load line, compliance, and maximum symmetrical swing (Neamen 6.5.2, notes and handouts on UNM Learn).</a:t>
            </a:r>
          </a:p>
          <a:p>
            <a:pPr marL="457200" indent="-119062">
              <a:spcBef>
                <a:spcPts val="700"/>
              </a:spcBef>
            </a:pPr>
          </a:p>
          <a:p>
            <a:pPr marL="457200" indent="-119062">
              <a:spcBef>
                <a:spcPts val="100"/>
              </a:spcBef>
              <a:defRPr sz="800"/>
            </a:pPr>
            <a:r>
              <a:t>	</a:t>
            </a:r>
          </a:p>
        </p:txBody>
      </p:sp>
      <p:sp>
        <p:nvSpPr>
          <p:cNvPr id="77" name="Slide Number"/>
          <p:cNvSpPr txBox="1"/>
          <p:nvPr>
            <p:ph type="sldNum" sz="quarter" idx="2"/>
          </p:nvPr>
        </p:nvSpPr>
        <p:spPr>
          <a:xfrm>
            <a:off x="8497902" y="6467110"/>
            <a:ext cx="188898" cy="264255"/>
          </a:xfrm>
          <a:prstGeom prst="rect">
            <a:avLst/>
          </a:prstGeom>
          <a:extLst>
            <a:ext uri="{C572A759-6A51-4108-AA02-DFA0A04FC94B}">
              <ma14:wrappingTextBoxFlag xmlns:ma14="http://schemas.microsoft.com/office/mac/drawingml/2011/main" val="1"/>
            </a:ext>
          </a:extLst>
        </p:spPr>
        <p:txBody>
          <a:bodyPr/>
          <a:lstStyle>
            <a:lvl1pPr>
              <a:defRPr>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Lecture 16, In class problem"/>
          <p:cNvSpPr txBox="1"/>
          <p:nvPr>
            <p:ph type="title" idx="4294967295"/>
          </p:nvPr>
        </p:nvSpPr>
        <p:spPr>
          <a:xfrm>
            <a:off x="-1" y="0"/>
            <a:ext cx="9144002" cy="639763"/>
          </a:xfrm>
          <a:prstGeom prst="rect">
            <a:avLst/>
          </a:prstGeom>
        </p:spPr>
        <p:txBody>
          <a:bodyPr/>
          <a:lstStyle>
            <a:lvl1pPr defTabSz="841247">
              <a:defRPr sz="3680">
                <a:solidFill>
                  <a:srgbClr val="C00000"/>
                </a:solidFill>
              </a:defRPr>
            </a:lvl1pPr>
          </a:lstStyle>
          <a:p>
            <a:pPr/>
            <a:r>
              <a:t>Lecture 16, In class problem </a:t>
            </a:r>
          </a:p>
        </p:txBody>
      </p:sp>
      <p:pic>
        <p:nvPicPr>
          <p:cNvPr id="267" name="image.tif" descr="image.tif"/>
          <p:cNvPicPr>
            <a:picLocks noChangeAspect="1"/>
          </p:cNvPicPr>
          <p:nvPr/>
        </p:nvPicPr>
        <p:blipFill>
          <a:blip r:embed="rId2">
            <a:extLst/>
          </a:blip>
          <a:srcRect l="57496" t="0" r="9118" b="83113"/>
          <a:stretch>
            <a:fillRect/>
          </a:stretch>
        </p:blipFill>
        <p:spPr>
          <a:xfrm>
            <a:off x="2678112" y="1466850"/>
            <a:ext cx="2743201" cy="304800"/>
          </a:xfrm>
          <a:prstGeom prst="rect">
            <a:avLst/>
          </a:prstGeom>
          <a:ln w="12700">
            <a:miter lim="400000"/>
          </a:ln>
        </p:spPr>
      </p:pic>
      <p:sp>
        <p:nvSpPr>
          <p:cNvPr id="268" name="Slide Number"/>
          <p:cNvSpPr txBox="1"/>
          <p:nvPr>
            <p:ph type="sldNum" sz="quarter" idx="2"/>
          </p:nvPr>
        </p:nvSpPr>
        <p:spPr>
          <a:xfrm>
            <a:off x="8413144" y="6467110"/>
            <a:ext cx="273657" cy="264255"/>
          </a:xfrm>
          <a:prstGeom prst="rect">
            <a:avLst/>
          </a:prstGeom>
          <a:extLst>
            <a:ext uri="{C572A759-6A51-4108-AA02-DFA0A04FC94B}">
              <ma14:wrappingTextBoxFlag xmlns:ma14="http://schemas.microsoft.com/office/mac/drawingml/2011/main" val="1"/>
            </a:ext>
          </a:extLst>
        </p:spPr>
        <p:txBody>
          <a:bodyPr/>
          <a:lstStyle>
            <a:lvl1pPr>
              <a:defRPr>
                <a:latin typeface="Arial"/>
                <a:ea typeface="Arial"/>
                <a:cs typeface="Arial"/>
                <a:sym typeface="Arial"/>
              </a:defRPr>
            </a:lvl1pPr>
          </a:lstStyle>
          <a:p>
            <a:pPr/>
            <a:fld id="{86CB4B4D-7CA3-9044-876B-883B54F8677D}" type="slidenum"/>
          </a:p>
        </p:txBody>
      </p:sp>
      <p:sp>
        <p:nvSpPr>
          <p:cNvPr id="269" name="3/24/20"/>
          <p:cNvSpPr txBox="1"/>
          <p:nvPr/>
        </p:nvSpPr>
        <p:spPr>
          <a:xfrm>
            <a:off x="502919" y="6404292"/>
            <a:ext cx="2042162"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98989"/>
                </a:solidFill>
              </a:defRPr>
            </a:lvl1pPr>
          </a:lstStyle>
          <a:p>
            <a:pPr/>
            <a:r>
              <a:t>3/24/20</a:t>
            </a:r>
          </a:p>
        </p:txBody>
      </p:sp>
      <p:pic>
        <p:nvPicPr>
          <p:cNvPr id="270" name="image.tif" descr="image.tif"/>
          <p:cNvPicPr>
            <a:picLocks noChangeAspect="1"/>
          </p:cNvPicPr>
          <p:nvPr/>
        </p:nvPicPr>
        <p:blipFill>
          <a:blip r:embed="rId3">
            <a:extLst/>
          </a:blip>
          <a:srcRect l="0" t="0" r="0" b="13027"/>
          <a:stretch>
            <a:fillRect/>
          </a:stretch>
        </p:blipFill>
        <p:spPr>
          <a:xfrm>
            <a:off x="1546225" y="1968499"/>
            <a:ext cx="5006975" cy="4279902"/>
          </a:xfrm>
          <a:prstGeom prst="rect">
            <a:avLst/>
          </a:prstGeom>
          <a:ln w="12700">
            <a:miter lim="400000"/>
          </a:ln>
        </p:spPr>
      </p:pic>
      <p:sp>
        <p:nvSpPr>
          <p:cNvPr id="271" name="Design a bias stable circuit such that the collector current is 1.6 mA.…"/>
          <p:cNvSpPr txBox="1"/>
          <p:nvPr/>
        </p:nvSpPr>
        <p:spPr>
          <a:xfrm>
            <a:off x="320675" y="815975"/>
            <a:ext cx="8518525" cy="1345615"/>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spAutoFit/>
          </a:bodyPr>
          <a:lstStyle/>
          <a:p>
            <a:pPr marL="457200" indent="-457200">
              <a:buSzPct val="100000"/>
              <a:buAutoNum type="alphaLcParenR" startAt="1"/>
              <a:defRPr i="1" sz="2000">
                <a:latin typeface="+mn-lt"/>
                <a:ea typeface="+mn-ea"/>
                <a:cs typeface="+mn-cs"/>
                <a:sym typeface="Helvetica"/>
              </a:defRPr>
            </a:pPr>
            <a:r>
              <a:t>Design a bias stable circuit such that the collector current is 1.6 mA. </a:t>
            </a:r>
          </a:p>
          <a:p>
            <a:pPr marL="457200" indent="-457200">
              <a:buSzPct val="100000"/>
              <a:buAutoNum type="alphaLcParenR" startAt="1"/>
              <a:defRPr i="1" sz="2000">
                <a:latin typeface="+mn-lt"/>
                <a:ea typeface="+mn-ea"/>
                <a:cs typeface="+mn-cs"/>
                <a:sym typeface="Helvetica"/>
              </a:defRPr>
            </a:pPr>
            <a:r>
              <a:t>Determine the maximum symmetrical swing for a load of 8 </a:t>
            </a:r>
            <a:r>
              <a:rPr i="0">
                <a:latin typeface="Symbol"/>
                <a:ea typeface="Symbol"/>
                <a:cs typeface="Symbol"/>
                <a:sym typeface="Symbol"/>
              </a:rPr>
              <a:t>W</a:t>
            </a:r>
            <a:r>
              <a:t> and for a load of 5k</a:t>
            </a:r>
            <a:r>
              <a:rPr i="0">
                <a:latin typeface="Symbol"/>
                <a:ea typeface="Symbol"/>
                <a:cs typeface="Symbol"/>
                <a:sym typeface="Symbol"/>
              </a:rPr>
              <a:t>W</a:t>
            </a:r>
            <a:r>
              <a:t> </a:t>
            </a:r>
          </a:p>
        </p:txBody>
      </p:sp>
      <p:sp>
        <p:nvSpPr>
          <p:cNvPr id="272" name="*See solution in the handout within lecture 16 folder."/>
          <p:cNvSpPr txBox="1"/>
          <p:nvPr/>
        </p:nvSpPr>
        <p:spPr>
          <a:xfrm>
            <a:off x="7037387" y="2770187"/>
            <a:ext cx="1801813" cy="125153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i="1" sz="2000">
                <a:latin typeface="Arial"/>
                <a:ea typeface="Arial"/>
                <a:cs typeface="Arial"/>
                <a:sym typeface="Arial"/>
              </a:defRPr>
            </a:lvl1pPr>
          </a:lstStyle>
          <a:p>
            <a:pPr/>
            <a:r>
              <a:t>*See solution in the handout within lecture 16 folder.</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Lecture 16, Take home problem"/>
          <p:cNvSpPr txBox="1"/>
          <p:nvPr>
            <p:ph type="title" idx="4294967295"/>
          </p:nvPr>
        </p:nvSpPr>
        <p:spPr>
          <a:xfrm>
            <a:off x="-1" y="0"/>
            <a:ext cx="9144002" cy="639763"/>
          </a:xfrm>
          <a:prstGeom prst="rect">
            <a:avLst/>
          </a:prstGeom>
        </p:spPr>
        <p:txBody>
          <a:bodyPr/>
          <a:lstStyle>
            <a:lvl1pPr defTabSz="841247">
              <a:defRPr sz="3680">
                <a:solidFill>
                  <a:srgbClr val="C00000"/>
                </a:solidFill>
              </a:defRPr>
            </a:lvl1pPr>
          </a:lstStyle>
          <a:p>
            <a:pPr/>
            <a:r>
              <a:t>Lecture 16, Take home problem </a:t>
            </a:r>
          </a:p>
        </p:txBody>
      </p:sp>
      <p:pic>
        <p:nvPicPr>
          <p:cNvPr id="275" name="image.tif" descr="image.tif"/>
          <p:cNvPicPr>
            <a:picLocks noChangeAspect="1"/>
          </p:cNvPicPr>
          <p:nvPr/>
        </p:nvPicPr>
        <p:blipFill>
          <a:blip r:embed="rId2">
            <a:extLst/>
          </a:blip>
          <a:stretch>
            <a:fillRect/>
          </a:stretch>
        </p:blipFill>
        <p:spPr>
          <a:xfrm>
            <a:off x="463550" y="838200"/>
            <a:ext cx="8216900" cy="1804988"/>
          </a:xfrm>
          <a:prstGeom prst="rect">
            <a:avLst/>
          </a:prstGeom>
          <a:ln w="12700">
            <a:miter lim="400000"/>
          </a:ln>
        </p:spPr>
      </p:pic>
      <p:sp>
        <p:nvSpPr>
          <p:cNvPr id="276" name="Slide Number"/>
          <p:cNvSpPr txBox="1"/>
          <p:nvPr>
            <p:ph type="sldNum" sz="quarter" idx="2"/>
          </p:nvPr>
        </p:nvSpPr>
        <p:spPr>
          <a:xfrm>
            <a:off x="8413144" y="6467110"/>
            <a:ext cx="273657" cy="264255"/>
          </a:xfrm>
          <a:prstGeom prst="rect">
            <a:avLst/>
          </a:prstGeom>
          <a:extLst>
            <a:ext uri="{C572A759-6A51-4108-AA02-DFA0A04FC94B}">
              <ma14:wrappingTextBoxFlag xmlns:ma14="http://schemas.microsoft.com/office/mac/drawingml/2011/main" val="1"/>
            </a:ext>
          </a:extLst>
        </p:spPr>
        <p:txBody>
          <a:bodyPr/>
          <a:lstStyle>
            <a:lvl1pPr>
              <a:defRPr>
                <a:latin typeface="Arial"/>
                <a:ea typeface="Arial"/>
                <a:cs typeface="Arial"/>
                <a:sym typeface="Arial"/>
              </a:defRPr>
            </a:lvl1pPr>
          </a:lstStyle>
          <a:p>
            <a:pPr/>
            <a:fld id="{86CB4B4D-7CA3-9044-876B-883B54F8677D}" type="slidenum"/>
          </a:p>
        </p:txBody>
      </p:sp>
      <p:sp>
        <p:nvSpPr>
          <p:cNvPr id="277" name="3/24/20"/>
          <p:cNvSpPr txBox="1"/>
          <p:nvPr/>
        </p:nvSpPr>
        <p:spPr>
          <a:xfrm>
            <a:off x="502919" y="6404292"/>
            <a:ext cx="2042162"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98989"/>
                </a:solidFill>
              </a:defRPr>
            </a:lvl1pPr>
          </a:lstStyle>
          <a:p>
            <a:pPr/>
            <a:r>
              <a:t>3/24/20</a:t>
            </a:r>
          </a:p>
        </p:txBody>
      </p:sp>
      <p:pic>
        <p:nvPicPr>
          <p:cNvPr id="278" name="image.tif" descr="image.tif"/>
          <p:cNvPicPr>
            <a:picLocks noChangeAspect="1"/>
          </p:cNvPicPr>
          <p:nvPr/>
        </p:nvPicPr>
        <p:blipFill>
          <a:blip r:embed="rId3">
            <a:extLst/>
          </a:blip>
          <a:stretch>
            <a:fillRect/>
          </a:stretch>
        </p:blipFill>
        <p:spPr>
          <a:xfrm>
            <a:off x="2736850" y="2640012"/>
            <a:ext cx="3670300" cy="3606801"/>
          </a:xfrm>
          <a:prstGeom prst="rect">
            <a:avLst/>
          </a:prstGeom>
          <a:ln w="12700">
            <a:miter lim="400000"/>
          </a:ln>
        </p:spPr>
      </p:pic>
      <p:sp>
        <p:nvSpPr>
          <p:cNvPr id="279" name="Note: Part a is the same as the in class problem."/>
          <p:cNvSpPr txBox="1"/>
          <p:nvPr/>
        </p:nvSpPr>
        <p:spPr>
          <a:xfrm>
            <a:off x="6513512" y="3706812"/>
            <a:ext cx="2133601" cy="95943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i="1" sz="2000">
                <a:latin typeface="Arial"/>
                <a:ea typeface="Arial"/>
                <a:cs typeface="Arial"/>
                <a:sym typeface="Arial"/>
              </a:defRPr>
            </a:lvl1pPr>
          </a:lstStyle>
          <a:p>
            <a:pPr/>
            <a:r>
              <a:t>Note: Part a is the same as the in class problem.</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Overview of lecture 17"/>
          <p:cNvSpPr txBox="1"/>
          <p:nvPr>
            <p:ph type="title" idx="4294967295"/>
          </p:nvPr>
        </p:nvSpPr>
        <p:spPr>
          <a:xfrm>
            <a:off x="-1" y="0"/>
            <a:ext cx="9144002" cy="639763"/>
          </a:xfrm>
          <a:prstGeom prst="rect">
            <a:avLst/>
          </a:prstGeom>
        </p:spPr>
        <p:txBody>
          <a:bodyPr/>
          <a:lstStyle>
            <a:lvl1pPr defTabSz="758951">
              <a:defRPr sz="3652">
                <a:solidFill>
                  <a:srgbClr val="C00000"/>
                </a:solidFill>
              </a:defRPr>
            </a:lvl1pPr>
          </a:lstStyle>
          <a:p>
            <a:pPr/>
            <a:r>
              <a:t>Overview of lecture 17</a:t>
            </a:r>
          </a:p>
        </p:txBody>
      </p:sp>
      <p:sp>
        <p:nvSpPr>
          <p:cNvPr id="282" name="Amplifier gain vs frequency (Neamen 7.1)…"/>
          <p:cNvSpPr txBox="1"/>
          <p:nvPr>
            <p:ph type="body" idx="4294967295"/>
          </p:nvPr>
        </p:nvSpPr>
        <p:spPr>
          <a:xfrm>
            <a:off x="152400" y="990600"/>
            <a:ext cx="8839200" cy="5181600"/>
          </a:xfrm>
          <a:prstGeom prst="rect">
            <a:avLst/>
          </a:prstGeom>
        </p:spPr>
        <p:txBody>
          <a:bodyPr/>
          <a:lstStyle/>
          <a:p>
            <a:pPr>
              <a:buChar char="•"/>
            </a:pPr>
            <a:r>
              <a:t>Amplifier gain vs frequency (Neamen 7.1)</a:t>
            </a:r>
          </a:p>
          <a:p>
            <a:pPr>
              <a:buChar char="•"/>
            </a:pPr>
            <a:r>
              <a:t>Low-frequency response of an amplifier (Neamen 7.3)</a:t>
            </a:r>
          </a:p>
          <a:p>
            <a:pPr>
              <a:buChar char="•"/>
            </a:pPr>
          </a:p>
          <a:p>
            <a:pPr>
              <a:buSzTx/>
              <a:buNone/>
            </a:pPr>
            <a:r>
              <a:t>Please, review the handout about simple transfer functions and Bode plots (Neamen 7.2) before Lecture 17</a:t>
            </a:r>
          </a:p>
        </p:txBody>
      </p:sp>
      <p:sp>
        <p:nvSpPr>
          <p:cNvPr id="283" name="Slide Number"/>
          <p:cNvSpPr txBox="1"/>
          <p:nvPr>
            <p:ph type="sldNum" sz="quarter" idx="2"/>
          </p:nvPr>
        </p:nvSpPr>
        <p:spPr>
          <a:xfrm>
            <a:off x="8413144" y="6467110"/>
            <a:ext cx="273657" cy="264255"/>
          </a:xfrm>
          <a:prstGeom prst="rect">
            <a:avLst/>
          </a:prstGeom>
          <a:extLst>
            <a:ext uri="{C572A759-6A51-4108-AA02-DFA0A04FC94B}">
              <ma14:wrappingTextBoxFlag xmlns:ma14="http://schemas.microsoft.com/office/mac/drawingml/2011/main" val="1"/>
            </a:ext>
          </a:extLst>
        </p:spPr>
        <p:txBody>
          <a:bodyPr/>
          <a:lstStyle>
            <a:lvl1pPr>
              <a:defRPr>
                <a:latin typeface="Arial"/>
                <a:ea typeface="Arial"/>
                <a:cs typeface="Arial"/>
                <a:sym typeface="Arial"/>
              </a:defRPr>
            </a:lvl1pPr>
          </a:lstStyle>
          <a:p>
            <a:pPr/>
            <a:fld id="{86CB4B4D-7CA3-9044-876B-883B54F8677D}" type="slidenum"/>
          </a:p>
        </p:txBody>
      </p:sp>
      <p:sp>
        <p:nvSpPr>
          <p:cNvPr id="284" name="3/24/20"/>
          <p:cNvSpPr txBox="1"/>
          <p:nvPr/>
        </p:nvSpPr>
        <p:spPr>
          <a:xfrm>
            <a:off x="502919" y="6404292"/>
            <a:ext cx="2042162"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98989"/>
                </a:solidFill>
              </a:defRPr>
            </a:lvl1pPr>
          </a:lstStyle>
          <a:p>
            <a:pPr/>
            <a:r>
              <a:t>3/24/20</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 name="Compliance"/>
          <p:cNvSpPr txBox="1"/>
          <p:nvPr>
            <p:ph type="title" idx="4294967295"/>
          </p:nvPr>
        </p:nvSpPr>
        <p:spPr>
          <a:xfrm>
            <a:off x="-1" y="0"/>
            <a:ext cx="9144002" cy="639763"/>
          </a:xfrm>
          <a:prstGeom prst="rect">
            <a:avLst/>
          </a:prstGeom>
        </p:spPr>
        <p:txBody>
          <a:bodyPr/>
          <a:lstStyle>
            <a:lvl1pPr defTabSz="841247">
              <a:defRPr sz="3680">
                <a:solidFill>
                  <a:srgbClr val="C00000"/>
                </a:solidFill>
              </a:defRPr>
            </a:lvl1pPr>
          </a:lstStyle>
          <a:p>
            <a:pPr/>
            <a:r>
              <a:t>Compliance</a:t>
            </a:r>
          </a:p>
        </p:txBody>
      </p:sp>
      <p:sp>
        <p:nvSpPr>
          <p:cNvPr id="80" name="Compliance of a voltage amplifier:…"/>
          <p:cNvSpPr txBox="1"/>
          <p:nvPr>
            <p:ph type="body" idx="4294967295"/>
          </p:nvPr>
        </p:nvSpPr>
        <p:spPr>
          <a:xfrm>
            <a:off x="152400" y="990600"/>
            <a:ext cx="8839200" cy="5181600"/>
          </a:xfrm>
          <a:prstGeom prst="rect">
            <a:avLst/>
          </a:prstGeom>
        </p:spPr>
        <p:txBody>
          <a:bodyPr/>
          <a:lstStyle/>
          <a:p>
            <a:pPr marL="0" indent="0">
              <a:buSzTx/>
              <a:buNone/>
              <a:defRPr b="1" u="sng">
                <a:latin typeface="+mn-lt"/>
                <a:ea typeface="+mn-ea"/>
                <a:cs typeface="+mn-cs"/>
                <a:sym typeface="Helvetica"/>
              </a:defRPr>
            </a:pPr>
            <a:r>
              <a:t>Compliance of a voltage amplifier:</a:t>
            </a:r>
          </a:p>
          <a:p>
            <a:pPr marL="0" indent="0">
              <a:buSzTx/>
              <a:buNone/>
            </a:pPr>
            <a:r>
              <a:t>Maximum possible output voltage swing for a given amplifier</a:t>
            </a:r>
          </a:p>
        </p:txBody>
      </p:sp>
      <p:sp>
        <p:nvSpPr>
          <p:cNvPr id="81" name="Slide Number"/>
          <p:cNvSpPr txBox="1"/>
          <p:nvPr>
            <p:ph type="sldNum" sz="quarter" idx="2"/>
          </p:nvPr>
        </p:nvSpPr>
        <p:spPr>
          <a:xfrm>
            <a:off x="8497902" y="6467110"/>
            <a:ext cx="188898" cy="264255"/>
          </a:xfrm>
          <a:prstGeom prst="rect">
            <a:avLst/>
          </a:prstGeom>
          <a:extLst>
            <a:ext uri="{C572A759-6A51-4108-AA02-DFA0A04FC94B}">
              <ma14:wrappingTextBoxFlag xmlns:ma14="http://schemas.microsoft.com/office/mac/drawingml/2011/main" val="1"/>
            </a:ext>
          </a:extLst>
        </p:spPr>
        <p:txBody>
          <a:bodyPr/>
          <a:lstStyle>
            <a:lvl1pPr>
              <a:defRPr>
                <a:latin typeface="Arial"/>
                <a:ea typeface="Arial"/>
                <a:cs typeface="Arial"/>
                <a:sym typeface="Arial"/>
              </a:defRPr>
            </a:lvl1pPr>
          </a:lstStyle>
          <a:p>
            <a:pPr/>
            <a:fld id="{86CB4B4D-7CA3-9044-876B-883B54F8677D}" type="slidenum"/>
          </a:p>
        </p:txBody>
      </p:sp>
      <p:sp>
        <p:nvSpPr>
          <p:cNvPr id="82" name="3/24/20"/>
          <p:cNvSpPr txBox="1"/>
          <p:nvPr/>
        </p:nvSpPr>
        <p:spPr>
          <a:xfrm>
            <a:off x="502919" y="6404292"/>
            <a:ext cx="2042162"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98989"/>
                </a:solidFill>
              </a:defRPr>
            </a:lvl1pPr>
          </a:lstStyle>
          <a:p>
            <a:pPr/>
            <a:r>
              <a:t>3/24/20</a:t>
            </a:r>
          </a:p>
        </p:txBody>
      </p:sp>
      <p:sp>
        <p:nvSpPr>
          <p:cNvPr id="83" name="Rectangle"/>
          <p:cNvSpPr/>
          <p:nvPr/>
        </p:nvSpPr>
        <p:spPr>
          <a:xfrm>
            <a:off x="109537" y="1066800"/>
            <a:ext cx="8915401" cy="1676400"/>
          </a:xfrm>
          <a:prstGeom prst="rect">
            <a:avLst/>
          </a:prstGeom>
          <a:ln w="25400">
            <a:solidFill>
              <a:srgbClr val="C00000"/>
            </a:solidFill>
          </a:ln>
        </p:spPr>
        <p:txBody>
          <a:bodyPr lIns="45719" rIns="45719" anchor="ctr"/>
          <a:lstStyle/>
          <a:p>
            <a:pPr algn="ctr">
              <a:defRPr sz="1800">
                <a:solidFill>
                  <a:srgbClr val="FFFFFF"/>
                </a:solidFill>
              </a:defRPr>
            </a:pPr>
          </a:p>
        </p:txBody>
      </p:sp>
      <p:pic>
        <p:nvPicPr>
          <p:cNvPr id="84" name="Image result for saturation clipping bjt" descr="Image result for saturation clipping bjt"/>
          <p:cNvPicPr>
            <a:picLocks noChangeAspect="1"/>
          </p:cNvPicPr>
          <p:nvPr/>
        </p:nvPicPr>
        <p:blipFill>
          <a:blip r:embed="rId3">
            <a:extLst/>
          </a:blip>
          <a:srcRect l="18049" t="9309" r="0" b="0"/>
          <a:stretch>
            <a:fillRect/>
          </a:stretch>
        </p:blipFill>
        <p:spPr>
          <a:xfrm>
            <a:off x="228600" y="2908300"/>
            <a:ext cx="5486400" cy="3076575"/>
          </a:xfrm>
          <a:prstGeom prst="rect">
            <a:avLst/>
          </a:prstGeom>
          <a:ln w="12700">
            <a:miter lim="400000"/>
          </a:ln>
        </p:spPr>
      </p:pic>
      <p:sp>
        <p:nvSpPr>
          <p:cNvPr id="85" name="When the output voltage exceeds the compliance of the amplifier a part of the signal will be clipped and distortion will occur."/>
          <p:cNvSpPr txBox="1"/>
          <p:nvPr/>
        </p:nvSpPr>
        <p:spPr>
          <a:xfrm>
            <a:off x="5146357" y="3094037"/>
            <a:ext cx="3734436" cy="18594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rial"/>
                <a:ea typeface="Arial"/>
                <a:cs typeface="Arial"/>
                <a:sym typeface="Arial"/>
              </a:defRPr>
            </a:lvl1pPr>
          </a:lstStyle>
          <a:p>
            <a:pPr/>
            <a:r>
              <a:t>When the output voltage exceeds the compliance of the amplifier a part of the signal will be clipped and distortion will occur.</a:t>
            </a:r>
          </a:p>
        </p:txBody>
      </p:sp>
      <p:sp>
        <p:nvSpPr>
          <p:cNvPr id="86" name="Note: The definition can be applied to any current or voltage in the circuit."/>
          <p:cNvSpPr txBox="1"/>
          <p:nvPr/>
        </p:nvSpPr>
        <p:spPr>
          <a:xfrm>
            <a:off x="5287644" y="5387975"/>
            <a:ext cx="3734437" cy="8840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800">
                <a:latin typeface="Arial"/>
                <a:ea typeface="Arial"/>
                <a:cs typeface="Arial"/>
                <a:sym typeface="Arial"/>
              </a:defRPr>
            </a:lvl1pPr>
          </a:lstStyle>
          <a:p>
            <a:pPr/>
            <a:r>
              <a:t>Note: The definition can be applied to any current or voltage in the circuit.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 name="Compliance vs Max. Symm. Swing"/>
          <p:cNvSpPr txBox="1"/>
          <p:nvPr>
            <p:ph type="title" idx="4294967295"/>
          </p:nvPr>
        </p:nvSpPr>
        <p:spPr>
          <a:xfrm>
            <a:off x="-1" y="0"/>
            <a:ext cx="9144002" cy="639763"/>
          </a:xfrm>
          <a:prstGeom prst="rect">
            <a:avLst/>
          </a:prstGeom>
        </p:spPr>
        <p:txBody>
          <a:bodyPr/>
          <a:lstStyle>
            <a:lvl1pPr defTabSz="758951">
              <a:defRPr sz="3652">
                <a:solidFill>
                  <a:srgbClr val="C00000"/>
                </a:solidFill>
              </a:defRPr>
            </a:lvl1pPr>
          </a:lstStyle>
          <a:p>
            <a:pPr/>
            <a:r>
              <a:t>Compliance vs Max. Symm. Swing</a:t>
            </a:r>
          </a:p>
        </p:txBody>
      </p:sp>
      <p:sp>
        <p:nvSpPr>
          <p:cNvPr id="91" name="Slide Number"/>
          <p:cNvSpPr txBox="1"/>
          <p:nvPr>
            <p:ph type="sldNum" sz="quarter" idx="2"/>
          </p:nvPr>
        </p:nvSpPr>
        <p:spPr>
          <a:xfrm>
            <a:off x="8497902" y="6467110"/>
            <a:ext cx="188898" cy="264255"/>
          </a:xfrm>
          <a:prstGeom prst="rect">
            <a:avLst/>
          </a:prstGeom>
          <a:extLst>
            <a:ext uri="{C572A759-6A51-4108-AA02-DFA0A04FC94B}">
              <ma14:wrappingTextBoxFlag xmlns:ma14="http://schemas.microsoft.com/office/mac/drawingml/2011/main" val="1"/>
            </a:ext>
          </a:extLst>
        </p:spPr>
        <p:txBody>
          <a:bodyPr/>
          <a:lstStyle>
            <a:lvl1pPr>
              <a:defRPr>
                <a:latin typeface="Arial"/>
                <a:ea typeface="Arial"/>
                <a:cs typeface="Arial"/>
                <a:sym typeface="Arial"/>
              </a:defRPr>
            </a:lvl1pPr>
          </a:lstStyle>
          <a:p>
            <a:pPr/>
            <a:fld id="{86CB4B4D-7CA3-9044-876B-883B54F8677D}" type="slidenum"/>
          </a:p>
        </p:txBody>
      </p:sp>
      <p:sp>
        <p:nvSpPr>
          <p:cNvPr id="92" name="3/24/20"/>
          <p:cNvSpPr txBox="1"/>
          <p:nvPr/>
        </p:nvSpPr>
        <p:spPr>
          <a:xfrm>
            <a:off x="502919" y="6404292"/>
            <a:ext cx="2042162"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98989"/>
                </a:solidFill>
              </a:defRPr>
            </a:lvl1pPr>
          </a:lstStyle>
          <a:p>
            <a:pPr/>
            <a:r>
              <a:t>3/24/20</a:t>
            </a:r>
          </a:p>
        </p:txBody>
      </p:sp>
      <p:sp>
        <p:nvSpPr>
          <p:cNvPr id="93" name="Compliance of a voltage amplifier:…"/>
          <p:cNvSpPr txBox="1"/>
          <p:nvPr>
            <p:ph type="body" idx="4294967295"/>
          </p:nvPr>
        </p:nvSpPr>
        <p:spPr>
          <a:xfrm>
            <a:off x="152400" y="990600"/>
            <a:ext cx="8839200" cy="5181600"/>
          </a:xfrm>
          <a:prstGeom prst="rect">
            <a:avLst/>
          </a:prstGeom>
        </p:spPr>
        <p:txBody>
          <a:bodyPr/>
          <a:lstStyle/>
          <a:p>
            <a:pPr marL="0" indent="0" defTabSz="868680">
              <a:buSzTx/>
              <a:buNone/>
              <a:defRPr b="1" sz="3040" u="sng">
                <a:latin typeface="+mn-lt"/>
                <a:ea typeface="+mn-ea"/>
                <a:cs typeface="+mn-cs"/>
                <a:sym typeface="Helvetica"/>
              </a:defRPr>
            </a:pPr>
            <a:r>
              <a:t>Compliance of a voltage amplifier:</a:t>
            </a:r>
          </a:p>
          <a:p>
            <a:pPr marL="0" indent="0" defTabSz="868680">
              <a:buSzTx/>
              <a:buNone/>
              <a:defRPr sz="3040"/>
            </a:pPr>
            <a:r>
              <a:t>Maximum possible output voltage swing for a given amplifier</a:t>
            </a:r>
          </a:p>
          <a:p>
            <a:pPr marL="0" indent="0" defTabSz="868680">
              <a:buSzTx/>
              <a:buNone/>
              <a:defRPr b="1" sz="3040" u="sng">
                <a:latin typeface="+mn-lt"/>
                <a:ea typeface="+mn-ea"/>
                <a:cs typeface="+mn-cs"/>
                <a:sym typeface="Helvetica"/>
              </a:defRPr>
            </a:pPr>
          </a:p>
          <a:p>
            <a:pPr marL="0" indent="0" defTabSz="868680">
              <a:buSzTx/>
              <a:buNone/>
              <a:defRPr b="1" sz="3040" u="sng">
                <a:latin typeface="+mn-lt"/>
                <a:ea typeface="+mn-ea"/>
                <a:cs typeface="+mn-cs"/>
                <a:sym typeface="Helvetica"/>
              </a:defRPr>
            </a:pPr>
          </a:p>
          <a:p>
            <a:pPr marL="0" indent="0" defTabSz="868680">
              <a:buSzTx/>
              <a:buNone/>
              <a:defRPr b="1" sz="3040" u="sng">
                <a:latin typeface="+mn-lt"/>
                <a:ea typeface="+mn-ea"/>
                <a:cs typeface="+mn-cs"/>
                <a:sym typeface="Helvetica"/>
              </a:defRPr>
            </a:pPr>
            <a:r>
              <a:t>Maximum symmetrical swing of a voltage amplifier</a:t>
            </a:r>
          </a:p>
          <a:p>
            <a:pPr marL="0" indent="0" defTabSz="868680">
              <a:buSzTx/>
              <a:buNone/>
              <a:defRPr sz="3040"/>
            </a:pPr>
            <a:r>
              <a:t>Maximum peak-to-peak value of the output voltage that is symmetrical around the its DC value.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Origin of clipping-Saturation clipping"/>
          <p:cNvSpPr txBox="1"/>
          <p:nvPr>
            <p:ph type="title" idx="4294967295"/>
          </p:nvPr>
        </p:nvSpPr>
        <p:spPr>
          <a:xfrm>
            <a:off x="-1" y="0"/>
            <a:ext cx="9144002" cy="639763"/>
          </a:xfrm>
          <a:prstGeom prst="rect">
            <a:avLst/>
          </a:prstGeom>
        </p:spPr>
        <p:txBody>
          <a:bodyPr/>
          <a:lstStyle>
            <a:lvl1pPr defTabSz="841247">
              <a:defRPr sz="3680">
                <a:solidFill>
                  <a:srgbClr val="C00000"/>
                </a:solidFill>
              </a:defRPr>
            </a:lvl1pPr>
          </a:lstStyle>
          <a:p>
            <a:pPr/>
            <a:r>
              <a:t>Origin of clipping-Saturation clipping</a:t>
            </a:r>
          </a:p>
        </p:txBody>
      </p:sp>
      <p:sp>
        <p:nvSpPr>
          <p:cNvPr id="98" name="Clipping occurs because the transistor is no longer in active region, and it goes in cut-off or saturation."/>
          <p:cNvSpPr txBox="1"/>
          <p:nvPr>
            <p:ph type="body" idx="4294967295"/>
          </p:nvPr>
        </p:nvSpPr>
        <p:spPr>
          <a:xfrm>
            <a:off x="152400" y="762000"/>
            <a:ext cx="8839200" cy="5181600"/>
          </a:xfrm>
          <a:prstGeom prst="rect">
            <a:avLst/>
          </a:prstGeom>
        </p:spPr>
        <p:txBody>
          <a:bodyPr/>
          <a:lstStyle>
            <a:lvl1pPr marL="0" indent="0">
              <a:spcBef>
                <a:spcPts val="500"/>
              </a:spcBef>
              <a:buSzTx/>
              <a:buNone/>
              <a:defRPr sz="2400"/>
            </a:lvl1pPr>
          </a:lstStyle>
          <a:p>
            <a:pPr/>
            <a:r>
              <a:t>Clipping occurs because the transistor is no longer in active region, and it goes in cut-off or saturation.</a:t>
            </a:r>
          </a:p>
        </p:txBody>
      </p:sp>
      <p:sp>
        <p:nvSpPr>
          <p:cNvPr id="99" name="Slide Number"/>
          <p:cNvSpPr txBox="1"/>
          <p:nvPr>
            <p:ph type="sldNum" sz="quarter" idx="2"/>
          </p:nvPr>
        </p:nvSpPr>
        <p:spPr>
          <a:xfrm>
            <a:off x="8497902" y="6467110"/>
            <a:ext cx="188898" cy="264255"/>
          </a:xfrm>
          <a:prstGeom prst="rect">
            <a:avLst/>
          </a:prstGeom>
          <a:extLst>
            <a:ext uri="{C572A759-6A51-4108-AA02-DFA0A04FC94B}">
              <ma14:wrappingTextBoxFlag xmlns:ma14="http://schemas.microsoft.com/office/mac/drawingml/2011/main" val="1"/>
            </a:ext>
          </a:extLst>
        </p:spPr>
        <p:txBody>
          <a:bodyPr/>
          <a:lstStyle>
            <a:lvl1pPr>
              <a:defRPr>
                <a:latin typeface="Arial"/>
                <a:ea typeface="Arial"/>
                <a:cs typeface="Arial"/>
                <a:sym typeface="Arial"/>
              </a:defRPr>
            </a:lvl1pPr>
          </a:lstStyle>
          <a:p>
            <a:pPr/>
            <a:fld id="{86CB4B4D-7CA3-9044-876B-883B54F8677D}" type="slidenum"/>
          </a:p>
        </p:txBody>
      </p:sp>
      <p:sp>
        <p:nvSpPr>
          <p:cNvPr id="100" name="3/24/20"/>
          <p:cNvSpPr txBox="1"/>
          <p:nvPr/>
        </p:nvSpPr>
        <p:spPr>
          <a:xfrm>
            <a:off x="502919" y="6404292"/>
            <a:ext cx="2042162"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98989"/>
                </a:solidFill>
              </a:defRPr>
            </a:lvl1pPr>
          </a:lstStyle>
          <a:p>
            <a:pPr/>
            <a:r>
              <a:t>3/24/20</a:t>
            </a:r>
          </a:p>
        </p:txBody>
      </p:sp>
      <p:pic>
        <p:nvPicPr>
          <p:cNvPr id="101" name="image.tif" descr="image.tif"/>
          <p:cNvPicPr>
            <a:picLocks noChangeAspect="1"/>
          </p:cNvPicPr>
          <p:nvPr/>
        </p:nvPicPr>
        <p:blipFill>
          <a:blip r:embed="rId3">
            <a:extLst/>
          </a:blip>
          <a:srcRect l="53138" t="0" r="0" b="16360"/>
          <a:stretch>
            <a:fillRect/>
          </a:stretch>
        </p:blipFill>
        <p:spPr>
          <a:xfrm>
            <a:off x="2574924" y="1531937"/>
            <a:ext cx="3978277" cy="3873501"/>
          </a:xfrm>
          <a:prstGeom prst="rect">
            <a:avLst/>
          </a:prstGeom>
          <a:ln w="12700">
            <a:miter lim="400000"/>
          </a:ln>
        </p:spPr>
      </p:pic>
      <p:sp>
        <p:nvSpPr>
          <p:cNvPr id="102" name="Rectangle"/>
          <p:cNvSpPr/>
          <p:nvPr/>
        </p:nvSpPr>
        <p:spPr>
          <a:xfrm>
            <a:off x="1828800" y="4926012"/>
            <a:ext cx="1676400" cy="892176"/>
          </a:xfrm>
          <a:prstGeom prst="rect">
            <a:avLst/>
          </a:prstGeom>
          <a:solidFill>
            <a:srgbClr val="FFFFFF"/>
          </a:solidFill>
          <a:ln w="12700">
            <a:miter lim="400000"/>
          </a:ln>
        </p:spPr>
        <p:txBody>
          <a:bodyPr lIns="45719" rIns="45719" anchor="ctr"/>
          <a:lstStyle/>
          <a:p>
            <a:pPr algn="ctr">
              <a:defRPr sz="1800">
                <a:solidFill>
                  <a:srgbClr val="FFFFFF"/>
                </a:solidFill>
              </a:defRPr>
            </a:pPr>
          </a:p>
        </p:txBody>
      </p:sp>
      <p:sp>
        <p:nvSpPr>
          <p:cNvPr id="103" name="Rectangle"/>
          <p:cNvSpPr/>
          <p:nvPr/>
        </p:nvSpPr>
        <p:spPr>
          <a:xfrm>
            <a:off x="2133600" y="5611812"/>
            <a:ext cx="1676400" cy="196851"/>
          </a:xfrm>
          <a:prstGeom prst="rect">
            <a:avLst/>
          </a:prstGeom>
          <a:solidFill>
            <a:srgbClr val="FFFFFF"/>
          </a:solidFill>
          <a:ln w="12700">
            <a:miter lim="400000"/>
          </a:ln>
        </p:spPr>
        <p:txBody>
          <a:bodyPr lIns="45719" rIns="45719" anchor="ctr"/>
          <a:lstStyle/>
          <a:p>
            <a:pPr algn="ctr">
              <a:defRPr sz="1800">
                <a:solidFill>
                  <a:srgbClr val="FFFFFF"/>
                </a:solidFill>
              </a:defRPr>
            </a:pPr>
          </a:p>
        </p:txBody>
      </p:sp>
      <p:sp>
        <p:nvSpPr>
          <p:cNvPr id="104" name="At low vCE The compliance  is limited by the BJT entering saturation"/>
          <p:cNvSpPr txBox="1"/>
          <p:nvPr/>
        </p:nvSpPr>
        <p:spPr>
          <a:xfrm>
            <a:off x="579119" y="5754687"/>
            <a:ext cx="8366762" cy="88595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500"/>
              </a:spcBef>
            </a:pPr>
            <a:r>
              <a:t>At low </a:t>
            </a:r>
            <a:r>
              <a:rPr i="1">
                <a:latin typeface="+mn-lt"/>
                <a:ea typeface="+mn-ea"/>
                <a:cs typeface="+mn-cs"/>
                <a:sym typeface="Helvetica"/>
              </a:rPr>
              <a:t>v</a:t>
            </a:r>
            <a:r>
              <a:rPr baseline="-25000"/>
              <a:t>CE </a:t>
            </a:r>
            <a:r>
              <a:t>The compliance  is limited by the BJT entering saturation</a:t>
            </a:r>
          </a:p>
        </p:txBody>
      </p:sp>
      <p:sp>
        <p:nvSpPr>
          <p:cNvPr id="105" name="Rectangle"/>
          <p:cNvSpPr/>
          <p:nvPr/>
        </p:nvSpPr>
        <p:spPr>
          <a:xfrm>
            <a:off x="2590800" y="4511675"/>
            <a:ext cx="1371600" cy="914400"/>
          </a:xfrm>
          <a:prstGeom prst="rect">
            <a:avLst/>
          </a:prstGeom>
          <a:solidFill>
            <a:srgbClr val="FFFFFF"/>
          </a:solidFill>
          <a:ln w="25400">
            <a:solidFill>
              <a:srgbClr val="FFFFFF"/>
            </a:solidFill>
          </a:ln>
        </p:spPr>
        <p:txBody>
          <a:bodyPr lIns="45719" rIns="45719" anchor="ctr"/>
          <a:lstStyle/>
          <a:p>
            <a:pPr algn="ctr">
              <a:defRPr sz="1800">
                <a:solidFill>
                  <a:srgbClr val="FFFFFF"/>
                </a:solidFill>
              </a:defRPr>
            </a:pPr>
          </a:p>
        </p:txBody>
      </p:sp>
      <p:sp>
        <p:nvSpPr>
          <p:cNvPr id="106" name="More prone to occurring…"/>
          <p:cNvSpPr txBox="1"/>
          <p:nvPr/>
        </p:nvSpPr>
        <p:spPr>
          <a:xfrm>
            <a:off x="5594032" y="1536700"/>
            <a:ext cx="9166861" cy="134264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500"/>
              </a:spcBef>
            </a:pPr>
            <a:r>
              <a:t>More prone to occurring</a:t>
            </a:r>
          </a:p>
          <a:p>
            <a:pPr>
              <a:spcBef>
                <a:spcPts val="500"/>
              </a:spcBef>
            </a:pPr>
            <a:r>
              <a:t> when the Q point is </a:t>
            </a:r>
          </a:p>
          <a:p>
            <a:pPr>
              <a:spcBef>
                <a:spcPts val="500"/>
              </a:spcBef>
            </a:pPr>
            <a:r>
              <a:t>close to saturation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Origin of clipping-Cut-off clipping"/>
          <p:cNvSpPr txBox="1"/>
          <p:nvPr>
            <p:ph type="title" idx="4294967295"/>
          </p:nvPr>
        </p:nvSpPr>
        <p:spPr>
          <a:xfrm>
            <a:off x="-1" y="0"/>
            <a:ext cx="9144002" cy="639763"/>
          </a:xfrm>
          <a:prstGeom prst="rect">
            <a:avLst/>
          </a:prstGeom>
        </p:spPr>
        <p:txBody>
          <a:bodyPr/>
          <a:lstStyle>
            <a:lvl1pPr defTabSz="841247">
              <a:defRPr sz="3680">
                <a:solidFill>
                  <a:srgbClr val="C00000"/>
                </a:solidFill>
              </a:defRPr>
            </a:lvl1pPr>
          </a:lstStyle>
          <a:p>
            <a:pPr/>
            <a:r>
              <a:t>Origin of clipping-Cut-off clipping</a:t>
            </a:r>
          </a:p>
        </p:txBody>
      </p:sp>
      <p:sp>
        <p:nvSpPr>
          <p:cNvPr id="111" name="Clipping occurs because the transistor is no longer in active region, and it goes in cut-off or saturation."/>
          <p:cNvSpPr txBox="1"/>
          <p:nvPr>
            <p:ph type="body" idx="4294967295"/>
          </p:nvPr>
        </p:nvSpPr>
        <p:spPr>
          <a:xfrm>
            <a:off x="152400" y="774700"/>
            <a:ext cx="8839200" cy="5181600"/>
          </a:xfrm>
          <a:prstGeom prst="rect">
            <a:avLst/>
          </a:prstGeom>
        </p:spPr>
        <p:txBody>
          <a:bodyPr/>
          <a:lstStyle>
            <a:lvl1pPr marL="0" indent="0">
              <a:spcBef>
                <a:spcPts val="500"/>
              </a:spcBef>
              <a:buSzTx/>
              <a:buNone/>
              <a:defRPr sz="2400"/>
            </a:lvl1pPr>
          </a:lstStyle>
          <a:p>
            <a:pPr/>
            <a:r>
              <a:t>Clipping occurs because the transistor is no longer in active region, and it goes in cut-off or saturation.</a:t>
            </a:r>
          </a:p>
        </p:txBody>
      </p:sp>
      <p:sp>
        <p:nvSpPr>
          <p:cNvPr id="112" name="Slide Number"/>
          <p:cNvSpPr txBox="1"/>
          <p:nvPr>
            <p:ph type="sldNum" sz="quarter" idx="2"/>
          </p:nvPr>
        </p:nvSpPr>
        <p:spPr>
          <a:xfrm>
            <a:off x="8497902" y="6467110"/>
            <a:ext cx="188898" cy="264255"/>
          </a:xfrm>
          <a:prstGeom prst="rect">
            <a:avLst/>
          </a:prstGeom>
          <a:extLst>
            <a:ext uri="{C572A759-6A51-4108-AA02-DFA0A04FC94B}">
              <ma14:wrappingTextBoxFlag xmlns:ma14="http://schemas.microsoft.com/office/mac/drawingml/2011/main" val="1"/>
            </a:ext>
          </a:extLst>
        </p:spPr>
        <p:txBody>
          <a:bodyPr/>
          <a:lstStyle>
            <a:lvl1pPr>
              <a:defRPr>
                <a:latin typeface="Arial"/>
                <a:ea typeface="Arial"/>
                <a:cs typeface="Arial"/>
                <a:sym typeface="Arial"/>
              </a:defRPr>
            </a:lvl1pPr>
          </a:lstStyle>
          <a:p>
            <a:pPr/>
            <a:fld id="{86CB4B4D-7CA3-9044-876B-883B54F8677D}" type="slidenum"/>
          </a:p>
        </p:txBody>
      </p:sp>
      <p:sp>
        <p:nvSpPr>
          <p:cNvPr id="113" name="3/24/20"/>
          <p:cNvSpPr txBox="1"/>
          <p:nvPr/>
        </p:nvSpPr>
        <p:spPr>
          <a:xfrm>
            <a:off x="502919" y="6404292"/>
            <a:ext cx="2042162"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98989"/>
                </a:solidFill>
              </a:defRPr>
            </a:lvl1pPr>
          </a:lstStyle>
          <a:p>
            <a:pPr/>
            <a:r>
              <a:t>3/24/20</a:t>
            </a:r>
          </a:p>
        </p:txBody>
      </p:sp>
      <p:pic>
        <p:nvPicPr>
          <p:cNvPr id="114" name="image.tif" descr="image.tif"/>
          <p:cNvPicPr>
            <a:picLocks noChangeAspect="1"/>
          </p:cNvPicPr>
          <p:nvPr/>
        </p:nvPicPr>
        <p:blipFill>
          <a:blip r:embed="rId3">
            <a:extLst/>
          </a:blip>
          <a:srcRect l="10739" t="3877" r="43513" b="0"/>
          <a:stretch>
            <a:fillRect/>
          </a:stretch>
        </p:blipFill>
        <p:spPr>
          <a:xfrm>
            <a:off x="2285999" y="1577974"/>
            <a:ext cx="3810002" cy="4367214"/>
          </a:xfrm>
          <a:prstGeom prst="rect">
            <a:avLst/>
          </a:prstGeom>
          <a:ln w="12700">
            <a:miter lim="400000"/>
          </a:ln>
        </p:spPr>
      </p:pic>
      <p:sp>
        <p:nvSpPr>
          <p:cNvPr id="115" name="Rectangle"/>
          <p:cNvSpPr/>
          <p:nvPr/>
        </p:nvSpPr>
        <p:spPr>
          <a:xfrm>
            <a:off x="2286000" y="4999037"/>
            <a:ext cx="3968750" cy="842963"/>
          </a:xfrm>
          <a:prstGeom prst="rect">
            <a:avLst/>
          </a:prstGeom>
          <a:solidFill>
            <a:srgbClr val="FFFFFF"/>
          </a:solidFill>
          <a:ln w="25400">
            <a:solidFill>
              <a:srgbClr val="FFFFFF"/>
            </a:solidFill>
          </a:ln>
        </p:spPr>
        <p:txBody>
          <a:bodyPr lIns="45719" rIns="45719" anchor="ctr"/>
          <a:lstStyle/>
          <a:p>
            <a:pPr algn="ctr">
              <a:defRPr sz="1800">
                <a:solidFill>
                  <a:srgbClr val="FFFFFF"/>
                </a:solidFill>
              </a:defRPr>
            </a:pPr>
          </a:p>
        </p:txBody>
      </p:sp>
      <p:sp>
        <p:nvSpPr>
          <p:cNvPr id="116" name="At high vCE compliance is limited by the BJT entering cut-off"/>
          <p:cNvSpPr txBox="1"/>
          <p:nvPr/>
        </p:nvSpPr>
        <p:spPr>
          <a:xfrm>
            <a:off x="198119" y="5608637"/>
            <a:ext cx="8747762" cy="51765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spcBef>
                <a:spcPts val="500"/>
              </a:spcBef>
            </a:pPr>
            <a:r>
              <a:t>At high </a:t>
            </a:r>
            <a:r>
              <a:rPr i="1">
                <a:latin typeface="+mn-lt"/>
                <a:ea typeface="+mn-ea"/>
                <a:cs typeface="+mn-cs"/>
                <a:sym typeface="Helvetica"/>
              </a:rPr>
              <a:t>v</a:t>
            </a:r>
            <a:r>
              <a:rPr baseline="-25000"/>
              <a:t>CE</a:t>
            </a:r>
            <a:r>
              <a:t> compliance is limited by the BJT entering cut-off</a:t>
            </a:r>
          </a:p>
        </p:txBody>
      </p:sp>
      <p:sp>
        <p:nvSpPr>
          <p:cNvPr id="117" name="More prone to occurring…"/>
          <p:cNvSpPr txBox="1"/>
          <p:nvPr/>
        </p:nvSpPr>
        <p:spPr>
          <a:xfrm>
            <a:off x="5594032" y="1536700"/>
            <a:ext cx="9166861" cy="134264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500"/>
              </a:spcBef>
            </a:pPr>
            <a:r>
              <a:t>More prone to occurring</a:t>
            </a:r>
          </a:p>
          <a:p>
            <a:pPr>
              <a:spcBef>
                <a:spcPts val="500"/>
              </a:spcBef>
            </a:pPr>
            <a:r>
              <a:t> when the Q point is </a:t>
            </a:r>
          </a:p>
          <a:p>
            <a:pPr>
              <a:spcBef>
                <a:spcPts val="500"/>
              </a:spcBef>
            </a:pPr>
            <a:r>
              <a:t>close to cut-off</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The ac load line is used to determine the maximum symmetrical swing (Vpp) for a given amplifier.…"/>
          <p:cNvSpPr txBox="1"/>
          <p:nvPr>
            <p:ph type="body" sz="half" idx="4294967295"/>
          </p:nvPr>
        </p:nvSpPr>
        <p:spPr>
          <a:xfrm>
            <a:off x="114300" y="1676400"/>
            <a:ext cx="8915400" cy="2133600"/>
          </a:xfrm>
          <a:prstGeom prst="rect">
            <a:avLst/>
          </a:prstGeom>
        </p:spPr>
        <p:txBody>
          <a:bodyPr/>
          <a:lstStyle/>
          <a:p>
            <a:pPr marL="281177" indent="-281177" defTabSz="749808">
              <a:buChar char="•"/>
              <a:defRPr sz="2952"/>
            </a:pPr>
            <a:r>
              <a:t>The ac load line is used to determine the maximum symmetrical swing (</a:t>
            </a:r>
            <a:r>
              <a:rPr i="1">
                <a:latin typeface="+mn-lt"/>
                <a:ea typeface="+mn-ea"/>
                <a:cs typeface="+mn-cs"/>
                <a:sym typeface="Helvetica"/>
              </a:rPr>
              <a:t>V</a:t>
            </a:r>
            <a:r>
              <a:rPr baseline="-35268" i="1">
                <a:latin typeface="+mn-lt"/>
                <a:ea typeface="+mn-ea"/>
                <a:cs typeface="+mn-cs"/>
                <a:sym typeface="Helvetica"/>
              </a:rPr>
              <a:t>pp</a:t>
            </a:r>
            <a:r>
              <a:t>) for a given amplifier. </a:t>
            </a:r>
          </a:p>
          <a:p>
            <a:pPr marL="281177" indent="-281177" defTabSz="749808">
              <a:buChar char="•"/>
              <a:defRPr sz="2952"/>
            </a:pPr>
            <a:r>
              <a:t>Note that the ac load-line can also be used to determine the compliance of the amplifier. </a:t>
            </a:r>
          </a:p>
        </p:txBody>
      </p:sp>
      <p:sp>
        <p:nvSpPr>
          <p:cNvPr id="122" name="Determine the maximum symmetrical swing"/>
          <p:cNvSpPr txBox="1"/>
          <p:nvPr>
            <p:ph type="title" idx="4294967295"/>
          </p:nvPr>
        </p:nvSpPr>
        <p:spPr>
          <a:xfrm>
            <a:off x="-1" y="-228601"/>
            <a:ext cx="9144002" cy="1143002"/>
          </a:xfrm>
          <a:prstGeom prst="rect">
            <a:avLst/>
          </a:prstGeom>
        </p:spPr>
        <p:txBody>
          <a:bodyPr/>
          <a:lstStyle>
            <a:lvl1pPr>
              <a:defRPr sz="3600">
                <a:solidFill>
                  <a:srgbClr val="C00000"/>
                </a:solidFill>
              </a:defRPr>
            </a:lvl1pPr>
          </a:lstStyle>
          <a:p>
            <a:pPr/>
            <a:r>
              <a:t>Determine the maximum symmetrical swing </a:t>
            </a:r>
          </a:p>
        </p:txBody>
      </p:sp>
      <p:sp>
        <p:nvSpPr>
          <p:cNvPr id="123" name="3/24/20"/>
          <p:cNvSpPr txBox="1"/>
          <p:nvPr/>
        </p:nvSpPr>
        <p:spPr>
          <a:xfrm>
            <a:off x="502919" y="6404292"/>
            <a:ext cx="2042162"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98989"/>
                </a:solidFill>
              </a:defRPr>
            </a:lvl1pPr>
          </a:lstStyle>
          <a:p>
            <a:pPr/>
            <a:r>
              <a:t>3/24/20</a:t>
            </a:r>
          </a:p>
        </p:txBody>
      </p:sp>
      <p:sp>
        <p:nvSpPr>
          <p:cNvPr id="124" name="Slide Number"/>
          <p:cNvSpPr txBox="1"/>
          <p:nvPr>
            <p:ph type="sldNum" sz="quarter" idx="2"/>
          </p:nvPr>
        </p:nvSpPr>
        <p:spPr>
          <a:xfrm>
            <a:off x="8497902" y="6467110"/>
            <a:ext cx="188898" cy="264255"/>
          </a:xfrm>
          <a:prstGeom prst="rect">
            <a:avLst/>
          </a:prstGeom>
          <a:extLst>
            <a:ext uri="{C572A759-6A51-4108-AA02-DFA0A04FC94B}">
              <ma14:wrappingTextBoxFlag xmlns:ma14="http://schemas.microsoft.com/office/mac/drawingml/2011/main" val="1"/>
            </a:ext>
          </a:extLst>
        </p:spPr>
        <p:txBody>
          <a:bodyPr/>
          <a:lstStyle>
            <a:lvl1pPr>
              <a:defRPr>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R1, R2 ⇒ set the value of VB , IB at a given VCC…"/>
          <p:cNvSpPr txBox="1"/>
          <p:nvPr>
            <p:ph type="body" sz="quarter" idx="4294967295"/>
          </p:nvPr>
        </p:nvSpPr>
        <p:spPr>
          <a:xfrm>
            <a:off x="152399" y="2971800"/>
            <a:ext cx="4572002" cy="1905000"/>
          </a:xfrm>
          <a:prstGeom prst="rect">
            <a:avLst/>
          </a:prstGeom>
        </p:spPr>
        <p:txBody>
          <a:bodyPr/>
          <a:lstStyle/>
          <a:p>
            <a:pPr marL="322325" indent="-322325" defTabSz="859536">
              <a:spcBef>
                <a:spcPts val="500"/>
              </a:spcBef>
              <a:buChar char="•"/>
              <a:defRPr sz="2256"/>
            </a:pPr>
            <a:r>
              <a:t>R</a:t>
            </a:r>
            <a:r>
              <a:rPr baseline="-31531"/>
              <a:t>1</a:t>
            </a:r>
            <a:r>
              <a:t>, R</a:t>
            </a:r>
            <a:r>
              <a:rPr baseline="-31531"/>
              <a:t>2 </a:t>
            </a:r>
            <a:r>
              <a:rPr>
                <a:latin typeface="Symbol"/>
                <a:ea typeface="Symbol"/>
                <a:cs typeface="Symbol"/>
                <a:sym typeface="Symbol"/>
              </a:rPr>
              <a:t>Þ </a:t>
            </a:r>
            <a:r>
              <a:t>set the value of V</a:t>
            </a:r>
            <a:r>
              <a:rPr baseline="-31531"/>
              <a:t>B</a:t>
            </a:r>
            <a:r>
              <a:t> , I</a:t>
            </a:r>
            <a:r>
              <a:rPr baseline="-31531"/>
              <a:t>B </a:t>
            </a:r>
            <a:r>
              <a:t>at a given V</a:t>
            </a:r>
            <a:r>
              <a:rPr baseline="-26212"/>
              <a:t>CC</a:t>
            </a:r>
            <a:r>
              <a:t> </a:t>
            </a:r>
          </a:p>
          <a:p>
            <a:pPr marL="322325" indent="-322325" defTabSz="859536">
              <a:spcBef>
                <a:spcPts val="500"/>
              </a:spcBef>
              <a:buChar char="•"/>
              <a:defRPr sz="2256"/>
            </a:pPr>
            <a:r>
              <a:t>R</a:t>
            </a:r>
            <a:r>
              <a:rPr baseline="-31531"/>
              <a:t>E</a:t>
            </a:r>
            <a:r>
              <a:t> </a:t>
            </a:r>
            <a:r>
              <a:rPr>
                <a:latin typeface="Symbol"/>
                <a:ea typeface="Symbol"/>
                <a:cs typeface="Symbol"/>
                <a:sym typeface="Symbol"/>
              </a:rPr>
              <a:t>Þ</a:t>
            </a:r>
            <a:r>
              <a:t> stabilizes the Q point</a:t>
            </a:r>
          </a:p>
          <a:p>
            <a:pPr marL="322325" indent="-322325" defTabSz="859536">
              <a:spcBef>
                <a:spcPts val="500"/>
              </a:spcBef>
              <a:buChar char="•"/>
              <a:defRPr sz="2256"/>
            </a:pPr>
            <a:r>
              <a:t>R</a:t>
            </a:r>
            <a:r>
              <a:rPr baseline="-31531"/>
              <a:t>L</a:t>
            </a:r>
            <a:r>
              <a:t> </a:t>
            </a:r>
            <a:r>
              <a:rPr>
                <a:latin typeface="Symbol"/>
                <a:ea typeface="Symbol"/>
                <a:cs typeface="Symbol"/>
                <a:sym typeface="Symbol"/>
              </a:rPr>
              <a:t>Þ</a:t>
            </a:r>
            <a:r>
              <a:t> Load</a:t>
            </a:r>
          </a:p>
        </p:txBody>
      </p:sp>
      <p:sp>
        <p:nvSpPr>
          <p:cNvPr id="127" name="DC and AC load lines"/>
          <p:cNvSpPr txBox="1"/>
          <p:nvPr/>
        </p:nvSpPr>
        <p:spPr>
          <a:xfrm>
            <a:off x="1226814" y="45566"/>
            <a:ext cx="6690372" cy="701031"/>
          </a:xfrm>
          <a:prstGeom prst="rect">
            <a:avLst/>
          </a:prstGeom>
          <a:ln w="12700">
            <a:miter lim="400000"/>
          </a:ln>
          <a:extLst>
            <a:ext uri="{C572A759-6A51-4108-AA02-DFA0A04FC94B}">
              <ma14:wrappingTextBoxFlag xmlns:ma14="http://schemas.microsoft.com/office/mac/drawingml/2011/main" val="1"/>
            </a:ext>
          </a:extLst>
        </p:spPr>
        <p:txBody>
          <a:bodyPr lIns="45714" tIns="45714" rIns="45714" bIns="45714" anchor="ctr">
            <a:spAutoFit/>
          </a:bodyPr>
          <a:lstStyle>
            <a:lvl1pPr algn="ctr">
              <a:defRPr sz="4000">
                <a:solidFill>
                  <a:srgbClr val="FF0000"/>
                </a:solidFill>
              </a:defRPr>
            </a:lvl1pPr>
          </a:lstStyle>
          <a:p>
            <a:pPr/>
            <a:r>
              <a:t>DC and AC load lines</a:t>
            </a:r>
          </a:p>
        </p:txBody>
      </p:sp>
      <p:pic>
        <p:nvPicPr>
          <p:cNvPr id="128" name="image.pdf" descr="image.pdf"/>
          <p:cNvPicPr>
            <a:picLocks noChangeAspect="1"/>
          </p:cNvPicPr>
          <p:nvPr/>
        </p:nvPicPr>
        <p:blipFill>
          <a:blip r:embed="rId3">
            <a:extLst/>
          </a:blip>
          <a:stretch>
            <a:fillRect/>
          </a:stretch>
        </p:blipFill>
        <p:spPr>
          <a:xfrm>
            <a:off x="4449762" y="1257300"/>
            <a:ext cx="4389438" cy="4838700"/>
          </a:xfrm>
          <a:prstGeom prst="rect">
            <a:avLst/>
          </a:prstGeom>
          <a:ln w="12700">
            <a:miter lim="400000"/>
          </a:ln>
        </p:spPr>
      </p:pic>
      <p:sp>
        <p:nvSpPr>
          <p:cNvPr id="129" name="3/24/20"/>
          <p:cNvSpPr txBox="1"/>
          <p:nvPr/>
        </p:nvSpPr>
        <p:spPr>
          <a:xfrm>
            <a:off x="502919" y="6404292"/>
            <a:ext cx="2042162"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98989"/>
                </a:solidFill>
              </a:defRPr>
            </a:lvl1pPr>
          </a:lstStyle>
          <a:p>
            <a:pPr/>
            <a:r>
              <a:t>3/24/20</a:t>
            </a:r>
          </a:p>
        </p:txBody>
      </p:sp>
      <p:sp>
        <p:nvSpPr>
          <p:cNvPr id="130" name="Slide Number"/>
          <p:cNvSpPr txBox="1"/>
          <p:nvPr>
            <p:ph type="sldNum" sz="quarter" idx="2"/>
          </p:nvPr>
        </p:nvSpPr>
        <p:spPr>
          <a:xfrm>
            <a:off x="8497902" y="6467110"/>
            <a:ext cx="188898" cy="264255"/>
          </a:xfrm>
          <a:prstGeom prst="rect">
            <a:avLst/>
          </a:prstGeom>
          <a:extLst>
            <a:ext uri="{C572A759-6A51-4108-AA02-DFA0A04FC94B}">
              <ma14:wrappingTextBoxFlag xmlns:ma14="http://schemas.microsoft.com/office/mac/drawingml/2011/main" val="1"/>
            </a:ext>
          </a:extLst>
        </p:spPr>
        <p:txBody>
          <a:bodyPr/>
          <a:lstStyle>
            <a:lvl1pPr>
              <a:defRPr>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4" name="image.pdf" descr="image.pdf"/>
          <p:cNvPicPr>
            <a:picLocks noChangeAspect="1"/>
          </p:cNvPicPr>
          <p:nvPr/>
        </p:nvPicPr>
        <p:blipFill>
          <a:blip r:embed="rId3">
            <a:extLst/>
          </a:blip>
          <a:stretch>
            <a:fillRect/>
          </a:stretch>
        </p:blipFill>
        <p:spPr>
          <a:xfrm>
            <a:off x="20637" y="1371600"/>
            <a:ext cx="3355976" cy="3697288"/>
          </a:xfrm>
          <a:prstGeom prst="rect">
            <a:avLst/>
          </a:prstGeom>
          <a:ln w="12700">
            <a:miter lim="400000"/>
          </a:ln>
        </p:spPr>
      </p:pic>
      <p:pic>
        <p:nvPicPr>
          <p:cNvPr id="135" name="image.pdf" descr="image.pdf"/>
          <p:cNvPicPr>
            <a:picLocks noChangeAspect="1"/>
          </p:cNvPicPr>
          <p:nvPr/>
        </p:nvPicPr>
        <p:blipFill>
          <a:blip r:embed="rId4">
            <a:extLst/>
          </a:blip>
          <a:stretch>
            <a:fillRect/>
          </a:stretch>
        </p:blipFill>
        <p:spPr>
          <a:xfrm>
            <a:off x="3505200" y="762000"/>
            <a:ext cx="1847850" cy="4413250"/>
          </a:xfrm>
          <a:prstGeom prst="rect">
            <a:avLst/>
          </a:prstGeom>
          <a:ln w="12700">
            <a:miter lim="400000"/>
          </a:ln>
        </p:spPr>
      </p:pic>
      <p:pic>
        <p:nvPicPr>
          <p:cNvPr id="136" name="image.pdf" descr="image.pdf"/>
          <p:cNvPicPr>
            <a:picLocks noChangeAspect="1"/>
          </p:cNvPicPr>
          <p:nvPr/>
        </p:nvPicPr>
        <p:blipFill>
          <a:blip r:embed="rId5">
            <a:extLst/>
          </a:blip>
          <a:stretch>
            <a:fillRect/>
          </a:stretch>
        </p:blipFill>
        <p:spPr>
          <a:xfrm>
            <a:off x="5438775" y="1789112"/>
            <a:ext cx="3705225" cy="3236913"/>
          </a:xfrm>
          <a:prstGeom prst="rect">
            <a:avLst/>
          </a:prstGeom>
          <a:ln w="12700">
            <a:miter lim="400000"/>
          </a:ln>
        </p:spPr>
      </p:pic>
      <p:sp>
        <p:nvSpPr>
          <p:cNvPr id="137" name="Complete  Circuit"/>
          <p:cNvSpPr txBox="1"/>
          <p:nvPr/>
        </p:nvSpPr>
        <p:spPr>
          <a:xfrm>
            <a:off x="579119" y="5068887"/>
            <a:ext cx="2042162"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000"/>
            </a:lvl1pPr>
          </a:lstStyle>
          <a:p>
            <a:pPr/>
            <a:r>
              <a:t>Complete  Circuit</a:t>
            </a:r>
          </a:p>
        </p:txBody>
      </p:sp>
      <p:sp>
        <p:nvSpPr>
          <p:cNvPr id="138" name="DC circuit"/>
          <p:cNvSpPr txBox="1"/>
          <p:nvPr/>
        </p:nvSpPr>
        <p:spPr>
          <a:xfrm>
            <a:off x="3603307" y="5068887"/>
            <a:ext cx="158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000"/>
            </a:lvl1pPr>
          </a:lstStyle>
          <a:p>
            <a:pPr/>
            <a:r>
              <a:t>DC circuit</a:t>
            </a:r>
          </a:p>
        </p:txBody>
      </p:sp>
      <p:sp>
        <p:nvSpPr>
          <p:cNvPr id="139" name="AC circuit"/>
          <p:cNvSpPr txBox="1"/>
          <p:nvPr/>
        </p:nvSpPr>
        <p:spPr>
          <a:xfrm>
            <a:off x="5989319" y="5068887"/>
            <a:ext cx="2880362"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000"/>
            </a:lvl1pPr>
          </a:lstStyle>
          <a:p>
            <a:pPr/>
            <a:r>
              <a:t>AC circuit</a:t>
            </a:r>
          </a:p>
        </p:txBody>
      </p:sp>
      <p:sp>
        <p:nvSpPr>
          <p:cNvPr id="140" name="DC and AC circuits"/>
          <p:cNvSpPr txBox="1"/>
          <p:nvPr/>
        </p:nvSpPr>
        <p:spPr>
          <a:xfrm>
            <a:off x="1226814" y="-30634"/>
            <a:ext cx="6690372" cy="701031"/>
          </a:xfrm>
          <a:prstGeom prst="rect">
            <a:avLst/>
          </a:prstGeom>
          <a:ln w="12700">
            <a:miter lim="400000"/>
          </a:ln>
          <a:extLst>
            <a:ext uri="{C572A759-6A51-4108-AA02-DFA0A04FC94B}">
              <ma14:wrappingTextBoxFlag xmlns:ma14="http://schemas.microsoft.com/office/mac/drawingml/2011/main" val="1"/>
            </a:ext>
          </a:extLst>
        </p:spPr>
        <p:txBody>
          <a:bodyPr lIns="45714" tIns="45714" rIns="45714" bIns="45714" anchor="ctr">
            <a:spAutoFit/>
          </a:bodyPr>
          <a:lstStyle>
            <a:lvl1pPr algn="ctr">
              <a:defRPr sz="4000">
                <a:solidFill>
                  <a:srgbClr val="FF0000"/>
                </a:solidFill>
              </a:defRPr>
            </a:lvl1pPr>
          </a:lstStyle>
          <a:p>
            <a:pPr/>
            <a:r>
              <a:t>DC and AC circuits</a:t>
            </a:r>
          </a:p>
        </p:txBody>
      </p:sp>
      <p:sp>
        <p:nvSpPr>
          <p:cNvPr id="141" name="3/24/20"/>
          <p:cNvSpPr txBox="1"/>
          <p:nvPr/>
        </p:nvSpPr>
        <p:spPr>
          <a:xfrm>
            <a:off x="502919" y="6404292"/>
            <a:ext cx="2042162"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98989"/>
                </a:solidFill>
              </a:defRPr>
            </a:lvl1pPr>
          </a:lstStyle>
          <a:p>
            <a:pPr/>
            <a:r>
              <a:t>3/24/20</a:t>
            </a:r>
          </a:p>
        </p:txBody>
      </p:sp>
      <p:sp>
        <p:nvSpPr>
          <p:cNvPr id="142" name="Slide Number"/>
          <p:cNvSpPr txBox="1"/>
          <p:nvPr>
            <p:ph type="sldNum" sz="quarter" idx="2"/>
          </p:nvPr>
        </p:nvSpPr>
        <p:spPr>
          <a:xfrm>
            <a:off x="8497902" y="6467110"/>
            <a:ext cx="188898" cy="264255"/>
          </a:xfrm>
          <a:prstGeom prst="rect">
            <a:avLst/>
          </a:prstGeom>
          <a:extLst>
            <a:ext uri="{C572A759-6A51-4108-AA02-DFA0A04FC94B}">
              <ma14:wrappingTextBoxFlag xmlns:ma14="http://schemas.microsoft.com/office/mac/drawingml/2011/main" val="1"/>
            </a:ext>
          </a:extLst>
        </p:spPr>
        <p:txBody>
          <a:bodyPr/>
          <a:lstStyle>
            <a:lvl1pPr>
              <a:defRPr>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Presentation6">
  <a:themeElements>
    <a:clrScheme name="Presentation6">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Presentation6">
      <a:majorFont>
        <a:latin typeface="Times New Roman"/>
        <a:ea typeface="Times New Roman"/>
        <a:cs typeface="Times New Roman"/>
      </a:majorFont>
      <a:minorFont>
        <a:latin typeface="Helvetica"/>
        <a:ea typeface="Helvetica"/>
        <a:cs typeface="Helvetica"/>
      </a:minorFont>
    </a:fontScheme>
    <a:fmtScheme name="Presentation6">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Presentation6">
  <a:themeElements>
    <a:clrScheme name="Presentation6">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Presentation6">
      <a:majorFont>
        <a:latin typeface="Times New Roman"/>
        <a:ea typeface="Times New Roman"/>
        <a:cs typeface="Times New Roman"/>
      </a:majorFont>
      <a:minorFont>
        <a:latin typeface="Helvetica"/>
        <a:ea typeface="Helvetica"/>
        <a:cs typeface="Helvetica"/>
      </a:minorFont>
    </a:fontScheme>
    <a:fmtScheme name="Presentation6">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