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14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8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5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74E6-9F96-41F5-A01E-F5E872D3EED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E0D8-0D68-4AFA-B11C-0994774B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4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/>
              <a:t>Handout on compliance </a:t>
            </a:r>
            <a:br>
              <a:rPr lang="en-US" dirty="0"/>
            </a:br>
            <a:r>
              <a:rPr lang="en-US" dirty="0"/>
              <a:t>and ac load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ECE 322L</a:t>
            </a:r>
          </a:p>
        </p:txBody>
      </p:sp>
    </p:spTree>
    <p:extLst>
      <p:ext uri="{BB962C8B-B14F-4D97-AF65-F5344CB8AC3E}">
        <p14:creationId xmlns:p14="http://schemas.microsoft.com/office/powerpoint/2010/main" val="322679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B30A6-388A-44F9-A045-3839B382966C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TW"/>
              <a:t>Cutoff and Saturation Clipping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371600"/>
          </a:xfrm>
        </p:spPr>
        <p:txBody>
          <a:bodyPr/>
          <a:lstStyle/>
          <a:p>
            <a:r>
              <a:rPr lang="en-US" altLang="zh-TW" sz="2400"/>
              <a:t>When determining the output compliance for a given amplifier, solve both equation (A) and (B).  </a:t>
            </a:r>
            <a:r>
              <a:rPr lang="en-US" altLang="zh-TW" sz="2400" b="1" i="1"/>
              <a:t>The lower of the two results is the compliance of the amplifier.</a:t>
            </a:r>
            <a:r>
              <a:rPr lang="en-US" altLang="zh-TW" sz="2400"/>
              <a:t> </a:t>
            </a:r>
          </a:p>
        </p:txBody>
      </p:sp>
      <p:pic>
        <p:nvPicPr>
          <p:cNvPr id="25607" name="Picture 4" descr="PSD_5F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74913"/>
            <a:ext cx="6629400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8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DEC70-6B34-4234-B179-0A3A98338EB4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TW" dirty="0"/>
              <a:t>Compliance</a:t>
            </a:r>
          </a:p>
        </p:txBody>
      </p:sp>
      <p:pic>
        <p:nvPicPr>
          <p:cNvPr id="22534" name="Picture 4" descr="PSD_20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1628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1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F7FE5-958B-4DC0-A38A-E2E3E62C99CF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zh-TW"/>
              <a:t>Compliance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400"/>
              <a:t>	The maximum possible transition for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</a:t>
            </a:r>
            <a:r>
              <a:rPr lang="en-US" altLang="zh-TW" sz="2400"/>
              <a:t> is equal to the difference between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CE(off)</a:t>
            </a:r>
            <a:r>
              <a:rPr lang="en-US" altLang="zh-TW" sz="2400"/>
              <a:t> and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CEQ</a:t>
            </a:r>
            <a:r>
              <a:rPr lang="en-US" altLang="zh-TW" sz="2400"/>
              <a:t>.  Since this transition is equal to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CQ</a:t>
            </a:r>
            <a:r>
              <a:rPr lang="en-US" altLang="zh-TW" sz="2400" i="1"/>
              <a:t>r</a:t>
            </a:r>
            <a:r>
              <a:rPr lang="en-US" altLang="zh-TW" sz="2400" i="1" baseline="-30000"/>
              <a:t>C</a:t>
            </a:r>
            <a:r>
              <a:rPr lang="en-US" altLang="zh-TW" sz="2400"/>
              <a:t>, the maximum peak output voltage from the amplifier is equal to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CQ</a:t>
            </a:r>
            <a:r>
              <a:rPr lang="en-US" altLang="zh-TW" sz="2400" i="1"/>
              <a:t>r</a:t>
            </a:r>
            <a:r>
              <a:rPr lang="en-US" altLang="zh-TW" sz="2400" i="1" baseline="-30000"/>
              <a:t>C</a:t>
            </a:r>
            <a:r>
              <a:rPr lang="en-US" altLang="zh-TW" sz="2400"/>
              <a:t>.  Two times this value will give the maximum peak-to-peak transition of the output voltage:</a:t>
            </a:r>
          </a:p>
          <a:p>
            <a:pPr>
              <a:buFontTx/>
              <a:buNone/>
            </a:pPr>
            <a:r>
              <a:rPr lang="en-US" altLang="zh-TW" sz="2400"/>
              <a:t>					</a:t>
            </a:r>
          </a:p>
          <a:p>
            <a:pPr>
              <a:buFontTx/>
              <a:buNone/>
            </a:pPr>
            <a:r>
              <a:rPr lang="en-US" altLang="zh-TW" sz="2400"/>
              <a:t>		V</a:t>
            </a:r>
            <a:r>
              <a:rPr lang="en-US" altLang="zh-TW" sz="2400" i="1" baseline="-30000"/>
              <a:t>PP </a:t>
            </a:r>
            <a:r>
              <a:rPr lang="en-US" altLang="zh-TW" sz="2400"/>
              <a:t>= the output compliance, in peak-to-peak voltage</a:t>
            </a:r>
          </a:p>
          <a:p>
            <a:pPr algn="just">
              <a:buFontTx/>
              <a:buNone/>
            </a:pPr>
            <a:r>
              <a:rPr lang="en-US" altLang="zh-TW" sz="2400" i="1"/>
              <a:t>		I</a:t>
            </a:r>
            <a:r>
              <a:rPr lang="en-US" altLang="zh-TW" sz="2400" i="1" baseline="-30000"/>
              <a:t>CQ  </a:t>
            </a:r>
            <a:r>
              <a:rPr lang="en-US" altLang="zh-TW" sz="2400"/>
              <a:t>= the quiescent value of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</a:t>
            </a:r>
            <a:endParaRPr lang="en-US" altLang="zh-TW" sz="2400"/>
          </a:p>
          <a:p>
            <a:pPr>
              <a:buFontTx/>
              <a:buNone/>
            </a:pPr>
            <a:r>
              <a:rPr lang="en-US" altLang="zh-TW" sz="2400" i="1"/>
              <a:t>		r</a:t>
            </a:r>
            <a:r>
              <a:rPr lang="en-US" altLang="zh-TW" sz="2400" i="1" baseline="-30000"/>
              <a:t>C   </a:t>
            </a:r>
            <a:r>
              <a:rPr lang="en-US" altLang="zh-TW" sz="2400"/>
              <a:t>= the ac load resistance in the circuit</a:t>
            </a:r>
            <a:r>
              <a:rPr lang="en-US" altLang="zh-TW" sz="2000"/>
              <a:t> </a:t>
            </a: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3124200" y="3581400"/>
            <a:ext cx="160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1800"/>
          </a:p>
        </p:txBody>
      </p:sp>
      <p:grpSp>
        <p:nvGrpSpPr>
          <p:cNvPr id="23560" name="Group 9"/>
          <p:cNvGrpSpPr>
            <a:grpSpLocks/>
          </p:cNvGrpSpPr>
          <p:nvPr/>
        </p:nvGrpSpPr>
        <p:grpSpPr bwMode="auto">
          <a:xfrm>
            <a:off x="3276600" y="3505200"/>
            <a:ext cx="1752600" cy="457200"/>
            <a:chOff x="2064" y="3014"/>
            <a:chExt cx="1104" cy="288"/>
          </a:xfrm>
        </p:grpSpPr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2064" y="301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/>
            </a:p>
          </p:txBody>
        </p:sp>
        <p:sp>
          <p:nvSpPr>
            <p:cNvPr id="23564" name="Rectangle 7"/>
            <p:cNvSpPr>
              <a:spLocks noChangeArrowheads="1"/>
            </p:cNvSpPr>
            <p:nvPr/>
          </p:nvSpPr>
          <p:spPr bwMode="auto">
            <a:xfrm>
              <a:off x="2181" y="3014"/>
              <a:ext cx="9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b="1" i="1"/>
                <a:t>V</a:t>
              </a:r>
              <a:r>
                <a:rPr lang="en-US" altLang="zh-TW" sz="2000" b="1" i="1" baseline="-30000"/>
                <a:t>PP</a:t>
              </a:r>
              <a:r>
                <a:rPr lang="en-US" altLang="zh-TW" sz="2000" b="1" i="1"/>
                <a:t> = 2I</a:t>
              </a:r>
              <a:r>
                <a:rPr lang="en-US" altLang="zh-TW" sz="2000" b="1" i="1" baseline="-30000"/>
                <a:t>CQ</a:t>
              </a:r>
              <a:r>
                <a:rPr lang="en-US" altLang="zh-TW" sz="2000" b="1" i="1"/>
                <a:t>r</a:t>
              </a:r>
              <a:r>
                <a:rPr lang="en-US" altLang="zh-TW" sz="2000" b="1" i="1" baseline="-30000"/>
                <a:t>C</a:t>
              </a:r>
            </a:p>
          </p:txBody>
        </p:sp>
      </p:grp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52578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6477000" y="3505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02747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62818-AA76-4159-B4D0-1309ACE62624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zh-TW"/>
              <a:t>Compliance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/>
              <a:t>	When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</a:t>
            </a:r>
            <a:r>
              <a:rPr lang="en-US" altLang="zh-TW" sz="2400" i="1"/>
              <a:t> = I</a:t>
            </a:r>
            <a:r>
              <a:rPr lang="en-US" altLang="zh-TW" sz="2400" i="1" baseline="-30000"/>
              <a:t>C(sat)</a:t>
            </a:r>
            <a:r>
              <a:rPr lang="en-US" altLang="zh-TW" sz="2400" baseline="-30000"/>
              <a:t>­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</a:t>
            </a:r>
            <a:r>
              <a:rPr lang="en-US" altLang="zh-TW" sz="2400"/>
              <a:t> is ideally equal to 0V.  When </a:t>
            </a:r>
            <a:r>
              <a:rPr lang="en-US" altLang="zh-TW" sz="2400" i="1"/>
              <a:t>I­</a:t>
            </a:r>
            <a:r>
              <a:rPr lang="en-US" altLang="zh-TW" sz="2400" i="1" baseline="-30000"/>
              <a:t>C</a:t>
            </a:r>
            <a:r>
              <a:rPr lang="en-US" altLang="zh-TW" sz="2400" i="1"/>
              <a:t> = I</a:t>
            </a:r>
            <a:r>
              <a:rPr lang="en-US" altLang="zh-TW" sz="2400" i="1" baseline="-30000"/>
              <a:t>CQ</a:t>
            </a:r>
            <a:r>
              <a:rPr lang="en-US" altLang="zh-TW" sz="2400"/>
              <a:t>,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</a:t>
            </a:r>
            <a:r>
              <a:rPr lang="en-US" altLang="zh-TW" sz="2400"/>
              <a:t> is at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CEQ</a:t>
            </a:r>
            <a:r>
              <a:rPr lang="en-US" altLang="zh-TW" sz="2400"/>
              <a:t>.  Note that when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</a:t>
            </a:r>
            <a:r>
              <a:rPr lang="en-US" altLang="zh-TW" sz="2400"/>
              <a:t> makes its maximum possible transition (from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CQ</a:t>
            </a:r>
            <a:r>
              <a:rPr lang="en-US" altLang="zh-TW" sz="2400"/>
              <a:t> to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C(sat)</a:t>
            </a:r>
            <a:r>
              <a:rPr lang="en-US" altLang="zh-TW" sz="2400"/>
              <a:t>), the output voltage changes by an amount equal to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CEQ</a:t>
            </a:r>
            <a:r>
              <a:rPr lang="en-US" altLang="zh-TW" sz="2400"/>
              <a:t>.  Thus the maximum peak-to-peak transition would be equal to twice this value: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TW" sz="2400"/>
          </a:p>
          <a:p>
            <a:pPr algn="just">
              <a:lnSpc>
                <a:spcPct val="90000"/>
              </a:lnSpc>
            </a:pPr>
            <a:r>
              <a:rPr lang="en-US" altLang="zh-TW" sz="2400"/>
              <a:t>Equation (A) sets the limit in terms of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CE(off)</a:t>
            </a:r>
            <a:r>
              <a:rPr lang="en-US" altLang="zh-TW" sz="2400"/>
              <a:t>.  If the value obtained by this equation is exceed, the output voltage will try to exceed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CE(off)</a:t>
            </a:r>
            <a:r>
              <a:rPr lang="en-US" altLang="zh-TW" sz="2400"/>
              <a:t>, which is not possible.  This is called cutoff clipping, because the output voltage is clipped off at the value of</a:t>
            </a:r>
            <a:r>
              <a:rPr lang="en-US" altLang="zh-TW" sz="2400" baseline="-30000"/>
              <a:t> </a:t>
            </a:r>
            <a:r>
              <a:rPr lang="en-US" altLang="zh-TW" sz="2400" i="1"/>
              <a:t>V</a:t>
            </a:r>
            <a:r>
              <a:rPr lang="en-US" altLang="zh-TW" sz="2400" i="1" baseline="-30000"/>
              <a:t>CE(off)</a:t>
            </a:r>
            <a:r>
              <a:rPr lang="en-US" altLang="zh-TW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Equation (B) sets of the limit in terms of </a:t>
            </a:r>
            <a:r>
              <a:rPr lang="en-US" altLang="zh-TW" sz="2400" i="1"/>
              <a:t>I</a:t>
            </a:r>
            <a:r>
              <a:rPr lang="en-US" altLang="zh-TW" sz="2400" i="1" baseline="-30000"/>
              <a:t>C(sat)</a:t>
            </a:r>
            <a:r>
              <a:rPr lang="en-US" altLang="zh-TW" sz="2400"/>
              <a:t>.  If the value obtained by this equation is exceed, the output will experience saturation clipping. </a:t>
            </a:r>
          </a:p>
        </p:txBody>
      </p:sp>
      <p:grpSp>
        <p:nvGrpSpPr>
          <p:cNvPr id="24583" name="Group 11"/>
          <p:cNvGrpSpPr>
            <a:grpSpLocks/>
          </p:cNvGrpSpPr>
          <p:nvPr/>
        </p:nvGrpSpPr>
        <p:grpSpPr bwMode="auto">
          <a:xfrm>
            <a:off x="2743200" y="2895600"/>
            <a:ext cx="4114800" cy="457200"/>
            <a:chOff x="1728" y="1824"/>
            <a:chExt cx="2592" cy="288"/>
          </a:xfrm>
        </p:grpSpPr>
        <p:sp>
          <p:nvSpPr>
            <p:cNvPr id="24584" name="Rectangle 5"/>
            <p:cNvSpPr>
              <a:spLocks noChangeArrowheads="1"/>
            </p:cNvSpPr>
            <p:nvPr/>
          </p:nvSpPr>
          <p:spPr bwMode="auto">
            <a:xfrm>
              <a:off x="1728" y="1824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id-ID" altLang="en-US" sz="1800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2976" y="19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744" y="182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/>
                <a:t>(B)</a:t>
              </a:r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1776" y="182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V</a:t>
              </a:r>
              <a:r>
                <a:rPr lang="en-US" altLang="zh-TW" sz="2000" i="1" baseline="-30000"/>
                <a:t>PP</a:t>
              </a:r>
              <a:r>
                <a:rPr lang="en-US" altLang="zh-TW" sz="2000" i="1"/>
                <a:t> = 2V</a:t>
              </a:r>
              <a:r>
                <a:rPr lang="en-US" altLang="zh-TW" sz="2000" i="1" baseline="-30000"/>
                <a:t>CEQ</a:t>
              </a:r>
              <a:r>
                <a:rPr lang="en-US" altLang="zh-TW" sz="20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18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Handout on compliance  and ac load line</vt:lpstr>
      <vt:lpstr>Cutoff and Saturation Clipping</vt:lpstr>
      <vt:lpstr>Compliance</vt:lpstr>
      <vt:lpstr>Compliance</vt:lpstr>
      <vt:lpstr>Compliance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Handout on compliance  and ac load line</dc:title>
  <dc:creator>Francesca Cavallo</dc:creator>
  <cp:lastModifiedBy> </cp:lastModifiedBy>
  <cp:revision>4</cp:revision>
  <dcterms:created xsi:type="dcterms:W3CDTF">2017-03-23T21:25:10Z</dcterms:created>
  <dcterms:modified xsi:type="dcterms:W3CDTF">2020-03-24T04:25:24Z</dcterms:modified>
</cp:coreProperties>
</file>