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37"/>
  </p:notesMasterIdLst>
  <p:handoutMasterIdLst>
    <p:handoutMasterId r:id="rId38"/>
  </p:handoutMasterIdLst>
  <p:sldIdLst>
    <p:sldId id="535" r:id="rId2"/>
    <p:sldId id="618" r:id="rId3"/>
    <p:sldId id="568" r:id="rId4"/>
    <p:sldId id="569" r:id="rId5"/>
    <p:sldId id="571" r:id="rId6"/>
    <p:sldId id="572" r:id="rId7"/>
    <p:sldId id="573" r:id="rId8"/>
    <p:sldId id="574" r:id="rId9"/>
    <p:sldId id="601" r:id="rId10"/>
    <p:sldId id="602" r:id="rId11"/>
    <p:sldId id="619" r:id="rId12"/>
    <p:sldId id="577" r:id="rId13"/>
    <p:sldId id="578" r:id="rId14"/>
    <p:sldId id="579" r:id="rId15"/>
    <p:sldId id="603" r:id="rId16"/>
    <p:sldId id="617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3" r:id="rId26"/>
    <p:sldId id="614" r:id="rId27"/>
    <p:sldId id="592" r:id="rId28"/>
    <p:sldId id="593" r:id="rId29"/>
    <p:sldId id="615" r:id="rId30"/>
    <p:sldId id="616" r:id="rId31"/>
    <p:sldId id="596" r:id="rId32"/>
    <p:sldId id="599" r:id="rId33"/>
    <p:sldId id="600" r:id="rId34"/>
    <p:sldId id="597" r:id="rId35"/>
    <p:sldId id="598" r:id="rId3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  <a:srgbClr val="F0E1FF"/>
    <a:srgbClr val="E8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202" y="-77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9EF7C57-0432-4F09-BEC9-7936518AD2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2204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650" y="0"/>
            <a:ext cx="2949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92150"/>
            <a:ext cx="4608513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379913"/>
            <a:ext cx="5064125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6025"/>
            <a:ext cx="2949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650" y="8836025"/>
            <a:ext cx="2949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55FE8F4-C0F1-4DD4-95EA-68ACEB8DAB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7611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4763"/>
            <a:ext cx="9144000" cy="46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08725"/>
            <a:ext cx="9144000" cy="460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71800" y="6416675"/>
            <a:ext cx="32004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75A7BF64-D2B3-4655-8287-1C92207EA6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577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1B5B9-0AA6-48B7-AC55-43C5E4A9C4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7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B6D9-BD0B-4941-9049-99953DB2B6D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11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36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2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8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4763"/>
            <a:ext cx="9144000" cy="46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8725"/>
            <a:ext cx="9144000" cy="460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9763"/>
            <a:ext cx="9144000" cy="460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971800" y="6416675"/>
            <a:ext cx="3200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ECE 322L, Spring 2020, Lecture 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8160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 sz="2400">
                <a:solidFill>
                  <a:sysClr val="windowText" lastClr="000000"/>
                </a:solidFill>
              </a:defRPr>
            </a:lvl2pPr>
            <a:lvl3pPr>
              <a:defRPr sz="2000">
                <a:solidFill>
                  <a:sysClr val="windowText" lastClr="000000"/>
                </a:solidFill>
              </a:defRPr>
            </a:lvl3pPr>
            <a:lvl4pPr>
              <a:defRPr sz="1600">
                <a:solidFill>
                  <a:sysClr val="windowText" lastClr="000000"/>
                </a:solidFill>
              </a:defRPr>
            </a:lvl4pPr>
            <a:lvl5pPr>
              <a:defRPr sz="160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677A0477-6640-49A4-B276-94B61A26FB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434FC-4F8E-461D-83A5-FC7E4B041B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898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2E8F2-FF0E-4F98-A0E6-055929966A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3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A0F6-7C54-46B8-B90D-5A82828E0E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71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B8AA0-C564-4961-9B42-3A8EF2E0C4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44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F708D-0477-4B32-A2E4-6DD235A477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94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FD337-B931-4746-8157-3C5629FEA0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52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67B15-6DAB-46D9-A3C6-178613E29A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78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1C09662-0ED6-44C4-82E5-AC1E77C5CE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  <p:sldLayoutId id="2147484481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  <p:sldLayoutId id="2147484482" r:id="rId12"/>
    <p:sldLayoutId id="2147484483" r:id="rId13"/>
    <p:sldLayoutId id="2147484484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7.png"/><Relationship Id="rId10" Type="http://schemas.openxmlformats.org/officeDocument/2006/relationships/image" Target="../media/image290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ECE 322L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Electronics 2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571500" y="3886200"/>
            <a:ext cx="8001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04/16/20 - Lecture 22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A and class B amplifiers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4000" dirty="0"/>
            </a:br>
            <a:r>
              <a:rPr lang="en-US" altLang="en-US" sz="4000" dirty="0"/>
              <a:t>Maximum efficiency of class A amplifiers</a:t>
            </a:r>
            <a:br>
              <a:rPr lang="en-US" altLang="en-US" sz="4000" dirty="0"/>
            </a:b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13" y="762000"/>
            <a:ext cx="3505382" cy="104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8"/>
          <a:stretch/>
        </p:blipFill>
        <p:spPr bwMode="auto">
          <a:xfrm>
            <a:off x="4867413" y="3813108"/>
            <a:ext cx="422178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29" y="4635759"/>
            <a:ext cx="1371600" cy="4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24674" y="1847484"/>
                <a:ext cx="1986121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66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66CC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66CC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FF66CC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FF66CC"/>
                                      </a:solidFill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66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66CC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66CC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FF66CC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74" y="1847484"/>
                <a:ext cx="1986121" cy="837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06218" y="3227173"/>
                <a:ext cx="3952756" cy="659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196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solidFill>
                              <a:srgbClr val="FF66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66CC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66CC"/>
                                </a:solidFill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sz="2200" i="1">
                        <a:solidFill>
                          <a:srgbClr val="FF66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FF66CC"/>
                    </a:solidFill>
                  </a:rPr>
                  <a:t>=</a:t>
                </a:r>
                <a:r>
                  <a:rPr lang="en-US" sz="2200" dirty="0">
                    <a:solidFill>
                      <a:srgbClr val="FF66CC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66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𝑜</m:t>
                            </m:r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𝑝𝑚𝑎𝑥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i="1" dirty="0">
                            <a:solidFill>
                              <a:srgbClr val="FF66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𝑜</m:t>
                            </m:r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𝑝𝑚𝑎𝑥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FF66CC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200" dirty="0">
                  <a:solidFill>
                    <a:srgbClr val="FF66CC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8" y="3227173"/>
                <a:ext cx="3952756" cy="659027"/>
              </a:xfrm>
              <a:prstGeom prst="rect">
                <a:avLst/>
              </a:prstGeom>
              <a:blipFill>
                <a:blip r:embed="rId6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9" b="19017"/>
          <a:stretch/>
        </p:blipFill>
        <p:spPr bwMode="auto">
          <a:xfrm>
            <a:off x="4875963" y="5067907"/>
            <a:ext cx="3158216" cy="72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nea2362X_0816"/>
          <p:cNvPicPr>
            <a:picLocks noChangeAspect="1" noChangeArrowheads="1"/>
          </p:cNvPicPr>
          <p:nvPr/>
        </p:nvPicPr>
        <p:blipFill rotWithShape="1">
          <a:blip r:embed="rId8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8009" r="38409" b="14263"/>
          <a:stretch/>
        </p:blipFill>
        <p:spPr>
          <a:xfrm>
            <a:off x="533401" y="3450558"/>
            <a:ext cx="3505200" cy="28806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828800" y="1285209"/>
            <a:ext cx="457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3200400" y="3580737"/>
            <a:ext cx="1600200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i="1" dirty="0">
                <a:latin typeface="Arial" charset="0"/>
                <a:cs typeface="Arial" charset="0"/>
              </a:rPr>
              <a:t>Assumption: Q point is in the middle of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i="1" dirty="0">
                <a:cs typeface="Arial" charset="0"/>
              </a:rPr>
              <a:t>active region</a:t>
            </a:r>
            <a:endParaRPr lang="en-US" sz="1600" i="1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A755D-F3DE-428D-9C30-618F9114E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81922" name="Picture 2" descr="Related image">
            <a:extLst>
              <a:ext uri="{FF2B5EF4-FFF2-40B4-BE49-F238E27FC236}">
                <a16:creationId xmlns:a16="http://schemas.microsoft.com/office/drawing/2014/main" id="{8BDDCBA4-B840-4D42-958A-182C7B003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1" t="27466" r="8190" b="5160"/>
          <a:stretch/>
        </p:blipFill>
        <p:spPr bwMode="auto">
          <a:xfrm>
            <a:off x="152401" y="791715"/>
            <a:ext cx="3581398" cy="27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63E11C-C029-4192-83B0-657B82A54460}"/>
                  </a:ext>
                </a:extLst>
              </p:cNvPr>
              <p:cNvSpPr txBox="1"/>
              <p:nvPr/>
            </p:nvSpPr>
            <p:spPr>
              <a:xfrm>
                <a:off x="4478693" y="2721054"/>
                <a:ext cx="3952756" cy="452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20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𝑜𝑚𝑎𝑥</m:t>
                          </m:r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𝑟𝑚𝑠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𝑚𝑎𝑥</m:t>
                          </m:r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FF66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63E11C-C029-4192-83B0-657B82A54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93" y="2721054"/>
                <a:ext cx="3952756" cy="452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68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E615-213F-493F-92A9-443FFC15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Instantaneous power dissipated by the transistor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6FC1-1634-4B36-928C-9361C1C38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6CA4D-B1E9-4A74-A9A9-8C1B49E980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7BB678-5C77-45AA-B832-0CB4449E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7" y="1981200"/>
            <a:ext cx="5070416" cy="28956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0B824-2063-4818-93E1-C1CF3CEA3C70}"/>
              </a:ext>
            </a:extLst>
          </p:cNvPr>
          <p:cNvGrpSpPr/>
          <p:nvPr/>
        </p:nvGrpSpPr>
        <p:grpSpPr>
          <a:xfrm>
            <a:off x="5171180" y="2158433"/>
            <a:ext cx="3938407" cy="2541135"/>
            <a:chOff x="5171180" y="1828800"/>
            <a:chExt cx="3938407" cy="2541135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7BAD942A-DCE0-4D03-86E3-0E538DC98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588" b="38823"/>
            <a:stretch/>
          </p:blipFill>
          <p:spPr bwMode="auto">
            <a:xfrm>
              <a:off x="5171180" y="2872740"/>
              <a:ext cx="3900013" cy="8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Content Placeholder 5">
              <a:extLst>
                <a:ext uri="{FF2B5EF4-FFF2-40B4-BE49-F238E27FC236}">
                  <a16:creationId xmlns:a16="http://schemas.microsoft.com/office/drawing/2014/main" id="{1CBCB642-777E-47FE-A277-667EC34BD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306" b="63971"/>
            <a:stretch/>
          </p:blipFill>
          <p:spPr bwMode="auto">
            <a:xfrm>
              <a:off x="5209574" y="2359640"/>
              <a:ext cx="3900013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Content Placeholder 5">
              <a:extLst>
                <a:ext uri="{FF2B5EF4-FFF2-40B4-BE49-F238E27FC236}">
                  <a16:creationId xmlns:a16="http://schemas.microsoft.com/office/drawing/2014/main" id="{B1FDE5D7-1C3D-4768-8583-7B35A98F3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7647"/>
            <a:stretch/>
          </p:blipFill>
          <p:spPr bwMode="auto">
            <a:xfrm>
              <a:off x="5202668" y="1828800"/>
              <a:ext cx="3900013" cy="64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962147-1AA5-4427-A6D9-25A85023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5081" y="3627119"/>
              <a:ext cx="3134792" cy="74281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C90980-91DD-47AC-813B-E92E1C9847A7}"/>
              </a:ext>
            </a:extLst>
          </p:cNvPr>
          <p:cNvSpPr txBox="1"/>
          <p:nvPr/>
        </p:nvSpPr>
        <p:spPr bwMode="auto">
          <a:xfrm>
            <a:off x="228600" y="4953000"/>
            <a:ext cx="8153400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Arial" charset="0"/>
                <a:cs typeface="Arial" charset="0"/>
              </a:rPr>
              <a:t>It is independent on the amplitude of the output signal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cs typeface="Arial" charset="0"/>
              </a:rPr>
              <a:t>The BJT must be continuously able to handle the maximum dissipated power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3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Why is class A so inefficient 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13716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en-US" sz="2800" dirty="0"/>
              <a:t>The load applied to a power amplifier is not simply resistive but also has an inductive or capacitive element.</a:t>
            </a:r>
          </a:p>
          <a:p>
            <a:pPr marL="0" indent="0" eaLnBrk="1" hangingPunct="1">
              <a:buNone/>
            </a:pPr>
            <a:endParaRPr lang="en-GB" alt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76200" y="4611672"/>
            <a:ext cx="89154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800" dirty="0">
                <a:sym typeface="Symbol" pitchFamily="18" charset="2"/>
              </a:rPr>
              <a:t>As a result power is only supplied to the load during half a period. In the other half of the period the load supplies power to the biasing network.</a:t>
            </a:r>
          </a:p>
        </p:txBody>
      </p:sp>
      <p:pic>
        <p:nvPicPr>
          <p:cNvPr id="23" name="Picture 10" descr="C22NF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4"/>
          <a:stretch/>
        </p:blipFill>
        <p:spPr bwMode="auto">
          <a:xfrm>
            <a:off x="2057400" y="1828800"/>
            <a:ext cx="5327650" cy="232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nea2362X_0816"/>
          <p:cNvPicPr>
            <a:picLocks noChangeAspect="1" noChangeArrowheads="1"/>
          </p:cNvPicPr>
          <p:nvPr/>
        </p:nvPicPr>
        <p:blipFill rotWithShape="1"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30741" r="91102" b="49626"/>
          <a:stretch/>
        </p:blipFill>
        <p:spPr>
          <a:xfrm>
            <a:off x="6298442" y="3132406"/>
            <a:ext cx="147385" cy="9061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 descr="nea2362X_0816"/>
          <p:cNvPicPr>
            <a:picLocks noChangeAspect="1" noChangeArrowheads="1"/>
          </p:cNvPicPr>
          <p:nvPr/>
        </p:nvPicPr>
        <p:blipFill rotWithShape="1"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30741" r="91102" b="49626"/>
          <a:stretch/>
        </p:blipFill>
        <p:spPr>
          <a:xfrm>
            <a:off x="3455623" y="3131024"/>
            <a:ext cx="147385" cy="9061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5" descr="09-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44145" r="79993" b="43640"/>
          <a:stretch/>
        </p:blipFill>
        <p:spPr bwMode="auto">
          <a:xfrm>
            <a:off x="1388733" y="2514600"/>
            <a:ext cx="7243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 descr="09-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44145" r="79993" b="46795"/>
          <a:stretch/>
        </p:blipFill>
        <p:spPr bwMode="auto">
          <a:xfrm>
            <a:off x="3691223" y="2743200"/>
            <a:ext cx="72439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 descr="09-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44145" r="79993" b="43640"/>
          <a:stretch/>
        </p:blipFill>
        <p:spPr bwMode="auto">
          <a:xfrm flipV="1">
            <a:off x="4648200" y="2133600"/>
            <a:ext cx="7243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 descr="09-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44145" r="79993" b="46795"/>
          <a:stretch/>
        </p:blipFill>
        <p:spPr bwMode="auto">
          <a:xfrm flipV="1">
            <a:off x="6427630" y="2743199"/>
            <a:ext cx="72439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81C3D-C205-431B-9B92-D766847384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B18A8-2DAE-4774-A893-CFDB282EE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1412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Why is class A so inefficient 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/>
              <a:t>Single transistor can only conduct in one direction. Hence t</a:t>
            </a:r>
            <a:r>
              <a:rPr lang="en-US" altLang="en-US" sz="2800" dirty="0">
                <a:sym typeface="Symbol" pitchFamily="18" charset="2"/>
              </a:rPr>
              <a:t>he biasing network dissipates the power supplied by the load.</a:t>
            </a:r>
          </a:p>
          <a:p>
            <a:pPr marL="0" indent="0" eaLnBrk="1" hangingPunct="1">
              <a:buNone/>
            </a:pPr>
            <a:endParaRPr lang="en-GB" altLang="en-US" dirty="0"/>
          </a:p>
          <a:p>
            <a:pPr marL="0" indent="0" eaLnBrk="1" hangingPunct="1">
              <a:buNone/>
            </a:pPr>
            <a:endParaRPr lang="en-GB" altLang="en-US" dirty="0"/>
          </a:p>
          <a:p>
            <a:pPr marL="0" indent="0" eaLnBrk="1" hangingPunct="1">
              <a:buNone/>
            </a:pPr>
            <a:endParaRPr lang="en-GB" altLang="en-US" dirty="0"/>
          </a:p>
          <a:p>
            <a:pPr marL="0" indent="0" eaLnBrk="1" hangingPunct="1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sz="2800" dirty="0"/>
              <a:t>While the transistor is on and dissipates power during the whole period of the input signal, power is only transferred to the load during half a cycle.</a:t>
            </a:r>
          </a:p>
        </p:txBody>
      </p:sp>
      <p:pic>
        <p:nvPicPr>
          <p:cNvPr id="8" name="Picture 10" descr="C22NF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4"/>
          <a:stretch/>
        </p:blipFill>
        <p:spPr bwMode="auto">
          <a:xfrm>
            <a:off x="1735467" y="2438400"/>
            <a:ext cx="5327650" cy="232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nea2362X_0816"/>
          <p:cNvPicPr>
            <a:picLocks noChangeAspect="1" noChangeArrowheads="1"/>
          </p:cNvPicPr>
          <p:nvPr/>
        </p:nvPicPr>
        <p:blipFill rotWithShape="1"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30741" r="91102" b="49626"/>
          <a:stretch/>
        </p:blipFill>
        <p:spPr>
          <a:xfrm>
            <a:off x="5976509" y="3742006"/>
            <a:ext cx="147385" cy="9061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 descr="nea2362X_0816"/>
          <p:cNvPicPr>
            <a:picLocks noChangeAspect="1" noChangeArrowheads="1"/>
          </p:cNvPicPr>
          <p:nvPr/>
        </p:nvPicPr>
        <p:blipFill rotWithShape="1"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30741" r="91102" b="49626"/>
          <a:stretch/>
        </p:blipFill>
        <p:spPr>
          <a:xfrm>
            <a:off x="3133690" y="3740624"/>
            <a:ext cx="147385" cy="9061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5" descr="09-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44145" r="79993" b="43640"/>
          <a:stretch/>
        </p:blipFill>
        <p:spPr bwMode="auto">
          <a:xfrm>
            <a:off x="1066800" y="3124200"/>
            <a:ext cx="7243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09-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44145" r="79993" b="46795"/>
          <a:stretch/>
        </p:blipFill>
        <p:spPr bwMode="auto">
          <a:xfrm>
            <a:off x="3369290" y="3352800"/>
            <a:ext cx="72439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09-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44145" r="79993" b="43640"/>
          <a:stretch/>
        </p:blipFill>
        <p:spPr bwMode="auto">
          <a:xfrm flipV="1">
            <a:off x="4326267" y="2743200"/>
            <a:ext cx="7243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09-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44145" r="79993" b="46795"/>
          <a:stretch/>
        </p:blipFill>
        <p:spPr bwMode="auto">
          <a:xfrm flipV="1">
            <a:off x="6105697" y="3352799"/>
            <a:ext cx="72439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24E00-8A2D-4F55-A90F-5D321AFBD9A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B62EF-DEBD-4D12-ABC4-E28E29316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3293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 A amplifier</a:t>
            </a:r>
            <a:endParaRPr lang="en-US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610600" cy="2819400"/>
          </a:xfrm>
        </p:spPr>
        <p:txBody>
          <a:bodyPr/>
          <a:lstStyle/>
          <a:p>
            <a:pPr eaLnBrk="1" hangingPunct="1"/>
            <a:r>
              <a:rPr lang="en-GB" altLang="en-US" dirty="0"/>
              <a:t>A class A amplifier is a simple linear amplifier.</a:t>
            </a:r>
          </a:p>
          <a:p>
            <a:pPr eaLnBrk="1" hangingPunct="1"/>
            <a:r>
              <a:rPr lang="en-GB" altLang="en-US" dirty="0"/>
              <a:t>It is also very inefficient, typical maximum efficiency is between 10 and 20 %.</a:t>
            </a:r>
          </a:p>
          <a:p>
            <a:pPr eaLnBrk="1" hangingPunct="1"/>
            <a:r>
              <a:rPr lang="en-GB" altLang="en-US" dirty="0"/>
              <a:t>Only suitable for low power applications.</a:t>
            </a:r>
          </a:p>
          <a:p>
            <a:pPr eaLnBrk="1" hangingPunct="1"/>
            <a:r>
              <a:rPr lang="en-GB" altLang="en-US" dirty="0"/>
              <a:t>High power requires much better efficiency.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88778-8483-4AD2-BB21-68BC32EC105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D113B-9BB8-4DD6-8720-C961C0D208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84023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Class B amplifier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6" name="Content Placeholder 3"/>
          <p:cNvSpPr txBox="1">
            <a:spLocks noChangeArrowheads="1"/>
          </p:cNvSpPr>
          <p:nvPr/>
        </p:nvSpPr>
        <p:spPr bwMode="auto">
          <a:xfrm>
            <a:off x="1295400" y="914400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dirty="0"/>
              <a:t>Individual output devices conduct for 180 degrees (1/2 of input cycle)</a:t>
            </a:r>
          </a:p>
        </p:txBody>
      </p:sp>
      <p:pic>
        <p:nvPicPr>
          <p:cNvPr id="7" name="Picture 6" descr="09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14" y="1676400"/>
            <a:ext cx="6062686" cy="404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3" b="56588"/>
          <a:stretch/>
        </p:blipFill>
        <p:spPr bwMode="auto">
          <a:xfrm>
            <a:off x="331485" y="2402090"/>
            <a:ext cx="294511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908FF-95EE-4E33-AC61-5B9908D9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49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319"/>
            <a:ext cx="9144000" cy="640081"/>
          </a:xfrm>
        </p:spPr>
        <p:txBody>
          <a:bodyPr/>
          <a:lstStyle/>
          <a:p>
            <a:r>
              <a:rPr lang="en-US" altLang="en-US" sz="4000" dirty="0"/>
              <a:t>Push-pull class B amplifiers</a:t>
            </a:r>
            <a:br>
              <a:rPr lang="en-US" altLang="en-US" sz="4000" dirty="0"/>
            </a:b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6" name="Content Placeholder 3"/>
          <p:cNvSpPr txBox="1">
            <a:spLocks noChangeArrowheads="1"/>
          </p:cNvSpPr>
          <p:nvPr/>
        </p:nvSpPr>
        <p:spPr bwMode="auto">
          <a:xfrm>
            <a:off x="304800" y="1074499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Useful  implementation of a class B amplifier</a:t>
            </a:r>
            <a:endParaRPr lang="en-US" altLang="en-US" sz="2400" dirty="0"/>
          </a:p>
        </p:txBody>
      </p:sp>
      <p:pic>
        <p:nvPicPr>
          <p:cNvPr id="7" name="Picture 4" descr="C22N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34" y="1851454"/>
            <a:ext cx="4646613" cy="337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 noChangeArrowheads="1"/>
          </p:cNvSpPr>
          <p:nvPr/>
        </p:nvSpPr>
        <p:spPr bwMode="auto">
          <a:xfrm>
            <a:off x="304800" y="52578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This circuit is both a good current source and a good current sink</a:t>
            </a: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6502C-E14F-4D4A-946C-E09962E4A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44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Class B amplifier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9" name="Picture 4" descr="C22N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4121388"/>
            <a:ext cx="4497387" cy="21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22NF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763"/>
            <a:ext cx="4554795" cy="22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 txBox="1">
            <a:spLocks noChangeArrowheads="1"/>
          </p:cNvSpPr>
          <p:nvPr/>
        </p:nvSpPr>
        <p:spPr bwMode="auto">
          <a:xfrm>
            <a:off x="304800" y="762000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Useful  implementation of a class B amplifier</a:t>
            </a:r>
            <a:endParaRPr lang="en-US" altLang="en-US" sz="2400" dirty="0"/>
          </a:p>
        </p:txBody>
      </p:sp>
      <p:sp>
        <p:nvSpPr>
          <p:cNvPr id="12" name="Content Placeholder 3"/>
          <p:cNvSpPr txBox="1">
            <a:spLocks noChangeArrowheads="1"/>
          </p:cNvSpPr>
          <p:nvPr/>
        </p:nvSpPr>
        <p:spPr bwMode="auto">
          <a:xfrm>
            <a:off x="-1524000" y="1135301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b="1" dirty="0" err="1"/>
              <a:t>npn</a:t>
            </a:r>
            <a:r>
              <a:rPr lang="en-US" altLang="en-US" sz="2000" b="1" dirty="0"/>
              <a:t> is a good current source</a:t>
            </a:r>
            <a:endParaRPr lang="en-US" altLang="en-US" sz="2000" dirty="0"/>
          </a:p>
        </p:txBody>
      </p:sp>
      <p:sp>
        <p:nvSpPr>
          <p:cNvPr id="13" name="Content Placeholder 3"/>
          <p:cNvSpPr txBox="1">
            <a:spLocks noChangeArrowheads="1"/>
          </p:cNvSpPr>
          <p:nvPr/>
        </p:nvSpPr>
        <p:spPr bwMode="auto">
          <a:xfrm>
            <a:off x="1600200" y="1135301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b="1" dirty="0" err="1"/>
              <a:t>npn</a:t>
            </a:r>
            <a:r>
              <a:rPr lang="en-US" altLang="en-US" sz="2000" b="1" dirty="0"/>
              <a:t> is a bad current sink</a:t>
            </a:r>
            <a:endParaRPr lang="en-US" altLang="en-US" sz="2000" dirty="0"/>
          </a:p>
        </p:txBody>
      </p:sp>
      <p:sp>
        <p:nvSpPr>
          <p:cNvPr id="14" name="Content Placeholder 3"/>
          <p:cNvSpPr txBox="1">
            <a:spLocks noChangeArrowheads="1"/>
          </p:cNvSpPr>
          <p:nvPr/>
        </p:nvSpPr>
        <p:spPr bwMode="auto">
          <a:xfrm>
            <a:off x="1828800" y="3733800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b="1" dirty="0" err="1"/>
              <a:t>pnp</a:t>
            </a:r>
            <a:r>
              <a:rPr lang="en-US" altLang="en-US" sz="2000" b="1" dirty="0"/>
              <a:t> is a good current sink</a:t>
            </a:r>
            <a:endParaRPr lang="en-US" altLang="en-US" sz="2000" dirty="0"/>
          </a:p>
        </p:txBody>
      </p:sp>
      <p:sp>
        <p:nvSpPr>
          <p:cNvPr id="15" name="Content Placeholder 3"/>
          <p:cNvSpPr txBox="1">
            <a:spLocks noChangeArrowheads="1"/>
          </p:cNvSpPr>
          <p:nvPr/>
        </p:nvSpPr>
        <p:spPr bwMode="auto">
          <a:xfrm>
            <a:off x="-1219200" y="3733800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b="1" dirty="0" err="1"/>
              <a:t>pnp</a:t>
            </a:r>
            <a:r>
              <a:rPr lang="en-US" altLang="en-US" sz="2000" b="1" dirty="0"/>
              <a:t> is a bad current source</a:t>
            </a:r>
            <a:endParaRPr lang="en-US" altLang="en-US" sz="2000" dirty="0"/>
          </a:p>
        </p:txBody>
      </p:sp>
      <p:pic>
        <p:nvPicPr>
          <p:cNvPr id="16" name="Picture 15" descr="nea2362X_0816"/>
          <p:cNvPicPr>
            <a:picLocks noChangeAspect="1" noChangeArrowheads="1"/>
          </p:cNvPicPr>
          <p:nvPr/>
        </p:nvPicPr>
        <p:blipFill rotWithShape="1"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30741" r="91102" b="49626"/>
          <a:stretch/>
        </p:blipFill>
        <p:spPr>
          <a:xfrm>
            <a:off x="3319244" y="2658949"/>
            <a:ext cx="125243" cy="7700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 descr="nea2362X_0816"/>
          <p:cNvPicPr>
            <a:picLocks noChangeAspect="1" noChangeArrowheads="1"/>
          </p:cNvPicPr>
          <p:nvPr/>
        </p:nvPicPr>
        <p:blipFill rotWithShape="1"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30741" r="91102" b="49626"/>
          <a:stretch/>
        </p:blipFill>
        <p:spPr>
          <a:xfrm>
            <a:off x="5768023" y="2650222"/>
            <a:ext cx="125243" cy="7700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 descr="nea2362X_0816"/>
          <p:cNvPicPr>
            <a:picLocks noChangeAspect="1" noChangeArrowheads="1"/>
          </p:cNvPicPr>
          <p:nvPr/>
        </p:nvPicPr>
        <p:blipFill rotWithShape="1"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30741" r="91102" b="49626"/>
          <a:stretch/>
        </p:blipFill>
        <p:spPr>
          <a:xfrm>
            <a:off x="5835135" y="5206767"/>
            <a:ext cx="125243" cy="7700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 descr="nea2362X_0816"/>
          <p:cNvPicPr>
            <a:picLocks noChangeAspect="1" noChangeArrowheads="1"/>
          </p:cNvPicPr>
          <p:nvPr/>
        </p:nvPicPr>
        <p:blipFill rotWithShape="1"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30741" r="91102" b="49626"/>
          <a:stretch/>
        </p:blipFill>
        <p:spPr>
          <a:xfrm>
            <a:off x="3428301" y="5215855"/>
            <a:ext cx="125243" cy="7700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A7D89-BAC9-4CA9-98F7-A73294414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911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319"/>
            <a:ext cx="9144000" cy="640081"/>
          </a:xfrm>
        </p:spPr>
        <p:txBody>
          <a:bodyPr/>
          <a:lstStyle/>
          <a:p>
            <a:r>
              <a:rPr lang="en-US" altLang="en-US" sz="4000" dirty="0"/>
              <a:t>Push-pull class B amplifiers</a:t>
            </a:r>
            <a:br>
              <a:rPr lang="en-US" altLang="en-US" sz="4000" dirty="0"/>
            </a:b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6" name="Content Placeholder 3"/>
          <p:cNvSpPr txBox="1">
            <a:spLocks noChangeArrowheads="1"/>
          </p:cNvSpPr>
          <p:nvPr/>
        </p:nvSpPr>
        <p:spPr bwMode="auto">
          <a:xfrm>
            <a:off x="304800" y="1074499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Useful  implementation of a class B amplifier</a:t>
            </a:r>
            <a:endParaRPr lang="en-US" altLang="en-US" sz="2400" dirty="0"/>
          </a:p>
        </p:txBody>
      </p:sp>
      <p:pic>
        <p:nvPicPr>
          <p:cNvPr id="7" name="Picture 4" descr="C22N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34" y="1851454"/>
            <a:ext cx="4646613" cy="337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 noChangeArrowheads="1"/>
          </p:cNvSpPr>
          <p:nvPr/>
        </p:nvSpPr>
        <p:spPr bwMode="auto">
          <a:xfrm>
            <a:off x="304800" y="52578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This circuit is both a good current source and a good current sink</a:t>
            </a: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DBFE2-4388-4F1D-8314-3023CDEE2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64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319"/>
            <a:ext cx="9144000" cy="640081"/>
          </a:xfrm>
        </p:spPr>
        <p:txBody>
          <a:bodyPr/>
          <a:lstStyle/>
          <a:p>
            <a:r>
              <a:rPr lang="en-US" altLang="en-US" sz="4000" dirty="0"/>
              <a:t>Push-pull class B amplifiers</a:t>
            </a:r>
            <a:br>
              <a:rPr lang="en-US" altLang="en-US" sz="4000" dirty="0"/>
            </a:b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9" name="Content Placeholder 5" descr="09-09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3" b="20288"/>
          <a:stretch/>
        </p:blipFill>
        <p:spPr bwMode="auto">
          <a:xfrm>
            <a:off x="762000" y="813151"/>
            <a:ext cx="7696200" cy="33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6200" y="4114800"/>
            <a:ext cx="92202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2400" i="1" dirty="0"/>
              <a:t>Q</a:t>
            </a:r>
            <a:r>
              <a:rPr lang="en-GB" altLang="en-US" sz="2400" baseline="-25000" dirty="0"/>
              <a:t>1</a:t>
            </a:r>
            <a:r>
              <a:rPr lang="en-GB" altLang="en-US" sz="2400" dirty="0"/>
              <a:t> and </a:t>
            </a:r>
            <a:r>
              <a:rPr lang="en-GB" altLang="en-US" sz="2400" i="1" dirty="0"/>
              <a:t>Q</a:t>
            </a:r>
            <a:r>
              <a:rPr lang="en-GB" altLang="en-US" sz="2400" baseline="-25000" dirty="0"/>
              <a:t>2</a:t>
            </a:r>
            <a:r>
              <a:rPr lang="en-GB" altLang="en-US" sz="2400" dirty="0"/>
              <a:t> form two unbiased emitter followers</a:t>
            </a:r>
          </a:p>
          <a:p>
            <a:pPr lvl="1">
              <a:lnSpc>
                <a:spcPct val="90000"/>
              </a:lnSpc>
            </a:pPr>
            <a:r>
              <a:rPr lang="en-GB" altLang="en-US" sz="2000" i="1" dirty="0"/>
              <a:t>Q</a:t>
            </a:r>
            <a:r>
              <a:rPr lang="en-GB" altLang="en-US" sz="2000" baseline="-25000" dirty="0"/>
              <a:t>1</a:t>
            </a:r>
            <a:r>
              <a:rPr lang="en-GB" altLang="en-US" sz="2000" dirty="0"/>
              <a:t> only conducts when the input is positive</a:t>
            </a:r>
          </a:p>
          <a:p>
            <a:pPr lvl="1">
              <a:lnSpc>
                <a:spcPct val="90000"/>
              </a:lnSpc>
            </a:pPr>
            <a:r>
              <a:rPr lang="en-GB" altLang="en-US" sz="2000" i="1" dirty="0"/>
              <a:t>Q</a:t>
            </a:r>
            <a:r>
              <a:rPr lang="en-GB" altLang="en-US" sz="2000" baseline="-25000" dirty="0"/>
              <a:t>2</a:t>
            </a:r>
            <a:r>
              <a:rPr lang="en-GB" altLang="en-US" sz="2000" dirty="0"/>
              <a:t> only conducts when the input is negative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Conduction angle per each BJT is, therefore, 180° (Class B amplifier)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When the input is zero, neither conducts, i.e. the quiescent power dissipation is zero!</a:t>
            </a:r>
          </a:p>
          <a:p>
            <a:pPr>
              <a:lnSpc>
                <a:spcPct val="90000"/>
              </a:lnSpc>
            </a:pPr>
            <a:endParaRPr lang="en-GB" altLang="en-US" sz="2400" baseline="-25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A660A-A7C8-4E9C-A6F3-F25A571C0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71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6868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Classes of amplifiers </a:t>
            </a:r>
          </a:p>
          <a:p>
            <a:pPr marL="395288" indent="0">
              <a:buNone/>
            </a:pPr>
            <a:r>
              <a:rPr lang="en-US" dirty="0"/>
              <a:t>(</a:t>
            </a:r>
            <a:r>
              <a:rPr lang="en-US" dirty="0" err="1"/>
              <a:t>Neamen</a:t>
            </a:r>
            <a:r>
              <a:rPr lang="en-US" dirty="0"/>
              <a:t> 8.3 and 8.4-S&amp;S, 6</a:t>
            </a:r>
            <a:r>
              <a:rPr lang="en-US" baseline="30000" dirty="0"/>
              <a:t>th</a:t>
            </a:r>
            <a:r>
              <a:rPr lang="en-US" dirty="0"/>
              <a:t> edition, 11.1)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 A power amplifiers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Neamen</a:t>
            </a:r>
            <a:r>
              <a:rPr lang="en-US" dirty="0"/>
              <a:t> 8.3.1 and 8.4-S&amp;S, 6</a:t>
            </a:r>
            <a:r>
              <a:rPr lang="en-US" baseline="30000" dirty="0"/>
              <a:t>th</a:t>
            </a:r>
            <a:r>
              <a:rPr lang="en-US" dirty="0"/>
              <a:t> edition, 11.2)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 B power amplifiers</a:t>
            </a:r>
          </a:p>
          <a:p>
            <a:pPr marL="0" indent="0">
              <a:buNone/>
            </a:pPr>
            <a:r>
              <a:rPr lang="en-US" dirty="0"/>
              <a:t>   (</a:t>
            </a:r>
            <a:r>
              <a:rPr lang="en-US" dirty="0" err="1"/>
              <a:t>Neamen</a:t>
            </a:r>
            <a:r>
              <a:rPr lang="en-US" dirty="0"/>
              <a:t> 8.3.2 and 8.4-S&amp;S, 6</a:t>
            </a:r>
            <a:r>
              <a:rPr lang="en-US" baseline="30000" dirty="0"/>
              <a:t>th</a:t>
            </a:r>
            <a:r>
              <a:rPr lang="en-US" dirty="0"/>
              <a:t> edition, 11.3)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-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ED20A-2F24-46BA-B74B-9E9DDA27863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22916-4640-4D4E-913A-53FE25291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562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Class B Current Waveforms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04800" y="1066800"/>
            <a:ext cx="8534400" cy="4724400"/>
            <a:chOff x="914400" y="1371600"/>
            <a:chExt cx="7496175" cy="4170362"/>
          </a:xfrm>
        </p:grpSpPr>
        <p:pic>
          <p:nvPicPr>
            <p:cNvPr id="6" name="Picture 3" descr="class-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808162"/>
              <a:ext cx="2824163" cy="302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221163" y="1371600"/>
              <a:ext cx="590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400">
                  <a:latin typeface="Tahoma" pitchFamily="34" charset="0"/>
                </a:rPr>
                <a:t>I</a:t>
              </a:r>
              <a:r>
                <a:rPr lang="en-GB" altLang="en-US" sz="2400" baseline="-25000">
                  <a:latin typeface="Tahoma" pitchFamily="34" charset="0"/>
                </a:rPr>
                <a:t>out</a:t>
              </a:r>
              <a:endParaRPr lang="en-US" altLang="en-US" sz="2400" baseline="-25000">
                <a:latin typeface="Tahoma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267200" y="2874962"/>
              <a:ext cx="531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400">
                  <a:latin typeface="Tahoma" pitchFamily="34" charset="0"/>
                </a:rPr>
                <a:t>I</a:t>
              </a:r>
              <a:r>
                <a:rPr lang="en-GB" altLang="en-US" sz="2400" baseline="-25000">
                  <a:latin typeface="Tahoma" pitchFamily="34" charset="0"/>
                </a:rPr>
                <a:t>C1</a:t>
              </a:r>
              <a:endParaRPr lang="en-US" altLang="en-US" sz="2400" baseline="-25000">
                <a:latin typeface="Tahoma" pitchFamily="34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267200" y="4322762"/>
              <a:ext cx="531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400">
                  <a:latin typeface="Tahoma" pitchFamily="34" charset="0"/>
                </a:rPr>
                <a:t>I</a:t>
              </a:r>
              <a:r>
                <a:rPr lang="en-GB" altLang="en-US" sz="2400" baseline="-25000">
                  <a:latin typeface="Tahoma" pitchFamily="34" charset="0"/>
                </a:rPr>
                <a:t>C2</a:t>
              </a:r>
              <a:endParaRPr lang="en-US" altLang="en-US" sz="2400" baseline="-25000">
                <a:latin typeface="Tahoma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4800600" y="1579562"/>
              <a:ext cx="1588" cy="1082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4800600" y="4322762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800600" y="2874962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800600" y="1427162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800600" y="2112962"/>
              <a:ext cx="324485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800600" y="3560762"/>
              <a:ext cx="324485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800600" y="5008562"/>
              <a:ext cx="324485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800600" y="1579562"/>
              <a:ext cx="3005138" cy="1082675"/>
            </a:xfrm>
            <a:custGeom>
              <a:avLst/>
              <a:gdLst>
                <a:gd name="T0" fmla="*/ 2147483647 w 2520"/>
                <a:gd name="T1" fmla="*/ 2147483647 h 687"/>
                <a:gd name="T2" fmla="*/ 2147483647 w 2520"/>
                <a:gd name="T3" fmla="*/ 2147483647 h 687"/>
                <a:gd name="T4" fmla="*/ 2147483647 w 2520"/>
                <a:gd name="T5" fmla="*/ 2147483647 h 687"/>
                <a:gd name="T6" fmla="*/ 2147483647 w 2520"/>
                <a:gd name="T7" fmla="*/ 2147483647 h 687"/>
                <a:gd name="T8" fmla="*/ 2147483647 w 2520"/>
                <a:gd name="T9" fmla="*/ 2147483647 h 687"/>
                <a:gd name="T10" fmla="*/ 2147483647 w 2520"/>
                <a:gd name="T11" fmla="*/ 2147483647 h 687"/>
                <a:gd name="T12" fmla="*/ 2147483647 w 2520"/>
                <a:gd name="T13" fmla="*/ 2147483647 h 687"/>
                <a:gd name="T14" fmla="*/ 2147483647 w 2520"/>
                <a:gd name="T15" fmla="*/ 2147483647 h 687"/>
                <a:gd name="T16" fmla="*/ 2147483647 w 2520"/>
                <a:gd name="T17" fmla="*/ 2147483647 h 687"/>
                <a:gd name="T18" fmla="*/ 2147483647 w 2520"/>
                <a:gd name="T19" fmla="*/ 2147483647 h 687"/>
                <a:gd name="T20" fmla="*/ 2147483647 w 2520"/>
                <a:gd name="T21" fmla="*/ 2147483647 h 687"/>
                <a:gd name="T22" fmla="*/ 2147483647 w 2520"/>
                <a:gd name="T23" fmla="*/ 2147483647 h 687"/>
                <a:gd name="T24" fmla="*/ 2147483647 w 2520"/>
                <a:gd name="T25" fmla="*/ 2147483647 h 687"/>
                <a:gd name="T26" fmla="*/ 2147483647 w 2520"/>
                <a:gd name="T27" fmla="*/ 0 h 687"/>
                <a:gd name="T28" fmla="*/ 2147483647 w 2520"/>
                <a:gd name="T29" fmla="*/ 0 h 687"/>
                <a:gd name="T30" fmla="*/ 2147483647 w 2520"/>
                <a:gd name="T31" fmla="*/ 2147483647 h 687"/>
                <a:gd name="T32" fmla="*/ 2147483647 w 2520"/>
                <a:gd name="T33" fmla="*/ 2147483647 h 687"/>
                <a:gd name="T34" fmla="*/ 2147483647 w 2520"/>
                <a:gd name="T35" fmla="*/ 2147483647 h 687"/>
                <a:gd name="T36" fmla="*/ 2147483647 w 2520"/>
                <a:gd name="T37" fmla="*/ 2147483647 h 687"/>
                <a:gd name="T38" fmla="*/ 2147483647 w 2520"/>
                <a:gd name="T39" fmla="*/ 2147483647 h 687"/>
                <a:gd name="T40" fmla="*/ 2147483647 w 2520"/>
                <a:gd name="T41" fmla="*/ 2147483647 h 687"/>
                <a:gd name="T42" fmla="*/ 2147483647 w 2520"/>
                <a:gd name="T43" fmla="*/ 2147483647 h 687"/>
                <a:gd name="T44" fmla="*/ 2147483647 w 2520"/>
                <a:gd name="T45" fmla="*/ 2147483647 h 687"/>
                <a:gd name="T46" fmla="*/ 2147483647 w 2520"/>
                <a:gd name="T47" fmla="*/ 2147483647 h 687"/>
                <a:gd name="T48" fmla="*/ 2147483647 w 2520"/>
                <a:gd name="T49" fmla="*/ 2147483647 h 687"/>
                <a:gd name="T50" fmla="*/ 2147483647 w 2520"/>
                <a:gd name="T51" fmla="*/ 2147483647 h 687"/>
                <a:gd name="T52" fmla="*/ 2147483647 w 2520"/>
                <a:gd name="T53" fmla="*/ 2147483647 h 687"/>
                <a:gd name="T54" fmla="*/ 2147483647 w 2520"/>
                <a:gd name="T55" fmla="*/ 2147483647 h 687"/>
                <a:gd name="T56" fmla="*/ 2147483647 w 2520"/>
                <a:gd name="T57" fmla="*/ 2147483647 h 687"/>
                <a:gd name="T58" fmla="*/ 2147483647 w 2520"/>
                <a:gd name="T59" fmla="*/ 2147483647 h 687"/>
                <a:gd name="T60" fmla="*/ 2147483647 w 2520"/>
                <a:gd name="T61" fmla="*/ 2147483647 h 687"/>
                <a:gd name="T62" fmla="*/ 2147483647 w 2520"/>
                <a:gd name="T63" fmla="*/ 2147483647 h 687"/>
                <a:gd name="T64" fmla="*/ 2147483647 w 2520"/>
                <a:gd name="T65" fmla="*/ 2147483647 h 687"/>
                <a:gd name="T66" fmla="*/ 2147483647 w 2520"/>
                <a:gd name="T67" fmla="*/ 2147483647 h 687"/>
                <a:gd name="T68" fmla="*/ 2147483647 w 2520"/>
                <a:gd name="T69" fmla="*/ 2147483647 h 687"/>
                <a:gd name="T70" fmla="*/ 2147483647 w 2520"/>
                <a:gd name="T71" fmla="*/ 2147483647 h 687"/>
                <a:gd name="T72" fmla="*/ 2147483647 w 2520"/>
                <a:gd name="T73" fmla="*/ 2147483647 h 687"/>
                <a:gd name="T74" fmla="*/ 2147483647 w 2520"/>
                <a:gd name="T75" fmla="*/ 2147483647 h 687"/>
                <a:gd name="T76" fmla="*/ 2147483647 w 2520"/>
                <a:gd name="T77" fmla="*/ 2147483647 h 687"/>
                <a:gd name="T78" fmla="*/ 2147483647 w 2520"/>
                <a:gd name="T79" fmla="*/ 2147483647 h 687"/>
                <a:gd name="T80" fmla="*/ 2147483647 w 2520"/>
                <a:gd name="T81" fmla="*/ 2147483647 h 687"/>
                <a:gd name="T82" fmla="*/ 2147483647 w 2520"/>
                <a:gd name="T83" fmla="*/ 2147483647 h 687"/>
                <a:gd name="T84" fmla="*/ 2147483647 w 2520"/>
                <a:gd name="T85" fmla="*/ 2147483647 h 687"/>
                <a:gd name="T86" fmla="*/ 2147483647 w 2520"/>
                <a:gd name="T87" fmla="*/ 2147483647 h 687"/>
                <a:gd name="T88" fmla="*/ 2147483647 w 2520"/>
                <a:gd name="T89" fmla="*/ 2147483647 h 687"/>
                <a:gd name="T90" fmla="*/ 2147483647 w 2520"/>
                <a:gd name="T91" fmla="*/ 2147483647 h 687"/>
                <a:gd name="T92" fmla="*/ 2147483647 w 2520"/>
                <a:gd name="T93" fmla="*/ 2147483647 h 687"/>
                <a:gd name="T94" fmla="*/ 2147483647 w 2520"/>
                <a:gd name="T95" fmla="*/ 2147483647 h 687"/>
                <a:gd name="T96" fmla="*/ 2147483647 w 2520"/>
                <a:gd name="T97" fmla="*/ 2147483647 h 687"/>
                <a:gd name="T98" fmla="*/ 2147483647 w 2520"/>
                <a:gd name="T99" fmla="*/ 2147483647 h 687"/>
                <a:gd name="T100" fmla="*/ 2147483647 w 2520"/>
                <a:gd name="T101" fmla="*/ 2147483647 h 687"/>
                <a:gd name="T102" fmla="*/ 2147483647 w 2520"/>
                <a:gd name="T103" fmla="*/ 2147483647 h 687"/>
                <a:gd name="T104" fmla="*/ 2147483647 w 2520"/>
                <a:gd name="T105" fmla="*/ 2147483647 h 687"/>
                <a:gd name="T106" fmla="*/ 2147483647 w 2520"/>
                <a:gd name="T107" fmla="*/ 2147483647 h 687"/>
                <a:gd name="T108" fmla="*/ 2147483647 w 2520"/>
                <a:gd name="T109" fmla="*/ 2147483647 h 687"/>
                <a:gd name="T110" fmla="*/ 2147483647 w 2520"/>
                <a:gd name="T111" fmla="*/ 2147483647 h 687"/>
                <a:gd name="T112" fmla="*/ 2147483647 w 2520"/>
                <a:gd name="T113" fmla="*/ 2147483647 h 68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520"/>
                <a:gd name="T172" fmla="*/ 0 h 687"/>
                <a:gd name="T173" fmla="*/ 2520 w 2520"/>
                <a:gd name="T174" fmla="*/ 687 h 68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520" h="687">
                  <a:moveTo>
                    <a:pt x="0" y="347"/>
                  </a:moveTo>
                  <a:lnTo>
                    <a:pt x="6" y="340"/>
                  </a:lnTo>
                  <a:lnTo>
                    <a:pt x="13" y="334"/>
                  </a:lnTo>
                  <a:lnTo>
                    <a:pt x="19" y="328"/>
                  </a:lnTo>
                  <a:lnTo>
                    <a:pt x="25" y="321"/>
                  </a:lnTo>
                  <a:lnTo>
                    <a:pt x="32" y="315"/>
                  </a:lnTo>
                  <a:lnTo>
                    <a:pt x="38" y="309"/>
                  </a:lnTo>
                  <a:lnTo>
                    <a:pt x="44" y="302"/>
                  </a:lnTo>
                  <a:lnTo>
                    <a:pt x="50" y="296"/>
                  </a:lnTo>
                  <a:lnTo>
                    <a:pt x="57" y="296"/>
                  </a:lnTo>
                  <a:lnTo>
                    <a:pt x="63" y="290"/>
                  </a:lnTo>
                  <a:lnTo>
                    <a:pt x="69" y="284"/>
                  </a:lnTo>
                  <a:lnTo>
                    <a:pt x="76" y="277"/>
                  </a:lnTo>
                  <a:lnTo>
                    <a:pt x="82" y="271"/>
                  </a:lnTo>
                  <a:lnTo>
                    <a:pt x="88" y="265"/>
                  </a:lnTo>
                  <a:lnTo>
                    <a:pt x="95" y="265"/>
                  </a:lnTo>
                  <a:lnTo>
                    <a:pt x="101" y="258"/>
                  </a:lnTo>
                  <a:lnTo>
                    <a:pt x="107" y="252"/>
                  </a:lnTo>
                  <a:lnTo>
                    <a:pt x="113" y="246"/>
                  </a:lnTo>
                  <a:lnTo>
                    <a:pt x="120" y="239"/>
                  </a:lnTo>
                  <a:lnTo>
                    <a:pt x="126" y="233"/>
                  </a:lnTo>
                  <a:lnTo>
                    <a:pt x="132" y="233"/>
                  </a:lnTo>
                  <a:lnTo>
                    <a:pt x="139" y="227"/>
                  </a:lnTo>
                  <a:lnTo>
                    <a:pt x="145" y="221"/>
                  </a:lnTo>
                  <a:lnTo>
                    <a:pt x="151" y="214"/>
                  </a:lnTo>
                  <a:lnTo>
                    <a:pt x="158" y="208"/>
                  </a:lnTo>
                  <a:lnTo>
                    <a:pt x="164" y="208"/>
                  </a:lnTo>
                  <a:lnTo>
                    <a:pt x="170" y="202"/>
                  </a:lnTo>
                  <a:lnTo>
                    <a:pt x="176" y="195"/>
                  </a:lnTo>
                  <a:lnTo>
                    <a:pt x="183" y="189"/>
                  </a:lnTo>
                  <a:lnTo>
                    <a:pt x="189" y="183"/>
                  </a:lnTo>
                  <a:lnTo>
                    <a:pt x="195" y="183"/>
                  </a:lnTo>
                  <a:lnTo>
                    <a:pt x="202" y="176"/>
                  </a:lnTo>
                  <a:lnTo>
                    <a:pt x="208" y="170"/>
                  </a:lnTo>
                  <a:lnTo>
                    <a:pt x="214" y="164"/>
                  </a:lnTo>
                  <a:lnTo>
                    <a:pt x="221" y="164"/>
                  </a:lnTo>
                  <a:lnTo>
                    <a:pt x="227" y="158"/>
                  </a:lnTo>
                  <a:lnTo>
                    <a:pt x="233" y="151"/>
                  </a:lnTo>
                  <a:lnTo>
                    <a:pt x="239" y="151"/>
                  </a:lnTo>
                  <a:lnTo>
                    <a:pt x="246" y="145"/>
                  </a:lnTo>
                  <a:lnTo>
                    <a:pt x="252" y="139"/>
                  </a:lnTo>
                  <a:lnTo>
                    <a:pt x="258" y="139"/>
                  </a:lnTo>
                  <a:lnTo>
                    <a:pt x="265" y="132"/>
                  </a:lnTo>
                  <a:lnTo>
                    <a:pt x="271" y="126"/>
                  </a:lnTo>
                  <a:lnTo>
                    <a:pt x="277" y="120"/>
                  </a:lnTo>
                  <a:lnTo>
                    <a:pt x="284" y="120"/>
                  </a:lnTo>
                  <a:lnTo>
                    <a:pt x="290" y="113"/>
                  </a:lnTo>
                  <a:lnTo>
                    <a:pt x="296" y="113"/>
                  </a:lnTo>
                  <a:lnTo>
                    <a:pt x="302" y="107"/>
                  </a:lnTo>
                  <a:lnTo>
                    <a:pt x="309" y="101"/>
                  </a:lnTo>
                  <a:lnTo>
                    <a:pt x="315" y="101"/>
                  </a:lnTo>
                  <a:lnTo>
                    <a:pt x="321" y="95"/>
                  </a:lnTo>
                  <a:lnTo>
                    <a:pt x="328" y="95"/>
                  </a:lnTo>
                  <a:lnTo>
                    <a:pt x="334" y="88"/>
                  </a:lnTo>
                  <a:lnTo>
                    <a:pt x="340" y="82"/>
                  </a:lnTo>
                  <a:lnTo>
                    <a:pt x="347" y="82"/>
                  </a:lnTo>
                  <a:lnTo>
                    <a:pt x="353" y="76"/>
                  </a:lnTo>
                  <a:lnTo>
                    <a:pt x="359" y="76"/>
                  </a:lnTo>
                  <a:lnTo>
                    <a:pt x="365" y="69"/>
                  </a:lnTo>
                  <a:lnTo>
                    <a:pt x="372" y="69"/>
                  </a:lnTo>
                  <a:lnTo>
                    <a:pt x="378" y="63"/>
                  </a:lnTo>
                  <a:lnTo>
                    <a:pt x="384" y="63"/>
                  </a:lnTo>
                  <a:lnTo>
                    <a:pt x="391" y="57"/>
                  </a:lnTo>
                  <a:lnTo>
                    <a:pt x="397" y="57"/>
                  </a:lnTo>
                  <a:lnTo>
                    <a:pt x="403" y="50"/>
                  </a:lnTo>
                  <a:lnTo>
                    <a:pt x="410" y="50"/>
                  </a:lnTo>
                  <a:lnTo>
                    <a:pt x="416" y="44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5" y="38"/>
                  </a:lnTo>
                  <a:lnTo>
                    <a:pt x="441" y="38"/>
                  </a:lnTo>
                  <a:lnTo>
                    <a:pt x="447" y="32"/>
                  </a:lnTo>
                  <a:lnTo>
                    <a:pt x="454" y="32"/>
                  </a:lnTo>
                  <a:lnTo>
                    <a:pt x="460" y="32"/>
                  </a:lnTo>
                  <a:lnTo>
                    <a:pt x="466" y="25"/>
                  </a:lnTo>
                  <a:lnTo>
                    <a:pt x="473" y="25"/>
                  </a:lnTo>
                  <a:lnTo>
                    <a:pt x="479" y="25"/>
                  </a:lnTo>
                  <a:lnTo>
                    <a:pt x="485" y="19"/>
                  </a:lnTo>
                  <a:lnTo>
                    <a:pt x="491" y="19"/>
                  </a:lnTo>
                  <a:lnTo>
                    <a:pt x="498" y="19"/>
                  </a:lnTo>
                  <a:lnTo>
                    <a:pt x="504" y="19"/>
                  </a:lnTo>
                  <a:lnTo>
                    <a:pt x="510" y="13"/>
                  </a:lnTo>
                  <a:lnTo>
                    <a:pt x="517" y="13"/>
                  </a:lnTo>
                  <a:lnTo>
                    <a:pt x="523" y="13"/>
                  </a:lnTo>
                  <a:lnTo>
                    <a:pt x="529" y="13"/>
                  </a:lnTo>
                  <a:lnTo>
                    <a:pt x="536" y="6"/>
                  </a:lnTo>
                  <a:lnTo>
                    <a:pt x="542" y="6"/>
                  </a:lnTo>
                  <a:lnTo>
                    <a:pt x="548" y="6"/>
                  </a:lnTo>
                  <a:lnTo>
                    <a:pt x="554" y="6"/>
                  </a:lnTo>
                  <a:lnTo>
                    <a:pt x="561" y="6"/>
                  </a:lnTo>
                  <a:lnTo>
                    <a:pt x="567" y="6"/>
                  </a:lnTo>
                  <a:lnTo>
                    <a:pt x="573" y="6"/>
                  </a:lnTo>
                  <a:lnTo>
                    <a:pt x="580" y="0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9" y="0"/>
                  </a:lnTo>
                  <a:lnTo>
                    <a:pt x="605" y="0"/>
                  </a:lnTo>
                  <a:lnTo>
                    <a:pt x="611" y="0"/>
                  </a:lnTo>
                  <a:lnTo>
                    <a:pt x="617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3" y="0"/>
                  </a:lnTo>
                  <a:lnTo>
                    <a:pt x="649" y="0"/>
                  </a:lnTo>
                  <a:lnTo>
                    <a:pt x="655" y="0"/>
                  </a:lnTo>
                  <a:lnTo>
                    <a:pt x="662" y="0"/>
                  </a:lnTo>
                  <a:lnTo>
                    <a:pt x="668" y="0"/>
                  </a:lnTo>
                  <a:lnTo>
                    <a:pt x="674" y="0"/>
                  </a:lnTo>
                  <a:lnTo>
                    <a:pt x="680" y="0"/>
                  </a:lnTo>
                  <a:lnTo>
                    <a:pt x="687" y="6"/>
                  </a:lnTo>
                  <a:lnTo>
                    <a:pt x="693" y="6"/>
                  </a:lnTo>
                  <a:lnTo>
                    <a:pt x="699" y="6"/>
                  </a:lnTo>
                  <a:lnTo>
                    <a:pt x="706" y="6"/>
                  </a:lnTo>
                  <a:lnTo>
                    <a:pt x="712" y="6"/>
                  </a:lnTo>
                  <a:lnTo>
                    <a:pt x="718" y="6"/>
                  </a:lnTo>
                  <a:lnTo>
                    <a:pt x="725" y="13"/>
                  </a:lnTo>
                  <a:lnTo>
                    <a:pt x="731" y="13"/>
                  </a:lnTo>
                  <a:lnTo>
                    <a:pt x="737" y="13"/>
                  </a:lnTo>
                  <a:lnTo>
                    <a:pt x="743" y="13"/>
                  </a:lnTo>
                  <a:lnTo>
                    <a:pt x="750" y="13"/>
                  </a:lnTo>
                  <a:lnTo>
                    <a:pt x="756" y="19"/>
                  </a:lnTo>
                  <a:lnTo>
                    <a:pt x="762" y="19"/>
                  </a:lnTo>
                  <a:lnTo>
                    <a:pt x="769" y="19"/>
                  </a:lnTo>
                  <a:lnTo>
                    <a:pt x="775" y="25"/>
                  </a:lnTo>
                  <a:lnTo>
                    <a:pt x="781" y="25"/>
                  </a:lnTo>
                  <a:lnTo>
                    <a:pt x="788" y="25"/>
                  </a:lnTo>
                  <a:lnTo>
                    <a:pt x="794" y="32"/>
                  </a:lnTo>
                  <a:lnTo>
                    <a:pt x="800" y="32"/>
                  </a:lnTo>
                  <a:lnTo>
                    <a:pt x="806" y="32"/>
                  </a:lnTo>
                  <a:lnTo>
                    <a:pt x="813" y="38"/>
                  </a:lnTo>
                  <a:lnTo>
                    <a:pt x="819" y="38"/>
                  </a:lnTo>
                  <a:lnTo>
                    <a:pt x="825" y="38"/>
                  </a:lnTo>
                  <a:lnTo>
                    <a:pt x="832" y="44"/>
                  </a:lnTo>
                  <a:lnTo>
                    <a:pt x="838" y="44"/>
                  </a:lnTo>
                  <a:lnTo>
                    <a:pt x="844" y="50"/>
                  </a:lnTo>
                  <a:lnTo>
                    <a:pt x="851" y="50"/>
                  </a:lnTo>
                  <a:lnTo>
                    <a:pt x="857" y="57"/>
                  </a:lnTo>
                  <a:lnTo>
                    <a:pt x="863" y="57"/>
                  </a:lnTo>
                  <a:lnTo>
                    <a:pt x="869" y="57"/>
                  </a:lnTo>
                  <a:lnTo>
                    <a:pt x="876" y="63"/>
                  </a:lnTo>
                  <a:lnTo>
                    <a:pt x="882" y="63"/>
                  </a:lnTo>
                  <a:lnTo>
                    <a:pt x="888" y="69"/>
                  </a:lnTo>
                  <a:lnTo>
                    <a:pt x="895" y="76"/>
                  </a:lnTo>
                  <a:lnTo>
                    <a:pt x="901" y="76"/>
                  </a:lnTo>
                  <a:lnTo>
                    <a:pt x="907" y="82"/>
                  </a:lnTo>
                  <a:lnTo>
                    <a:pt x="914" y="82"/>
                  </a:lnTo>
                  <a:lnTo>
                    <a:pt x="920" y="88"/>
                  </a:lnTo>
                  <a:lnTo>
                    <a:pt x="926" y="88"/>
                  </a:lnTo>
                  <a:lnTo>
                    <a:pt x="932" y="95"/>
                  </a:lnTo>
                  <a:lnTo>
                    <a:pt x="939" y="101"/>
                  </a:lnTo>
                  <a:lnTo>
                    <a:pt x="945" y="101"/>
                  </a:lnTo>
                  <a:lnTo>
                    <a:pt x="951" y="107"/>
                  </a:lnTo>
                  <a:lnTo>
                    <a:pt x="958" y="107"/>
                  </a:lnTo>
                  <a:lnTo>
                    <a:pt x="964" y="113"/>
                  </a:lnTo>
                  <a:lnTo>
                    <a:pt x="970" y="120"/>
                  </a:lnTo>
                  <a:lnTo>
                    <a:pt x="977" y="120"/>
                  </a:lnTo>
                  <a:lnTo>
                    <a:pt x="983" y="126"/>
                  </a:lnTo>
                  <a:lnTo>
                    <a:pt x="989" y="132"/>
                  </a:lnTo>
                  <a:lnTo>
                    <a:pt x="995" y="132"/>
                  </a:lnTo>
                  <a:lnTo>
                    <a:pt x="1002" y="139"/>
                  </a:lnTo>
                  <a:lnTo>
                    <a:pt x="1008" y="145"/>
                  </a:lnTo>
                  <a:lnTo>
                    <a:pt x="1014" y="145"/>
                  </a:lnTo>
                  <a:lnTo>
                    <a:pt x="1021" y="151"/>
                  </a:lnTo>
                  <a:lnTo>
                    <a:pt x="1027" y="158"/>
                  </a:lnTo>
                  <a:lnTo>
                    <a:pt x="1033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2" y="176"/>
                  </a:lnTo>
                  <a:lnTo>
                    <a:pt x="1058" y="176"/>
                  </a:lnTo>
                  <a:lnTo>
                    <a:pt x="1065" y="183"/>
                  </a:lnTo>
                  <a:lnTo>
                    <a:pt x="1071" y="189"/>
                  </a:lnTo>
                  <a:lnTo>
                    <a:pt x="1077" y="195"/>
                  </a:lnTo>
                  <a:lnTo>
                    <a:pt x="1084" y="195"/>
                  </a:lnTo>
                  <a:lnTo>
                    <a:pt x="1090" y="202"/>
                  </a:lnTo>
                  <a:lnTo>
                    <a:pt x="1096" y="208"/>
                  </a:lnTo>
                  <a:lnTo>
                    <a:pt x="1103" y="214"/>
                  </a:lnTo>
                  <a:lnTo>
                    <a:pt x="1109" y="221"/>
                  </a:lnTo>
                  <a:lnTo>
                    <a:pt x="1115" y="227"/>
                  </a:lnTo>
                  <a:lnTo>
                    <a:pt x="1121" y="227"/>
                  </a:lnTo>
                  <a:lnTo>
                    <a:pt x="1128" y="233"/>
                  </a:lnTo>
                  <a:lnTo>
                    <a:pt x="1134" y="239"/>
                  </a:lnTo>
                  <a:lnTo>
                    <a:pt x="1140" y="246"/>
                  </a:lnTo>
                  <a:lnTo>
                    <a:pt x="1147" y="246"/>
                  </a:lnTo>
                  <a:lnTo>
                    <a:pt x="1153" y="252"/>
                  </a:lnTo>
                  <a:lnTo>
                    <a:pt x="1159" y="258"/>
                  </a:lnTo>
                  <a:lnTo>
                    <a:pt x="1166" y="265"/>
                  </a:lnTo>
                  <a:lnTo>
                    <a:pt x="1172" y="271"/>
                  </a:lnTo>
                  <a:lnTo>
                    <a:pt x="1178" y="277"/>
                  </a:lnTo>
                  <a:lnTo>
                    <a:pt x="1184" y="277"/>
                  </a:lnTo>
                  <a:lnTo>
                    <a:pt x="1191" y="284"/>
                  </a:lnTo>
                  <a:lnTo>
                    <a:pt x="1197" y="290"/>
                  </a:lnTo>
                  <a:lnTo>
                    <a:pt x="1203" y="296"/>
                  </a:lnTo>
                  <a:lnTo>
                    <a:pt x="1210" y="302"/>
                  </a:lnTo>
                  <a:lnTo>
                    <a:pt x="1216" y="309"/>
                  </a:lnTo>
                  <a:lnTo>
                    <a:pt x="1222" y="315"/>
                  </a:lnTo>
                  <a:lnTo>
                    <a:pt x="1229" y="321"/>
                  </a:lnTo>
                  <a:lnTo>
                    <a:pt x="1235" y="321"/>
                  </a:lnTo>
                  <a:lnTo>
                    <a:pt x="1241" y="328"/>
                  </a:lnTo>
                  <a:lnTo>
                    <a:pt x="1247" y="334"/>
                  </a:lnTo>
                  <a:lnTo>
                    <a:pt x="1254" y="340"/>
                  </a:lnTo>
                  <a:lnTo>
                    <a:pt x="1260" y="347"/>
                  </a:lnTo>
                  <a:lnTo>
                    <a:pt x="1266" y="353"/>
                  </a:lnTo>
                  <a:lnTo>
                    <a:pt x="1273" y="353"/>
                  </a:lnTo>
                  <a:lnTo>
                    <a:pt x="1279" y="359"/>
                  </a:lnTo>
                  <a:lnTo>
                    <a:pt x="1285" y="365"/>
                  </a:lnTo>
                  <a:lnTo>
                    <a:pt x="1292" y="372"/>
                  </a:lnTo>
                  <a:lnTo>
                    <a:pt x="1298" y="378"/>
                  </a:lnTo>
                  <a:lnTo>
                    <a:pt x="1304" y="384"/>
                  </a:lnTo>
                  <a:lnTo>
                    <a:pt x="1310" y="391"/>
                  </a:lnTo>
                  <a:lnTo>
                    <a:pt x="1317" y="397"/>
                  </a:lnTo>
                  <a:lnTo>
                    <a:pt x="1323" y="397"/>
                  </a:lnTo>
                  <a:lnTo>
                    <a:pt x="1329" y="403"/>
                  </a:lnTo>
                  <a:lnTo>
                    <a:pt x="1336" y="410"/>
                  </a:lnTo>
                  <a:lnTo>
                    <a:pt x="1342" y="416"/>
                  </a:lnTo>
                  <a:lnTo>
                    <a:pt x="1348" y="422"/>
                  </a:lnTo>
                  <a:lnTo>
                    <a:pt x="1355" y="428"/>
                  </a:lnTo>
                  <a:lnTo>
                    <a:pt x="1361" y="428"/>
                  </a:lnTo>
                  <a:lnTo>
                    <a:pt x="1367" y="435"/>
                  </a:lnTo>
                  <a:lnTo>
                    <a:pt x="1373" y="441"/>
                  </a:lnTo>
                  <a:lnTo>
                    <a:pt x="1380" y="447"/>
                  </a:lnTo>
                  <a:lnTo>
                    <a:pt x="1386" y="454"/>
                  </a:lnTo>
                  <a:lnTo>
                    <a:pt x="1392" y="454"/>
                  </a:lnTo>
                  <a:lnTo>
                    <a:pt x="1399" y="460"/>
                  </a:lnTo>
                  <a:lnTo>
                    <a:pt x="1405" y="466"/>
                  </a:lnTo>
                  <a:lnTo>
                    <a:pt x="1411" y="473"/>
                  </a:lnTo>
                  <a:lnTo>
                    <a:pt x="1418" y="479"/>
                  </a:lnTo>
                  <a:lnTo>
                    <a:pt x="1424" y="479"/>
                  </a:lnTo>
                  <a:lnTo>
                    <a:pt x="1430" y="485"/>
                  </a:lnTo>
                  <a:lnTo>
                    <a:pt x="1436" y="491"/>
                  </a:lnTo>
                  <a:lnTo>
                    <a:pt x="1443" y="498"/>
                  </a:lnTo>
                  <a:lnTo>
                    <a:pt x="1449" y="498"/>
                  </a:lnTo>
                  <a:lnTo>
                    <a:pt x="1455" y="504"/>
                  </a:lnTo>
                  <a:lnTo>
                    <a:pt x="1462" y="510"/>
                  </a:lnTo>
                  <a:lnTo>
                    <a:pt x="1468" y="517"/>
                  </a:lnTo>
                  <a:lnTo>
                    <a:pt x="1474" y="517"/>
                  </a:lnTo>
                  <a:lnTo>
                    <a:pt x="1481" y="523"/>
                  </a:lnTo>
                  <a:lnTo>
                    <a:pt x="1487" y="529"/>
                  </a:lnTo>
                  <a:lnTo>
                    <a:pt x="1493" y="536"/>
                  </a:lnTo>
                  <a:lnTo>
                    <a:pt x="1499" y="536"/>
                  </a:lnTo>
                  <a:lnTo>
                    <a:pt x="1506" y="542"/>
                  </a:lnTo>
                  <a:lnTo>
                    <a:pt x="1512" y="548"/>
                  </a:lnTo>
                  <a:lnTo>
                    <a:pt x="1518" y="554"/>
                  </a:lnTo>
                  <a:lnTo>
                    <a:pt x="1525" y="554"/>
                  </a:lnTo>
                  <a:lnTo>
                    <a:pt x="1531" y="561"/>
                  </a:lnTo>
                  <a:lnTo>
                    <a:pt x="1537" y="561"/>
                  </a:lnTo>
                  <a:lnTo>
                    <a:pt x="1544" y="567"/>
                  </a:lnTo>
                  <a:lnTo>
                    <a:pt x="1550" y="573"/>
                  </a:lnTo>
                  <a:lnTo>
                    <a:pt x="1556" y="573"/>
                  </a:lnTo>
                  <a:lnTo>
                    <a:pt x="1562" y="580"/>
                  </a:lnTo>
                  <a:lnTo>
                    <a:pt x="1569" y="586"/>
                  </a:lnTo>
                  <a:lnTo>
                    <a:pt x="1575" y="586"/>
                  </a:lnTo>
                  <a:lnTo>
                    <a:pt x="1581" y="592"/>
                  </a:lnTo>
                  <a:lnTo>
                    <a:pt x="1588" y="592"/>
                  </a:lnTo>
                  <a:lnTo>
                    <a:pt x="1594" y="599"/>
                  </a:lnTo>
                  <a:lnTo>
                    <a:pt x="1600" y="605"/>
                  </a:lnTo>
                  <a:lnTo>
                    <a:pt x="1607" y="605"/>
                  </a:lnTo>
                  <a:lnTo>
                    <a:pt x="1613" y="611"/>
                  </a:lnTo>
                  <a:lnTo>
                    <a:pt x="1619" y="611"/>
                  </a:lnTo>
                  <a:lnTo>
                    <a:pt x="1625" y="617"/>
                  </a:lnTo>
                  <a:lnTo>
                    <a:pt x="1632" y="617"/>
                  </a:lnTo>
                  <a:lnTo>
                    <a:pt x="1638" y="624"/>
                  </a:lnTo>
                  <a:lnTo>
                    <a:pt x="1644" y="624"/>
                  </a:lnTo>
                  <a:lnTo>
                    <a:pt x="1651" y="630"/>
                  </a:lnTo>
                  <a:lnTo>
                    <a:pt x="1657" y="630"/>
                  </a:lnTo>
                  <a:lnTo>
                    <a:pt x="1663" y="636"/>
                  </a:lnTo>
                  <a:lnTo>
                    <a:pt x="1670" y="636"/>
                  </a:lnTo>
                  <a:lnTo>
                    <a:pt x="1676" y="643"/>
                  </a:lnTo>
                  <a:lnTo>
                    <a:pt x="1682" y="643"/>
                  </a:lnTo>
                  <a:lnTo>
                    <a:pt x="1688" y="643"/>
                  </a:lnTo>
                  <a:lnTo>
                    <a:pt x="1695" y="649"/>
                  </a:lnTo>
                  <a:lnTo>
                    <a:pt x="1701" y="649"/>
                  </a:lnTo>
                  <a:lnTo>
                    <a:pt x="1707" y="655"/>
                  </a:lnTo>
                  <a:lnTo>
                    <a:pt x="1714" y="655"/>
                  </a:lnTo>
                  <a:lnTo>
                    <a:pt x="1720" y="655"/>
                  </a:lnTo>
                  <a:lnTo>
                    <a:pt x="1726" y="662"/>
                  </a:lnTo>
                  <a:lnTo>
                    <a:pt x="1733" y="662"/>
                  </a:lnTo>
                  <a:lnTo>
                    <a:pt x="1739" y="662"/>
                  </a:lnTo>
                  <a:lnTo>
                    <a:pt x="1745" y="668"/>
                  </a:lnTo>
                  <a:lnTo>
                    <a:pt x="1751" y="668"/>
                  </a:lnTo>
                  <a:lnTo>
                    <a:pt x="1758" y="668"/>
                  </a:lnTo>
                  <a:lnTo>
                    <a:pt x="1764" y="668"/>
                  </a:lnTo>
                  <a:lnTo>
                    <a:pt x="1770" y="674"/>
                  </a:lnTo>
                  <a:lnTo>
                    <a:pt x="1777" y="674"/>
                  </a:lnTo>
                  <a:lnTo>
                    <a:pt x="1783" y="674"/>
                  </a:lnTo>
                  <a:lnTo>
                    <a:pt x="1789" y="674"/>
                  </a:lnTo>
                  <a:lnTo>
                    <a:pt x="1796" y="680"/>
                  </a:lnTo>
                  <a:lnTo>
                    <a:pt x="1802" y="680"/>
                  </a:lnTo>
                  <a:lnTo>
                    <a:pt x="1808" y="680"/>
                  </a:lnTo>
                  <a:lnTo>
                    <a:pt x="1814" y="680"/>
                  </a:lnTo>
                  <a:lnTo>
                    <a:pt x="1821" y="680"/>
                  </a:lnTo>
                  <a:lnTo>
                    <a:pt x="1827" y="680"/>
                  </a:lnTo>
                  <a:lnTo>
                    <a:pt x="1833" y="687"/>
                  </a:lnTo>
                  <a:lnTo>
                    <a:pt x="1840" y="687"/>
                  </a:lnTo>
                  <a:lnTo>
                    <a:pt x="1846" y="687"/>
                  </a:lnTo>
                  <a:lnTo>
                    <a:pt x="1852" y="687"/>
                  </a:lnTo>
                  <a:lnTo>
                    <a:pt x="1859" y="687"/>
                  </a:lnTo>
                  <a:lnTo>
                    <a:pt x="1865" y="687"/>
                  </a:lnTo>
                  <a:lnTo>
                    <a:pt x="1871" y="687"/>
                  </a:lnTo>
                  <a:lnTo>
                    <a:pt x="1877" y="687"/>
                  </a:lnTo>
                  <a:lnTo>
                    <a:pt x="1884" y="687"/>
                  </a:lnTo>
                  <a:lnTo>
                    <a:pt x="1890" y="687"/>
                  </a:lnTo>
                  <a:lnTo>
                    <a:pt x="1896" y="687"/>
                  </a:lnTo>
                  <a:lnTo>
                    <a:pt x="1903" y="687"/>
                  </a:lnTo>
                  <a:lnTo>
                    <a:pt x="1909" y="687"/>
                  </a:lnTo>
                  <a:lnTo>
                    <a:pt x="1915" y="687"/>
                  </a:lnTo>
                  <a:lnTo>
                    <a:pt x="1922" y="687"/>
                  </a:lnTo>
                  <a:lnTo>
                    <a:pt x="1928" y="687"/>
                  </a:lnTo>
                  <a:lnTo>
                    <a:pt x="1934" y="687"/>
                  </a:lnTo>
                  <a:lnTo>
                    <a:pt x="1940" y="687"/>
                  </a:lnTo>
                  <a:lnTo>
                    <a:pt x="1947" y="680"/>
                  </a:lnTo>
                  <a:lnTo>
                    <a:pt x="1953" y="680"/>
                  </a:lnTo>
                  <a:lnTo>
                    <a:pt x="1959" y="680"/>
                  </a:lnTo>
                  <a:lnTo>
                    <a:pt x="1966" y="680"/>
                  </a:lnTo>
                  <a:lnTo>
                    <a:pt x="1972" y="680"/>
                  </a:lnTo>
                  <a:lnTo>
                    <a:pt x="1978" y="680"/>
                  </a:lnTo>
                  <a:lnTo>
                    <a:pt x="1985" y="674"/>
                  </a:lnTo>
                  <a:lnTo>
                    <a:pt x="1991" y="674"/>
                  </a:lnTo>
                  <a:lnTo>
                    <a:pt x="1997" y="674"/>
                  </a:lnTo>
                  <a:lnTo>
                    <a:pt x="2003" y="674"/>
                  </a:lnTo>
                  <a:lnTo>
                    <a:pt x="2010" y="674"/>
                  </a:lnTo>
                  <a:lnTo>
                    <a:pt x="2016" y="668"/>
                  </a:lnTo>
                  <a:lnTo>
                    <a:pt x="2022" y="668"/>
                  </a:lnTo>
                  <a:lnTo>
                    <a:pt x="2029" y="668"/>
                  </a:lnTo>
                  <a:lnTo>
                    <a:pt x="2035" y="662"/>
                  </a:lnTo>
                  <a:lnTo>
                    <a:pt x="2041" y="662"/>
                  </a:lnTo>
                  <a:lnTo>
                    <a:pt x="2048" y="662"/>
                  </a:lnTo>
                  <a:lnTo>
                    <a:pt x="2054" y="655"/>
                  </a:lnTo>
                  <a:lnTo>
                    <a:pt x="2060" y="655"/>
                  </a:lnTo>
                  <a:lnTo>
                    <a:pt x="2066" y="655"/>
                  </a:lnTo>
                  <a:lnTo>
                    <a:pt x="2073" y="649"/>
                  </a:lnTo>
                  <a:lnTo>
                    <a:pt x="2079" y="649"/>
                  </a:lnTo>
                  <a:lnTo>
                    <a:pt x="2085" y="649"/>
                  </a:lnTo>
                  <a:lnTo>
                    <a:pt x="2092" y="643"/>
                  </a:lnTo>
                  <a:lnTo>
                    <a:pt x="2098" y="643"/>
                  </a:lnTo>
                  <a:lnTo>
                    <a:pt x="2104" y="636"/>
                  </a:lnTo>
                  <a:lnTo>
                    <a:pt x="2111" y="636"/>
                  </a:lnTo>
                  <a:lnTo>
                    <a:pt x="2117" y="630"/>
                  </a:lnTo>
                  <a:lnTo>
                    <a:pt x="2123" y="630"/>
                  </a:lnTo>
                  <a:lnTo>
                    <a:pt x="2129" y="624"/>
                  </a:lnTo>
                  <a:lnTo>
                    <a:pt x="2136" y="624"/>
                  </a:lnTo>
                  <a:lnTo>
                    <a:pt x="2142" y="617"/>
                  </a:lnTo>
                  <a:lnTo>
                    <a:pt x="2148" y="617"/>
                  </a:lnTo>
                  <a:lnTo>
                    <a:pt x="2155" y="611"/>
                  </a:lnTo>
                  <a:lnTo>
                    <a:pt x="2161" y="611"/>
                  </a:lnTo>
                  <a:lnTo>
                    <a:pt x="2167" y="605"/>
                  </a:lnTo>
                  <a:lnTo>
                    <a:pt x="2174" y="605"/>
                  </a:lnTo>
                  <a:lnTo>
                    <a:pt x="2180" y="599"/>
                  </a:lnTo>
                  <a:lnTo>
                    <a:pt x="2186" y="599"/>
                  </a:lnTo>
                  <a:lnTo>
                    <a:pt x="2192" y="592"/>
                  </a:lnTo>
                  <a:lnTo>
                    <a:pt x="2199" y="592"/>
                  </a:lnTo>
                  <a:lnTo>
                    <a:pt x="2205" y="586"/>
                  </a:lnTo>
                  <a:lnTo>
                    <a:pt x="2211" y="580"/>
                  </a:lnTo>
                  <a:lnTo>
                    <a:pt x="2218" y="580"/>
                  </a:lnTo>
                  <a:lnTo>
                    <a:pt x="2224" y="573"/>
                  </a:lnTo>
                  <a:lnTo>
                    <a:pt x="2230" y="567"/>
                  </a:lnTo>
                  <a:lnTo>
                    <a:pt x="2237" y="567"/>
                  </a:lnTo>
                  <a:lnTo>
                    <a:pt x="2243" y="561"/>
                  </a:lnTo>
                  <a:lnTo>
                    <a:pt x="2249" y="554"/>
                  </a:lnTo>
                  <a:lnTo>
                    <a:pt x="2255" y="554"/>
                  </a:lnTo>
                  <a:lnTo>
                    <a:pt x="2262" y="548"/>
                  </a:lnTo>
                  <a:lnTo>
                    <a:pt x="2268" y="542"/>
                  </a:lnTo>
                  <a:lnTo>
                    <a:pt x="2274" y="542"/>
                  </a:lnTo>
                  <a:lnTo>
                    <a:pt x="2281" y="536"/>
                  </a:lnTo>
                  <a:lnTo>
                    <a:pt x="2287" y="529"/>
                  </a:lnTo>
                  <a:lnTo>
                    <a:pt x="2293" y="523"/>
                  </a:lnTo>
                  <a:lnTo>
                    <a:pt x="2300" y="523"/>
                  </a:lnTo>
                  <a:lnTo>
                    <a:pt x="2306" y="517"/>
                  </a:lnTo>
                  <a:lnTo>
                    <a:pt x="2312" y="510"/>
                  </a:lnTo>
                  <a:lnTo>
                    <a:pt x="2318" y="504"/>
                  </a:lnTo>
                  <a:lnTo>
                    <a:pt x="2325" y="504"/>
                  </a:lnTo>
                  <a:lnTo>
                    <a:pt x="2331" y="498"/>
                  </a:lnTo>
                  <a:lnTo>
                    <a:pt x="2337" y="491"/>
                  </a:lnTo>
                  <a:lnTo>
                    <a:pt x="2344" y="485"/>
                  </a:lnTo>
                  <a:lnTo>
                    <a:pt x="2350" y="485"/>
                  </a:lnTo>
                  <a:lnTo>
                    <a:pt x="2356" y="479"/>
                  </a:lnTo>
                  <a:lnTo>
                    <a:pt x="2363" y="473"/>
                  </a:lnTo>
                  <a:lnTo>
                    <a:pt x="2369" y="466"/>
                  </a:lnTo>
                  <a:lnTo>
                    <a:pt x="2375" y="466"/>
                  </a:lnTo>
                  <a:lnTo>
                    <a:pt x="2381" y="460"/>
                  </a:lnTo>
                  <a:lnTo>
                    <a:pt x="2388" y="454"/>
                  </a:lnTo>
                  <a:lnTo>
                    <a:pt x="2394" y="447"/>
                  </a:lnTo>
                  <a:lnTo>
                    <a:pt x="2400" y="441"/>
                  </a:lnTo>
                  <a:lnTo>
                    <a:pt x="2407" y="435"/>
                  </a:lnTo>
                  <a:lnTo>
                    <a:pt x="2413" y="435"/>
                  </a:lnTo>
                  <a:lnTo>
                    <a:pt x="2419" y="428"/>
                  </a:lnTo>
                  <a:lnTo>
                    <a:pt x="2426" y="422"/>
                  </a:lnTo>
                  <a:lnTo>
                    <a:pt x="2432" y="416"/>
                  </a:lnTo>
                  <a:lnTo>
                    <a:pt x="2438" y="410"/>
                  </a:lnTo>
                  <a:lnTo>
                    <a:pt x="2444" y="403"/>
                  </a:lnTo>
                  <a:lnTo>
                    <a:pt x="2451" y="403"/>
                  </a:lnTo>
                  <a:lnTo>
                    <a:pt x="2457" y="397"/>
                  </a:lnTo>
                  <a:lnTo>
                    <a:pt x="2463" y="391"/>
                  </a:lnTo>
                  <a:lnTo>
                    <a:pt x="2470" y="384"/>
                  </a:lnTo>
                  <a:lnTo>
                    <a:pt x="2476" y="378"/>
                  </a:lnTo>
                  <a:lnTo>
                    <a:pt x="2482" y="372"/>
                  </a:lnTo>
                  <a:lnTo>
                    <a:pt x="2489" y="372"/>
                  </a:lnTo>
                  <a:lnTo>
                    <a:pt x="2495" y="365"/>
                  </a:lnTo>
                  <a:lnTo>
                    <a:pt x="2501" y="359"/>
                  </a:lnTo>
                  <a:lnTo>
                    <a:pt x="2507" y="353"/>
                  </a:lnTo>
                  <a:lnTo>
                    <a:pt x="2514" y="347"/>
                  </a:lnTo>
                  <a:lnTo>
                    <a:pt x="2520" y="3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00600" y="3017837"/>
              <a:ext cx="3005138" cy="547688"/>
            </a:xfrm>
            <a:custGeom>
              <a:avLst/>
              <a:gdLst>
                <a:gd name="T0" fmla="*/ 2147483647 w 2520"/>
                <a:gd name="T1" fmla="*/ 2147483647 h 347"/>
                <a:gd name="T2" fmla="*/ 2147483647 w 2520"/>
                <a:gd name="T3" fmla="*/ 2147483647 h 347"/>
                <a:gd name="T4" fmla="*/ 2147483647 w 2520"/>
                <a:gd name="T5" fmla="*/ 2147483647 h 347"/>
                <a:gd name="T6" fmla="*/ 2147483647 w 2520"/>
                <a:gd name="T7" fmla="*/ 2147483647 h 347"/>
                <a:gd name="T8" fmla="*/ 2147483647 w 2520"/>
                <a:gd name="T9" fmla="*/ 2147483647 h 347"/>
                <a:gd name="T10" fmla="*/ 2147483647 w 2520"/>
                <a:gd name="T11" fmla="*/ 2147483647 h 347"/>
                <a:gd name="T12" fmla="*/ 2147483647 w 2520"/>
                <a:gd name="T13" fmla="*/ 2147483647 h 347"/>
                <a:gd name="T14" fmla="*/ 2147483647 w 2520"/>
                <a:gd name="T15" fmla="*/ 2147483647 h 347"/>
                <a:gd name="T16" fmla="*/ 2147483647 w 2520"/>
                <a:gd name="T17" fmla="*/ 2147483647 h 347"/>
                <a:gd name="T18" fmla="*/ 2147483647 w 2520"/>
                <a:gd name="T19" fmla="*/ 2147483647 h 347"/>
                <a:gd name="T20" fmla="*/ 2147483647 w 2520"/>
                <a:gd name="T21" fmla="*/ 2147483647 h 347"/>
                <a:gd name="T22" fmla="*/ 2147483647 w 2520"/>
                <a:gd name="T23" fmla="*/ 2147483647 h 347"/>
                <a:gd name="T24" fmla="*/ 2147483647 w 2520"/>
                <a:gd name="T25" fmla="*/ 2147483647 h 347"/>
                <a:gd name="T26" fmla="*/ 2147483647 w 2520"/>
                <a:gd name="T27" fmla="*/ 0 h 347"/>
                <a:gd name="T28" fmla="*/ 2147483647 w 2520"/>
                <a:gd name="T29" fmla="*/ 0 h 347"/>
                <a:gd name="T30" fmla="*/ 2147483647 w 2520"/>
                <a:gd name="T31" fmla="*/ 2147483647 h 347"/>
                <a:gd name="T32" fmla="*/ 2147483647 w 2520"/>
                <a:gd name="T33" fmla="*/ 2147483647 h 347"/>
                <a:gd name="T34" fmla="*/ 2147483647 w 2520"/>
                <a:gd name="T35" fmla="*/ 2147483647 h 347"/>
                <a:gd name="T36" fmla="*/ 2147483647 w 2520"/>
                <a:gd name="T37" fmla="*/ 2147483647 h 347"/>
                <a:gd name="T38" fmla="*/ 2147483647 w 2520"/>
                <a:gd name="T39" fmla="*/ 2147483647 h 347"/>
                <a:gd name="T40" fmla="*/ 2147483647 w 2520"/>
                <a:gd name="T41" fmla="*/ 2147483647 h 347"/>
                <a:gd name="T42" fmla="*/ 2147483647 w 2520"/>
                <a:gd name="T43" fmla="*/ 2147483647 h 347"/>
                <a:gd name="T44" fmla="*/ 2147483647 w 2520"/>
                <a:gd name="T45" fmla="*/ 2147483647 h 347"/>
                <a:gd name="T46" fmla="*/ 2147483647 w 2520"/>
                <a:gd name="T47" fmla="*/ 2147483647 h 347"/>
                <a:gd name="T48" fmla="*/ 2147483647 w 2520"/>
                <a:gd name="T49" fmla="*/ 2147483647 h 347"/>
                <a:gd name="T50" fmla="*/ 2147483647 w 2520"/>
                <a:gd name="T51" fmla="*/ 2147483647 h 347"/>
                <a:gd name="T52" fmla="*/ 2147483647 w 2520"/>
                <a:gd name="T53" fmla="*/ 2147483647 h 347"/>
                <a:gd name="T54" fmla="*/ 2147483647 w 2520"/>
                <a:gd name="T55" fmla="*/ 2147483647 h 347"/>
                <a:gd name="T56" fmla="*/ 2147483647 w 2520"/>
                <a:gd name="T57" fmla="*/ 2147483647 h 347"/>
                <a:gd name="T58" fmla="*/ 2147483647 w 2520"/>
                <a:gd name="T59" fmla="*/ 2147483647 h 347"/>
                <a:gd name="T60" fmla="*/ 2147483647 w 2520"/>
                <a:gd name="T61" fmla="*/ 2147483647 h 347"/>
                <a:gd name="T62" fmla="*/ 2147483647 w 2520"/>
                <a:gd name="T63" fmla="*/ 2147483647 h 347"/>
                <a:gd name="T64" fmla="*/ 2147483647 w 2520"/>
                <a:gd name="T65" fmla="*/ 2147483647 h 347"/>
                <a:gd name="T66" fmla="*/ 2147483647 w 2520"/>
                <a:gd name="T67" fmla="*/ 2147483647 h 347"/>
                <a:gd name="T68" fmla="*/ 2147483647 w 2520"/>
                <a:gd name="T69" fmla="*/ 2147483647 h 347"/>
                <a:gd name="T70" fmla="*/ 2147483647 w 2520"/>
                <a:gd name="T71" fmla="*/ 2147483647 h 347"/>
                <a:gd name="T72" fmla="*/ 2147483647 w 2520"/>
                <a:gd name="T73" fmla="*/ 2147483647 h 347"/>
                <a:gd name="T74" fmla="*/ 2147483647 w 2520"/>
                <a:gd name="T75" fmla="*/ 2147483647 h 347"/>
                <a:gd name="T76" fmla="*/ 2147483647 w 2520"/>
                <a:gd name="T77" fmla="*/ 2147483647 h 347"/>
                <a:gd name="T78" fmla="*/ 2147483647 w 2520"/>
                <a:gd name="T79" fmla="*/ 2147483647 h 347"/>
                <a:gd name="T80" fmla="*/ 2147483647 w 2520"/>
                <a:gd name="T81" fmla="*/ 2147483647 h 347"/>
                <a:gd name="T82" fmla="*/ 2147483647 w 2520"/>
                <a:gd name="T83" fmla="*/ 2147483647 h 347"/>
                <a:gd name="T84" fmla="*/ 2147483647 w 2520"/>
                <a:gd name="T85" fmla="*/ 2147483647 h 347"/>
                <a:gd name="T86" fmla="*/ 2147483647 w 2520"/>
                <a:gd name="T87" fmla="*/ 2147483647 h 347"/>
                <a:gd name="T88" fmla="*/ 2147483647 w 2520"/>
                <a:gd name="T89" fmla="*/ 2147483647 h 347"/>
                <a:gd name="T90" fmla="*/ 2147483647 w 2520"/>
                <a:gd name="T91" fmla="*/ 2147483647 h 347"/>
                <a:gd name="T92" fmla="*/ 2147483647 w 2520"/>
                <a:gd name="T93" fmla="*/ 2147483647 h 347"/>
                <a:gd name="T94" fmla="*/ 2147483647 w 2520"/>
                <a:gd name="T95" fmla="*/ 2147483647 h 347"/>
                <a:gd name="T96" fmla="*/ 2147483647 w 2520"/>
                <a:gd name="T97" fmla="*/ 2147483647 h 347"/>
                <a:gd name="T98" fmla="*/ 2147483647 w 2520"/>
                <a:gd name="T99" fmla="*/ 2147483647 h 347"/>
                <a:gd name="T100" fmla="*/ 2147483647 w 2520"/>
                <a:gd name="T101" fmla="*/ 2147483647 h 347"/>
                <a:gd name="T102" fmla="*/ 2147483647 w 2520"/>
                <a:gd name="T103" fmla="*/ 2147483647 h 347"/>
                <a:gd name="T104" fmla="*/ 2147483647 w 2520"/>
                <a:gd name="T105" fmla="*/ 2147483647 h 347"/>
                <a:gd name="T106" fmla="*/ 2147483647 w 2520"/>
                <a:gd name="T107" fmla="*/ 2147483647 h 347"/>
                <a:gd name="T108" fmla="*/ 2147483647 w 2520"/>
                <a:gd name="T109" fmla="*/ 2147483647 h 347"/>
                <a:gd name="T110" fmla="*/ 2147483647 w 2520"/>
                <a:gd name="T111" fmla="*/ 2147483647 h 347"/>
                <a:gd name="T112" fmla="*/ 2147483647 w 2520"/>
                <a:gd name="T113" fmla="*/ 2147483647 h 34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520"/>
                <a:gd name="T172" fmla="*/ 0 h 347"/>
                <a:gd name="T173" fmla="*/ 2520 w 2520"/>
                <a:gd name="T174" fmla="*/ 347 h 34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520" h="347">
                  <a:moveTo>
                    <a:pt x="0" y="347"/>
                  </a:moveTo>
                  <a:lnTo>
                    <a:pt x="6" y="341"/>
                  </a:lnTo>
                  <a:lnTo>
                    <a:pt x="13" y="334"/>
                  </a:lnTo>
                  <a:lnTo>
                    <a:pt x="19" y="328"/>
                  </a:lnTo>
                  <a:lnTo>
                    <a:pt x="25" y="322"/>
                  </a:lnTo>
                  <a:lnTo>
                    <a:pt x="32" y="315"/>
                  </a:lnTo>
                  <a:lnTo>
                    <a:pt x="38" y="309"/>
                  </a:lnTo>
                  <a:lnTo>
                    <a:pt x="44" y="303"/>
                  </a:lnTo>
                  <a:lnTo>
                    <a:pt x="50" y="297"/>
                  </a:lnTo>
                  <a:lnTo>
                    <a:pt x="57" y="297"/>
                  </a:lnTo>
                  <a:lnTo>
                    <a:pt x="63" y="290"/>
                  </a:lnTo>
                  <a:lnTo>
                    <a:pt x="69" y="284"/>
                  </a:lnTo>
                  <a:lnTo>
                    <a:pt x="76" y="278"/>
                  </a:lnTo>
                  <a:lnTo>
                    <a:pt x="82" y="271"/>
                  </a:lnTo>
                  <a:lnTo>
                    <a:pt x="88" y="265"/>
                  </a:lnTo>
                  <a:lnTo>
                    <a:pt x="95" y="265"/>
                  </a:lnTo>
                  <a:lnTo>
                    <a:pt x="101" y="259"/>
                  </a:lnTo>
                  <a:lnTo>
                    <a:pt x="107" y="252"/>
                  </a:lnTo>
                  <a:lnTo>
                    <a:pt x="113" y="246"/>
                  </a:lnTo>
                  <a:lnTo>
                    <a:pt x="120" y="240"/>
                  </a:lnTo>
                  <a:lnTo>
                    <a:pt x="126" y="234"/>
                  </a:lnTo>
                  <a:lnTo>
                    <a:pt x="132" y="234"/>
                  </a:lnTo>
                  <a:lnTo>
                    <a:pt x="139" y="227"/>
                  </a:lnTo>
                  <a:lnTo>
                    <a:pt x="145" y="221"/>
                  </a:lnTo>
                  <a:lnTo>
                    <a:pt x="151" y="215"/>
                  </a:lnTo>
                  <a:lnTo>
                    <a:pt x="158" y="208"/>
                  </a:lnTo>
                  <a:lnTo>
                    <a:pt x="164" y="208"/>
                  </a:lnTo>
                  <a:lnTo>
                    <a:pt x="170" y="202"/>
                  </a:lnTo>
                  <a:lnTo>
                    <a:pt x="176" y="196"/>
                  </a:lnTo>
                  <a:lnTo>
                    <a:pt x="183" y="189"/>
                  </a:lnTo>
                  <a:lnTo>
                    <a:pt x="189" y="183"/>
                  </a:lnTo>
                  <a:lnTo>
                    <a:pt x="195" y="183"/>
                  </a:lnTo>
                  <a:lnTo>
                    <a:pt x="202" y="177"/>
                  </a:lnTo>
                  <a:lnTo>
                    <a:pt x="208" y="171"/>
                  </a:lnTo>
                  <a:lnTo>
                    <a:pt x="214" y="164"/>
                  </a:lnTo>
                  <a:lnTo>
                    <a:pt x="221" y="164"/>
                  </a:lnTo>
                  <a:lnTo>
                    <a:pt x="227" y="158"/>
                  </a:lnTo>
                  <a:lnTo>
                    <a:pt x="233" y="152"/>
                  </a:lnTo>
                  <a:lnTo>
                    <a:pt x="239" y="152"/>
                  </a:lnTo>
                  <a:lnTo>
                    <a:pt x="246" y="145"/>
                  </a:lnTo>
                  <a:lnTo>
                    <a:pt x="252" y="139"/>
                  </a:lnTo>
                  <a:lnTo>
                    <a:pt x="258" y="139"/>
                  </a:lnTo>
                  <a:lnTo>
                    <a:pt x="265" y="133"/>
                  </a:lnTo>
                  <a:lnTo>
                    <a:pt x="271" y="126"/>
                  </a:lnTo>
                  <a:lnTo>
                    <a:pt x="277" y="120"/>
                  </a:lnTo>
                  <a:lnTo>
                    <a:pt x="284" y="120"/>
                  </a:lnTo>
                  <a:lnTo>
                    <a:pt x="290" y="114"/>
                  </a:lnTo>
                  <a:lnTo>
                    <a:pt x="296" y="114"/>
                  </a:lnTo>
                  <a:lnTo>
                    <a:pt x="302" y="108"/>
                  </a:lnTo>
                  <a:lnTo>
                    <a:pt x="309" y="101"/>
                  </a:lnTo>
                  <a:lnTo>
                    <a:pt x="315" y="101"/>
                  </a:lnTo>
                  <a:lnTo>
                    <a:pt x="321" y="95"/>
                  </a:lnTo>
                  <a:lnTo>
                    <a:pt x="328" y="95"/>
                  </a:lnTo>
                  <a:lnTo>
                    <a:pt x="334" y="89"/>
                  </a:lnTo>
                  <a:lnTo>
                    <a:pt x="340" y="82"/>
                  </a:lnTo>
                  <a:lnTo>
                    <a:pt x="347" y="82"/>
                  </a:lnTo>
                  <a:lnTo>
                    <a:pt x="353" y="76"/>
                  </a:lnTo>
                  <a:lnTo>
                    <a:pt x="359" y="76"/>
                  </a:lnTo>
                  <a:lnTo>
                    <a:pt x="365" y="70"/>
                  </a:lnTo>
                  <a:lnTo>
                    <a:pt x="372" y="70"/>
                  </a:lnTo>
                  <a:lnTo>
                    <a:pt x="378" y="63"/>
                  </a:lnTo>
                  <a:lnTo>
                    <a:pt x="384" y="63"/>
                  </a:lnTo>
                  <a:lnTo>
                    <a:pt x="391" y="57"/>
                  </a:lnTo>
                  <a:lnTo>
                    <a:pt x="397" y="57"/>
                  </a:lnTo>
                  <a:lnTo>
                    <a:pt x="403" y="51"/>
                  </a:lnTo>
                  <a:lnTo>
                    <a:pt x="410" y="51"/>
                  </a:lnTo>
                  <a:lnTo>
                    <a:pt x="416" y="45"/>
                  </a:lnTo>
                  <a:lnTo>
                    <a:pt x="422" y="45"/>
                  </a:lnTo>
                  <a:lnTo>
                    <a:pt x="428" y="45"/>
                  </a:lnTo>
                  <a:lnTo>
                    <a:pt x="435" y="38"/>
                  </a:lnTo>
                  <a:lnTo>
                    <a:pt x="441" y="38"/>
                  </a:lnTo>
                  <a:lnTo>
                    <a:pt x="447" y="32"/>
                  </a:lnTo>
                  <a:lnTo>
                    <a:pt x="454" y="32"/>
                  </a:lnTo>
                  <a:lnTo>
                    <a:pt x="460" y="32"/>
                  </a:lnTo>
                  <a:lnTo>
                    <a:pt x="466" y="26"/>
                  </a:lnTo>
                  <a:lnTo>
                    <a:pt x="473" y="26"/>
                  </a:lnTo>
                  <a:lnTo>
                    <a:pt x="479" y="26"/>
                  </a:lnTo>
                  <a:lnTo>
                    <a:pt x="485" y="19"/>
                  </a:lnTo>
                  <a:lnTo>
                    <a:pt x="491" y="19"/>
                  </a:lnTo>
                  <a:lnTo>
                    <a:pt x="498" y="19"/>
                  </a:lnTo>
                  <a:lnTo>
                    <a:pt x="504" y="19"/>
                  </a:lnTo>
                  <a:lnTo>
                    <a:pt x="510" y="13"/>
                  </a:lnTo>
                  <a:lnTo>
                    <a:pt x="517" y="13"/>
                  </a:lnTo>
                  <a:lnTo>
                    <a:pt x="523" y="13"/>
                  </a:lnTo>
                  <a:lnTo>
                    <a:pt x="529" y="13"/>
                  </a:lnTo>
                  <a:lnTo>
                    <a:pt x="536" y="7"/>
                  </a:lnTo>
                  <a:lnTo>
                    <a:pt x="542" y="7"/>
                  </a:lnTo>
                  <a:lnTo>
                    <a:pt x="548" y="7"/>
                  </a:lnTo>
                  <a:lnTo>
                    <a:pt x="554" y="7"/>
                  </a:lnTo>
                  <a:lnTo>
                    <a:pt x="561" y="7"/>
                  </a:lnTo>
                  <a:lnTo>
                    <a:pt x="567" y="7"/>
                  </a:lnTo>
                  <a:lnTo>
                    <a:pt x="573" y="7"/>
                  </a:lnTo>
                  <a:lnTo>
                    <a:pt x="580" y="0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9" y="0"/>
                  </a:lnTo>
                  <a:lnTo>
                    <a:pt x="605" y="0"/>
                  </a:lnTo>
                  <a:lnTo>
                    <a:pt x="611" y="0"/>
                  </a:lnTo>
                  <a:lnTo>
                    <a:pt x="617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3" y="0"/>
                  </a:lnTo>
                  <a:lnTo>
                    <a:pt x="649" y="0"/>
                  </a:lnTo>
                  <a:lnTo>
                    <a:pt x="655" y="0"/>
                  </a:lnTo>
                  <a:lnTo>
                    <a:pt x="662" y="0"/>
                  </a:lnTo>
                  <a:lnTo>
                    <a:pt x="668" y="0"/>
                  </a:lnTo>
                  <a:lnTo>
                    <a:pt x="674" y="0"/>
                  </a:lnTo>
                  <a:lnTo>
                    <a:pt x="680" y="0"/>
                  </a:lnTo>
                  <a:lnTo>
                    <a:pt x="687" y="7"/>
                  </a:lnTo>
                  <a:lnTo>
                    <a:pt x="693" y="7"/>
                  </a:lnTo>
                  <a:lnTo>
                    <a:pt x="699" y="7"/>
                  </a:lnTo>
                  <a:lnTo>
                    <a:pt x="706" y="7"/>
                  </a:lnTo>
                  <a:lnTo>
                    <a:pt x="712" y="7"/>
                  </a:lnTo>
                  <a:lnTo>
                    <a:pt x="718" y="7"/>
                  </a:lnTo>
                  <a:lnTo>
                    <a:pt x="725" y="13"/>
                  </a:lnTo>
                  <a:lnTo>
                    <a:pt x="731" y="13"/>
                  </a:lnTo>
                  <a:lnTo>
                    <a:pt x="737" y="13"/>
                  </a:lnTo>
                  <a:lnTo>
                    <a:pt x="743" y="13"/>
                  </a:lnTo>
                  <a:lnTo>
                    <a:pt x="750" y="13"/>
                  </a:lnTo>
                  <a:lnTo>
                    <a:pt x="756" y="19"/>
                  </a:lnTo>
                  <a:lnTo>
                    <a:pt x="762" y="19"/>
                  </a:lnTo>
                  <a:lnTo>
                    <a:pt x="769" y="19"/>
                  </a:lnTo>
                  <a:lnTo>
                    <a:pt x="775" y="26"/>
                  </a:lnTo>
                  <a:lnTo>
                    <a:pt x="781" y="26"/>
                  </a:lnTo>
                  <a:lnTo>
                    <a:pt x="788" y="26"/>
                  </a:lnTo>
                  <a:lnTo>
                    <a:pt x="794" y="32"/>
                  </a:lnTo>
                  <a:lnTo>
                    <a:pt x="800" y="32"/>
                  </a:lnTo>
                  <a:lnTo>
                    <a:pt x="806" y="32"/>
                  </a:lnTo>
                  <a:lnTo>
                    <a:pt x="813" y="38"/>
                  </a:lnTo>
                  <a:lnTo>
                    <a:pt x="819" y="38"/>
                  </a:lnTo>
                  <a:lnTo>
                    <a:pt x="825" y="38"/>
                  </a:lnTo>
                  <a:lnTo>
                    <a:pt x="832" y="45"/>
                  </a:lnTo>
                  <a:lnTo>
                    <a:pt x="838" y="45"/>
                  </a:lnTo>
                  <a:lnTo>
                    <a:pt x="844" y="51"/>
                  </a:lnTo>
                  <a:lnTo>
                    <a:pt x="851" y="51"/>
                  </a:lnTo>
                  <a:lnTo>
                    <a:pt x="857" y="57"/>
                  </a:lnTo>
                  <a:lnTo>
                    <a:pt x="863" y="57"/>
                  </a:lnTo>
                  <a:lnTo>
                    <a:pt x="869" y="57"/>
                  </a:lnTo>
                  <a:lnTo>
                    <a:pt x="876" y="63"/>
                  </a:lnTo>
                  <a:lnTo>
                    <a:pt x="882" y="63"/>
                  </a:lnTo>
                  <a:lnTo>
                    <a:pt x="888" y="70"/>
                  </a:lnTo>
                  <a:lnTo>
                    <a:pt x="895" y="76"/>
                  </a:lnTo>
                  <a:lnTo>
                    <a:pt x="901" y="76"/>
                  </a:lnTo>
                  <a:lnTo>
                    <a:pt x="907" y="82"/>
                  </a:lnTo>
                  <a:lnTo>
                    <a:pt x="914" y="82"/>
                  </a:lnTo>
                  <a:lnTo>
                    <a:pt x="920" y="89"/>
                  </a:lnTo>
                  <a:lnTo>
                    <a:pt x="926" y="89"/>
                  </a:lnTo>
                  <a:lnTo>
                    <a:pt x="932" y="95"/>
                  </a:lnTo>
                  <a:lnTo>
                    <a:pt x="939" y="101"/>
                  </a:lnTo>
                  <a:lnTo>
                    <a:pt x="945" y="101"/>
                  </a:lnTo>
                  <a:lnTo>
                    <a:pt x="951" y="108"/>
                  </a:lnTo>
                  <a:lnTo>
                    <a:pt x="958" y="108"/>
                  </a:lnTo>
                  <a:lnTo>
                    <a:pt x="964" y="114"/>
                  </a:lnTo>
                  <a:lnTo>
                    <a:pt x="970" y="120"/>
                  </a:lnTo>
                  <a:lnTo>
                    <a:pt x="977" y="120"/>
                  </a:lnTo>
                  <a:lnTo>
                    <a:pt x="983" y="126"/>
                  </a:lnTo>
                  <a:lnTo>
                    <a:pt x="989" y="133"/>
                  </a:lnTo>
                  <a:lnTo>
                    <a:pt x="995" y="133"/>
                  </a:lnTo>
                  <a:lnTo>
                    <a:pt x="1002" y="139"/>
                  </a:lnTo>
                  <a:lnTo>
                    <a:pt x="1008" y="145"/>
                  </a:lnTo>
                  <a:lnTo>
                    <a:pt x="1014" y="145"/>
                  </a:lnTo>
                  <a:lnTo>
                    <a:pt x="1021" y="152"/>
                  </a:lnTo>
                  <a:lnTo>
                    <a:pt x="1027" y="158"/>
                  </a:lnTo>
                  <a:lnTo>
                    <a:pt x="1033" y="158"/>
                  </a:lnTo>
                  <a:lnTo>
                    <a:pt x="1040" y="164"/>
                  </a:lnTo>
                  <a:lnTo>
                    <a:pt x="1046" y="171"/>
                  </a:lnTo>
                  <a:lnTo>
                    <a:pt x="1052" y="177"/>
                  </a:lnTo>
                  <a:lnTo>
                    <a:pt x="1058" y="177"/>
                  </a:lnTo>
                  <a:lnTo>
                    <a:pt x="1065" y="183"/>
                  </a:lnTo>
                  <a:lnTo>
                    <a:pt x="1071" y="189"/>
                  </a:lnTo>
                  <a:lnTo>
                    <a:pt x="1077" y="196"/>
                  </a:lnTo>
                  <a:lnTo>
                    <a:pt x="1084" y="196"/>
                  </a:lnTo>
                  <a:lnTo>
                    <a:pt x="1090" y="202"/>
                  </a:lnTo>
                  <a:lnTo>
                    <a:pt x="1096" y="208"/>
                  </a:lnTo>
                  <a:lnTo>
                    <a:pt x="1103" y="215"/>
                  </a:lnTo>
                  <a:lnTo>
                    <a:pt x="1109" y="221"/>
                  </a:lnTo>
                  <a:lnTo>
                    <a:pt x="1115" y="227"/>
                  </a:lnTo>
                  <a:lnTo>
                    <a:pt x="1121" y="227"/>
                  </a:lnTo>
                  <a:lnTo>
                    <a:pt x="1128" y="234"/>
                  </a:lnTo>
                  <a:lnTo>
                    <a:pt x="1134" y="240"/>
                  </a:lnTo>
                  <a:lnTo>
                    <a:pt x="1140" y="246"/>
                  </a:lnTo>
                  <a:lnTo>
                    <a:pt x="1147" y="246"/>
                  </a:lnTo>
                  <a:lnTo>
                    <a:pt x="1153" y="252"/>
                  </a:lnTo>
                  <a:lnTo>
                    <a:pt x="1159" y="259"/>
                  </a:lnTo>
                  <a:lnTo>
                    <a:pt x="1166" y="265"/>
                  </a:lnTo>
                  <a:lnTo>
                    <a:pt x="1172" y="271"/>
                  </a:lnTo>
                  <a:lnTo>
                    <a:pt x="1178" y="278"/>
                  </a:lnTo>
                  <a:lnTo>
                    <a:pt x="1184" y="278"/>
                  </a:lnTo>
                  <a:lnTo>
                    <a:pt x="1191" y="284"/>
                  </a:lnTo>
                  <a:lnTo>
                    <a:pt x="1197" y="290"/>
                  </a:lnTo>
                  <a:lnTo>
                    <a:pt x="1203" y="297"/>
                  </a:lnTo>
                  <a:lnTo>
                    <a:pt x="1210" y="303"/>
                  </a:lnTo>
                  <a:lnTo>
                    <a:pt x="1216" y="309"/>
                  </a:lnTo>
                  <a:lnTo>
                    <a:pt x="1222" y="315"/>
                  </a:lnTo>
                  <a:lnTo>
                    <a:pt x="1229" y="322"/>
                  </a:lnTo>
                  <a:lnTo>
                    <a:pt x="1235" y="322"/>
                  </a:lnTo>
                  <a:lnTo>
                    <a:pt x="1241" y="328"/>
                  </a:lnTo>
                  <a:lnTo>
                    <a:pt x="1247" y="334"/>
                  </a:lnTo>
                  <a:lnTo>
                    <a:pt x="1254" y="341"/>
                  </a:lnTo>
                  <a:lnTo>
                    <a:pt x="1260" y="347"/>
                  </a:lnTo>
                  <a:lnTo>
                    <a:pt x="1266" y="347"/>
                  </a:lnTo>
                  <a:lnTo>
                    <a:pt x="1273" y="347"/>
                  </a:lnTo>
                  <a:lnTo>
                    <a:pt x="1279" y="347"/>
                  </a:lnTo>
                  <a:lnTo>
                    <a:pt x="1285" y="347"/>
                  </a:lnTo>
                  <a:lnTo>
                    <a:pt x="1292" y="347"/>
                  </a:lnTo>
                  <a:lnTo>
                    <a:pt x="1298" y="347"/>
                  </a:lnTo>
                  <a:lnTo>
                    <a:pt x="1304" y="347"/>
                  </a:lnTo>
                  <a:lnTo>
                    <a:pt x="1310" y="347"/>
                  </a:lnTo>
                  <a:lnTo>
                    <a:pt x="1317" y="347"/>
                  </a:lnTo>
                  <a:lnTo>
                    <a:pt x="1323" y="347"/>
                  </a:lnTo>
                  <a:lnTo>
                    <a:pt x="1329" y="347"/>
                  </a:lnTo>
                  <a:lnTo>
                    <a:pt x="1336" y="347"/>
                  </a:lnTo>
                  <a:lnTo>
                    <a:pt x="1342" y="347"/>
                  </a:lnTo>
                  <a:lnTo>
                    <a:pt x="1348" y="347"/>
                  </a:lnTo>
                  <a:lnTo>
                    <a:pt x="1355" y="347"/>
                  </a:lnTo>
                  <a:lnTo>
                    <a:pt x="1361" y="347"/>
                  </a:lnTo>
                  <a:lnTo>
                    <a:pt x="1367" y="347"/>
                  </a:lnTo>
                  <a:lnTo>
                    <a:pt x="1373" y="347"/>
                  </a:lnTo>
                  <a:lnTo>
                    <a:pt x="1380" y="347"/>
                  </a:lnTo>
                  <a:lnTo>
                    <a:pt x="1386" y="347"/>
                  </a:lnTo>
                  <a:lnTo>
                    <a:pt x="1392" y="347"/>
                  </a:lnTo>
                  <a:lnTo>
                    <a:pt x="1399" y="347"/>
                  </a:lnTo>
                  <a:lnTo>
                    <a:pt x="1405" y="347"/>
                  </a:lnTo>
                  <a:lnTo>
                    <a:pt x="1411" y="347"/>
                  </a:lnTo>
                  <a:lnTo>
                    <a:pt x="1418" y="347"/>
                  </a:lnTo>
                  <a:lnTo>
                    <a:pt x="1424" y="347"/>
                  </a:lnTo>
                  <a:lnTo>
                    <a:pt x="1430" y="347"/>
                  </a:lnTo>
                  <a:lnTo>
                    <a:pt x="1436" y="347"/>
                  </a:lnTo>
                  <a:lnTo>
                    <a:pt x="1443" y="347"/>
                  </a:lnTo>
                  <a:lnTo>
                    <a:pt x="1449" y="347"/>
                  </a:lnTo>
                  <a:lnTo>
                    <a:pt x="1455" y="347"/>
                  </a:lnTo>
                  <a:lnTo>
                    <a:pt x="1462" y="347"/>
                  </a:lnTo>
                  <a:lnTo>
                    <a:pt x="1468" y="347"/>
                  </a:lnTo>
                  <a:lnTo>
                    <a:pt x="1474" y="347"/>
                  </a:lnTo>
                  <a:lnTo>
                    <a:pt x="1481" y="347"/>
                  </a:lnTo>
                  <a:lnTo>
                    <a:pt x="1487" y="347"/>
                  </a:lnTo>
                  <a:lnTo>
                    <a:pt x="1493" y="347"/>
                  </a:lnTo>
                  <a:lnTo>
                    <a:pt x="1499" y="347"/>
                  </a:lnTo>
                  <a:lnTo>
                    <a:pt x="1506" y="347"/>
                  </a:lnTo>
                  <a:lnTo>
                    <a:pt x="1512" y="347"/>
                  </a:lnTo>
                  <a:lnTo>
                    <a:pt x="1518" y="347"/>
                  </a:lnTo>
                  <a:lnTo>
                    <a:pt x="1525" y="347"/>
                  </a:lnTo>
                  <a:lnTo>
                    <a:pt x="1531" y="347"/>
                  </a:lnTo>
                  <a:lnTo>
                    <a:pt x="1537" y="347"/>
                  </a:lnTo>
                  <a:lnTo>
                    <a:pt x="1544" y="347"/>
                  </a:lnTo>
                  <a:lnTo>
                    <a:pt x="1550" y="347"/>
                  </a:lnTo>
                  <a:lnTo>
                    <a:pt x="1556" y="347"/>
                  </a:lnTo>
                  <a:lnTo>
                    <a:pt x="1562" y="347"/>
                  </a:lnTo>
                  <a:lnTo>
                    <a:pt x="1569" y="347"/>
                  </a:lnTo>
                  <a:lnTo>
                    <a:pt x="1575" y="347"/>
                  </a:lnTo>
                  <a:lnTo>
                    <a:pt x="1581" y="347"/>
                  </a:lnTo>
                  <a:lnTo>
                    <a:pt x="1588" y="347"/>
                  </a:lnTo>
                  <a:lnTo>
                    <a:pt x="1594" y="347"/>
                  </a:lnTo>
                  <a:lnTo>
                    <a:pt x="1600" y="347"/>
                  </a:lnTo>
                  <a:lnTo>
                    <a:pt x="1607" y="347"/>
                  </a:lnTo>
                  <a:lnTo>
                    <a:pt x="1613" y="347"/>
                  </a:lnTo>
                  <a:lnTo>
                    <a:pt x="1619" y="347"/>
                  </a:lnTo>
                  <a:lnTo>
                    <a:pt x="1625" y="347"/>
                  </a:lnTo>
                  <a:lnTo>
                    <a:pt x="1632" y="347"/>
                  </a:lnTo>
                  <a:lnTo>
                    <a:pt x="1638" y="347"/>
                  </a:lnTo>
                  <a:lnTo>
                    <a:pt x="1644" y="347"/>
                  </a:lnTo>
                  <a:lnTo>
                    <a:pt x="1651" y="347"/>
                  </a:lnTo>
                  <a:lnTo>
                    <a:pt x="1657" y="347"/>
                  </a:lnTo>
                  <a:lnTo>
                    <a:pt x="1663" y="347"/>
                  </a:lnTo>
                  <a:lnTo>
                    <a:pt x="1670" y="347"/>
                  </a:lnTo>
                  <a:lnTo>
                    <a:pt x="1676" y="347"/>
                  </a:lnTo>
                  <a:lnTo>
                    <a:pt x="1682" y="347"/>
                  </a:lnTo>
                  <a:lnTo>
                    <a:pt x="1688" y="347"/>
                  </a:lnTo>
                  <a:lnTo>
                    <a:pt x="1695" y="347"/>
                  </a:lnTo>
                  <a:lnTo>
                    <a:pt x="1701" y="347"/>
                  </a:lnTo>
                  <a:lnTo>
                    <a:pt x="1707" y="347"/>
                  </a:lnTo>
                  <a:lnTo>
                    <a:pt x="1714" y="347"/>
                  </a:lnTo>
                  <a:lnTo>
                    <a:pt x="1720" y="347"/>
                  </a:lnTo>
                  <a:lnTo>
                    <a:pt x="1726" y="347"/>
                  </a:lnTo>
                  <a:lnTo>
                    <a:pt x="1733" y="347"/>
                  </a:lnTo>
                  <a:lnTo>
                    <a:pt x="1739" y="347"/>
                  </a:lnTo>
                  <a:lnTo>
                    <a:pt x="1745" y="347"/>
                  </a:lnTo>
                  <a:lnTo>
                    <a:pt x="1751" y="347"/>
                  </a:lnTo>
                  <a:lnTo>
                    <a:pt x="1758" y="347"/>
                  </a:lnTo>
                  <a:lnTo>
                    <a:pt x="1764" y="347"/>
                  </a:lnTo>
                  <a:lnTo>
                    <a:pt x="1770" y="347"/>
                  </a:lnTo>
                  <a:lnTo>
                    <a:pt x="1777" y="347"/>
                  </a:lnTo>
                  <a:lnTo>
                    <a:pt x="1783" y="347"/>
                  </a:lnTo>
                  <a:lnTo>
                    <a:pt x="1789" y="347"/>
                  </a:lnTo>
                  <a:lnTo>
                    <a:pt x="1796" y="347"/>
                  </a:lnTo>
                  <a:lnTo>
                    <a:pt x="1802" y="347"/>
                  </a:lnTo>
                  <a:lnTo>
                    <a:pt x="1808" y="347"/>
                  </a:lnTo>
                  <a:lnTo>
                    <a:pt x="1814" y="347"/>
                  </a:lnTo>
                  <a:lnTo>
                    <a:pt x="1821" y="347"/>
                  </a:lnTo>
                  <a:lnTo>
                    <a:pt x="1827" y="347"/>
                  </a:lnTo>
                  <a:lnTo>
                    <a:pt x="1833" y="347"/>
                  </a:lnTo>
                  <a:lnTo>
                    <a:pt x="1840" y="347"/>
                  </a:lnTo>
                  <a:lnTo>
                    <a:pt x="1846" y="347"/>
                  </a:lnTo>
                  <a:lnTo>
                    <a:pt x="1852" y="347"/>
                  </a:lnTo>
                  <a:lnTo>
                    <a:pt x="1859" y="347"/>
                  </a:lnTo>
                  <a:lnTo>
                    <a:pt x="1865" y="347"/>
                  </a:lnTo>
                  <a:lnTo>
                    <a:pt x="1871" y="347"/>
                  </a:lnTo>
                  <a:lnTo>
                    <a:pt x="1877" y="347"/>
                  </a:lnTo>
                  <a:lnTo>
                    <a:pt x="1884" y="347"/>
                  </a:lnTo>
                  <a:lnTo>
                    <a:pt x="1890" y="347"/>
                  </a:lnTo>
                  <a:lnTo>
                    <a:pt x="1896" y="347"/>
                  </a:lnTo>
                  <a:lnTo>
                    <a:pt x="1903" y="347"/>
                  </a:lnTo>
                  <a:lnTo>
                    <a:pt x="1909" y="347"/>
                  </a:lnTo>
                  <a:lnTo>
                    <a:pt x="1915" y="347"/>
                  </a:lnTo>
                  <a:lnTo>
                    <a:pt x="1922" y="347"/>
                  </a:lnTo>
                  <a:lnTo>
                    <a:pt x="1928" y="347"/>
                  </a:lnTo>
                  <a:lnTo>
                    <a:pt x="1934" y="347"/>
                  </a:lnTo>
                  <a:lnTo>
                    <a:pt x="1940" y="347"/>
                  </a:lnTo>
                  <a:lnTo>
                    <a:pt x="1947" y="347"/>
                  </a:lnTo>
                  <a:lnTo>
                    <a:pt x="1953" y="347"/>
                  </a:lnTo>
                  <a:lnTo>
                    <a:pt x="1959" y="347"/>
                  </a:lnTo>
                  <a:lnTo>
                    <a:pt x="1966" y="347"/>
                  </a:lnTo>
                  <a:lnTo>
                    <a:pt x="1972" y="347"/>
                  </a:lnTo>
                  <a:lnTo>
                    <a:pt x="1978" y="347"/>
                  </a:lnTo>
                  <a:lnTo>
                    <a:pt x="1985" y="347"/>
                  </a:lnTo>
                  <a:lnTo>
                    <a:pt x="1991" y="347"/>
                  </a:lnTo>
                  <a:lnTo>
                    <a:pt x="1997" y="347"/>
                  </a:lnTo>
                  <a:lnTo>
                    <a:pt x="2003" y="347"/>
                  </a:lnTo>
                  <a:lnTo>
                    <a:pt x="2010" y="347"/>
                  </a:lnTo>
                  <a:lnTo>
                    <a:pt x="2016" y="347"/>
                  </a:lnTo>
                  <a:lnTo>
                    <a:pt x="2022" y="347"/>
                  </a:lnTo>
                  <a:lnTo>
                    <a:pt x="2029" y="347"/>
                  </a:lnTo>
                  <a:lnTo>
                    <a:pt x="2035" y="347"/>
                  </a:lnTo>
                  <a:lnTo>
                    <a:pt x="2041" y="347"/>
                  </a:lnTo>
                  <a:lnTo>
                    <a:pt x="2048" y="347"/>
                  </a:lnTo>
                  <a:lnTo>
                    <a:pt x="2054" y="347"/>
                  </a:lnTo>
                  <a:lnTo>
                    <a:pt x="2060" y="347"/>
                  </a:lnTo>
                  <a:lnTo>
                    <a:pt x="2066" y="347"/>
                  </a:lnTo>
                  <a:lnTo>
                    <a:pt x="2073" y="347"/>
                  </a:lnTo>
                  <a:lnTo>
                    <a:pt x="2079" y="347"/>
                  </a:lnTo>
                  <a:lnTo>
                    <a:pt x="2085" y="347"/>
                  </a:lnTo>
                  <a:lnTo>
                    <a:pt x="2092" y="347"/>
                  </a:lnTo>
                  <a:lnTo>
                    <a:pt x="2098" y="347"/>
                  </a:lnTo>
                  <a:lnTo>
                    <a:pt x="2104" y="347"/>
                  </a:lnTo>
                  <a:lnTo>
                    <a:pt x="2111" y="347"/>
                  </a:lnTo>
                  <a:lnTo>
                    <a:pt x="2117" y="347"/>
                  </a:lnTo>
                  <a:lnTo>
                    <a:pt x="2123" y="347"/>
                  </a:lnTo>
                  <a:lnTo>
                    <a:pt x="2129" y="347"/>
                  </a:lnTo>
                  <a:lnTo>
                    <a:pt x="2136" y="347"/>
                  </a:lnTo>
                  <a:lnTo>
                    <a:pt x="2142" y="347"/>
                  </a:lnTo>
                  <a:lnTo>
                    <a:pt x="2148" y="347"/>
                  </a:lnTo>
                  <a:lnTo>
                    <a:pt x="2155" y="347"/>
                  </a:lnTo>
                  <a:lnTo>
                    <a:pt x="2161" y="347"/>
                  </a:lnTo>
                  <a:lnTo>
                    <a:pt x="2167" y="347"/>
                  </a:lnTo>
                  <a:lnTo>
                    <a:pt x="2174" y="347"/>
                  </a:lnTo>
                  <a:lnTo>
                    <a:pt x="2180" y="347"/>
                  </a:lnTo>
                  <a:lnTo>
                    <a:pt x="2186" y="347"/>
                  </a:lnTo>
                  <a:lnTo>
                    <a:pt x="2192" y="347"/>
                  </a:lnTo>
                  <a:lnTo>
                    <a:pt x="2199" y="347"/>
                  </a:lnTo>
                  <a:lnTo>
                    <a:pt x="2205" y="347"/>
                  </a:lnTo>
                  <a:lnTo>
                    <a:pt x="2211" y="347"/>
                  </a:lnTo>
                  <a:lnTo>
                    <a:pt x="2218" y="347"/>
                  </a:lnTo>
                  <a:lnTo>
                    <a:pt x="2224" y="347"/>
                  </a:lnTo>
                  <a:lnTo>
                    <a:pt x="2230" y="347"/>
                  </a:lnTo>
                  <a:lnTo>
                    <a:pt x="2237" y="347"/>
                  </a:lnTo>
                  <a:lnTo>
                    <a:pt x="2243" y="347"/>
                  </a:lnTo>
                  <a:lnTo>
                    <a:pt x="2249" y="347"/>
                  </a:lnTo>
                  <a:lnTo>
                    <a:pt x="2255" y="347"/>
                  </a:lnTo>
                  <a:lnTo>
                    <a:pt x="2262" y="347"/>
                  </a:lnTo>
                  <a:lnTo>
                    <a:pt x="2268" y="347"/>
                  </a:lnTo>
                  <a:lnTo>
                    <a:pt x="2274" y="347"/>
                  </a:lnTo>
                  <a:lnTo>
                    <a:pt x="2281" y="347"/>
                  </a:lnTo>
                  <a:lnTo>
                    <a:pt x="2287" y="347"/>
                  </a:lnTo>
                  <a:lnTo>
                    <a:pt x="2293" y="347"/>
                  </a:lnTo>
                  <a:lnTo>
                    <a:pt x="2300" y="347"/>
                  </a:lnTo>
                  <a:lnTo>
                    <a:pt x="2306" y="347"/>
                  </a:lnTo>
                  <a:lnTo>
                    <a:pt x="2312" y="347"/>
                  </a:lnTo>
                  <a:lnTo>
                    <a:pt x="2318" y="347"/>
                  </a:lnTo>
                  <a:lnTo>
                    <a:pt x="2325" y="347"/>
                  </a:lnTo>
                  <a:lnTo>
                    <a:pt x="2331" y="347"/>
                  </a:lnTo>
                  <a:lnTo>
                    <a:pt x="2337" y="347"/>
                  </a:lnTo>
                  <a:lnTo>
                    <a:pt x="2344" y="347"/>
                  </a:lnTo>
                  <a:lnTo>
                    <a:pt x="2350" y="347"/>
                  </a:lnTo>
                  <a:lnTo>
                    <a:pt x="2356" y="347"/>
                  </a:lnTo>
                  <a:lnTo>
                    <a:pt x="2363" y="347"/>
                  </a:lnTo>
                  <a:lnTo>
                    <a:pt x="2369" y="347"/>
                  </a:lnTo>
                  <a:lnTo>
                    <a:pt x="2375" y="347"/>
                  </a:lnTo>
                  <a:lnTo>
                    <a:pt x="2381" y="347"/>
                  </a:lnTo>
                  <a:lnTo>
                    <a:pt x="2388" y="347"/>
                  </a:lnTo>
                  <a:lnTo>
                    <a:pt x="2394" y="347"/>
                  </a:lnTo>
                  <a:lnTo>
                    <a:pt x="2400" y="347"/>
                  </a:lnTo>
                  <a:lnTo>
                    <a:pt x="2407" y="347"/>
                  </a:lnTo>
                  <a:lnTo>
                    <a:pt x="2413" y="347"/>
                  </a:lnTo>
                  <a:lnTo>
                    <a:pt x="2419" y="347"/>
                  </a:lnTo>
                  <a:lnTo>
                    <a:pt x="2426" y="347"/>
                  </a:lnTo>
                  <a:lnTo>
                    <a:pt x="2432" y="347"/>
                  </a:lnTo>
                  <a:lnTo>
                    <a:pt x="2438" y="347"/>
                  </a:lnTo>
                  <a:lnTo>
                    <a:pt x="2444" y="347"/>
                  </a:lnTo>
                  <a:lnTo>
                    <a:pt x="2451" y="347"/>
                  </a:lnTo>
                  <a:lnTo>
                    <a:pt x="2457" y="347"/>
                  </a:lnTo>
                  <a:lnTo>
                    <a:pt x="2463" y="347"/>
                  </a:lnTo>
                  <a:lnTo>
                    <a:pt x="2470" y="347"/>
                  </a:lnTo>
                  <a:lnTo>
                    <a:pt x="2476" y="347"/>
                  </a:lnTo>
                  <a:lnTo>
                    <a:pt x="2482" y="347"/>
                  </a:lnTo>
                  <a:lnTo>
                    <a:pt x="2489" y="347"/>
                  </a:lnTo>
                  <a:lnTo>
                    <a:pt x="2495" y="347"/>
                  </a:lnTo>
                  <a:lnTo>
                    <a:pt x="2501" y="347"/>
                  </a:lnTo>
                  <a:lnTo>
                    <a:pt x="2507" y="347"/>
                  </a:lnTo>
                  <a:lnTo>
                    <a:pt x="2514" y="347"/>
                  </a:lnTo>
                  <a:lnTo>
                    <a:pt x="2520" y="3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4800600" y="5003800"/>
              <a:ext cx="3005138" cy="538162"/>
            </a:xfrm>
            <a:custGeom>
              <a:avLst/>
              <a:gdLst>
                <a:gd name="T0" fmla="*/ 2147483647 w 2520"/>
                <a:gd name="T1" fmla="*/ 0 h 341"/>
                <a:gd name="T2" fmla="*/ 2147483647 w 2520"/>
                <a:gd name="T3" fmla="*/ 0 h 341"/>
                <a:gd name="T4" fmla="*/ 2147483647 w 2520"/>
                <a:gd name="T5" fmla="*/ 0 h 341"/>
                <a:gd name="T6" fmla="*/ 2147483647 w 2520"/>
                <a:gd name="T7" fmla="*/ 0 h 341"/>
                <a:gd name="T8" fmla="*/ 2147483647 w 2520"/>
                <a:gd name="T9" fmla="*/ 0 h 341"/>
                <a:gd name="T10" fmla="*/ 2147483647 w 2520"/>
                <a:gd name="T11" fmla="*/ 0 h 341"/>
                <a:gd name="T12" fmla="*/ 2147483647 w 2520"/>
                <a:gd name="T13" fmla="*/ 0 h 341"/>
                <a:gd name="T14" fmla="*/ 2147483647 w 2520"/>
                <a:gd name="T15" fmla="*/ 0 h 341"/>
                <a:gd name="T16" fmla="*/ 2147483647 w 2520"/>
                <a:gd name="T17" fmla="*/ 0 h 341"/>
                <a:gd name="T18" fmla="*/ 2147483647 w 2520"/>
                <a:gd name="T19" fmla="*/ 0 h 341"/>
                <a:gd name="T20" fmla="*/ 2147483647 w 2520"/>
                <a:gd name="T21" fmla="*/ 0 h 341"/>
                <a:gd name="T22" fmla="*/ 2147483647 w 2520"/>
                <a:gd name="T23" fmla="*/ 0 h 341"/>
                <a:gd name="T24" fmla="*/ 2147483647 w 2520"/>
                <a:gd name="T25" fmla="*/ 0 h 341"/>
                <a:gd name="T26" fmla="*/ 2147483647 w 2520"/>
                <a:gd name="T27" fmla="*/ 0 h 341"/>
                <a:gd name="T28" fmla="*/ 2147483647 w 2520"/>
                <a:gd name="T29" fmla="*/ 0 h 341"/>
                <a:gd name="T30" fmla="*/ 2147483647 w 2520"/>
                <a:gd name="T31" fmla="*/ 0 h 341"/>
                <a:gd name="T32" fmla="*/ 2147483647 w 2520"/>
                <a:gd name="T33" fmla="*/ 0 h 341"/>
                <a:gd name="T34" fmla="*/ 2147483647 w 2520"/>
                <a:gd name="T35" fmla="*/ 0 h 341"/>
                <a:gd name="T36" fmla="*/ 2147483647 w 2520"/>
                <a:gd name="T37" fmla="*/ 0 h 341"/>
                <a:gd name="T38" fmla="*/ 2147483647 w 2520"/>
                <a:gd name="T39" fmla="*/ 0 h 341"/>
                <a:gd name="T40" fmla="*/ 2147483647 w 2520"/>
                <a:gd name="T41" fmla="*/ 0 h 341"/>
                <a:gd name="T42" fmla="*/ 2147483647 w 2520"/>
                <a:gd name="T43" fmla="*/ 0 h 341"/>
                <a:gd name="T44" fmla="*/ 2147483647 w 2520"/>
                <a:gd name="T45" fmla="*/ 0 h 341"/>
                <a:gd name="T46" fmla="*/ 2147483647 w 2520"/>
                <a:gd name="T47" fmla="*/ 0 h 341"/>
                <a:gd name="T48" fmla="*/ 2147483647 w 2520"/>
                <a:gd name="T49" fmla="*/ 0 h 341"/>
                <a:gd name="T50" fmla="*/ 2147483647 w 2520"/>
                <a:gd name="T51" fmla="*/ 0 h 341"/>
                <a:gd name="T52" fmla="*/ 2147483647 w 2520"/>
                <a:gd name="T53" fmla="*/ 0 h 341"/>
                <a:gd name="T54" fmla="*/ 2147483647 w 2520"/>
                <a:gd name="T55" fmla="*/ 0 h 341"/>
                <a:gd name="T56" fmla="*/ 2147483647 w 2520"/>
                <a:gd name="T57" fmla="*/ 2147483647 h 341"/>
                <a:gd name="T58" fmla="*/ 2147483647 w 2520"/>
                <a:gd name="T59" fmla="*/ 2147483647 h 341"/>
                <a:gd name="T60" fmla="*/ 2147483647 w 2520"/>
                <a:gd name="T61" fmla="*/ 2147483647 h 341"/>
                <a:gd name="T62" fmla="*/ 2147483647 w 2520"/>
                <a:gd name="T63" fmla="*/ 2147483647 h 341"/>
                <a:gd name="T64" fmla="*/ 2147483647 w 2520"/>
                <a:gd name="T65" fmla="*/ 2147483647 h 341"/>
                <a:gd name="T66" fmla="*/ 2147483647 w 2520"/>
                <a:gd name="T67" fmla="*/ 2147483647 h 341"/>
                <a:gd name="T68" fmla="*/ 2147483647 w 2520"/>
                <a:gd name="T69" fmla="*/ 2147483647 h 341"/>
                <a:gd name="T70" fmla="*/ 2147483647 w 2520"/>
                <a:gd name="T71" fmla="*/ 2147483647 h 341"/>
                <a:gd name="T72" fmla="*/ 2147483647 w 2520"/>
                <a:gd name="T73" fmla="*/ 2147483647 h 341"/>
                <a:gd name="T74" fmla="*/ 2147483647 w 2520"/>
                <a:gd name="T75" fmla="*/ 2147483647 h 341"/>
                <a:gd name="T76" fmla="*/ 2147483647 w 2520"/>
                <a:gd name="T77" fmla="*/ 2147483647 h 341"/>
                <a:gd name="T78" fmla="*/ 2147483647 w 2520"/>
                <a:gd name="T79" fmla="*/ 2147483647 h 341"/>
                <a:gd name="T80" fmla="*/ 2147483647 w 2520"/>
                <a:gd name="T81" fmla="*/ 2147483647 h 341"/>
                <a:gd name="T82" fmla="*/ 2147483647 w 2520"/>
                <a:gd name="T83" fmla="*/ 2147483647 h 341"/>
                <a:gd name="T84" fmla="*/ 2147483647 w 2520"/>
                <a:gd name="T85" fmla="*/ 2147483647 h 341"/>
                <a:gd name="T86" fmla="*/ 2147483647 w 2520"/>
                <a:gd name="T87" fmla="*/ 2147483647 h 341"/>
                <a:gd name="T88" fmla="*/ 2147483647 w 2520"/>
                <a:gd name="T89" fmla="*/ 2147483647 h 341"/>
                <a:gd name="T90" fmla="*/ 2147483647 w 2520"/>
                <a:gd name="T91" fmla="*/ 2147483647 h 341"/>
                <a:gd name="T92" fmla="*/ 2147483647 w 2520"/>
                <a:gd name="T93" fmla="*/ 2147483647 h 341"/>
                <a:gd name="T94" fmla="*/ 2147483647 w 2520"/>
                <a:gd name="T95" fmla="*/ 2147483647 h 341"/>
                <a:gd name="T96" fmla="*/ 2147483647 w 2520"/>
                <a:gd name="T97" fmla="*/ 2147483647 h 341"/>
                <a:gd name="T98" fmla="*/ 2147483647 w 2520"/>
                <a:gd name="T99" fmla="*/ 2147483647 h 341"/>
                <a:gd name="T100" fmla="*/ 2147483647 w 2520"/>
                <a:gd name="T101" fmla="*/ 2147483647 h 341"/>
                <a:gd name="T102" fmla="*/ 2147483647 w 2520"/>
                <a:gd name="T103" fmla="*/ 2147483647 h 341"/>
                <a:gd name="T104" fmla="*/ 2147483647 w 2520"/>
                <a:gd name="T105" fmla="*/ 2147483647 h 341"/>
                <a:gd name="T106" fmla="*/ 2147483647 w 2520"/>
                <a:gd name="T107" fmla="*/ 2147483647 h 341"/>
                <a:gd name="T108" fmla="*/ 2147483647 w 2520"/>
                <a:gd name="T109" fmla="*/ 2147483647 h 341"/>
                <a:gd name="T110" fmla="*/ 2147483647 w 2520"/>
                <a:gd name="T111" fmla="*/ 2147483647 h 341"/>
                <a:gd name="T112" fmla="*/ 2147483647 w 2520"/>
                <a:gd name="T113" fmla="*/ 2147483647 h 3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520"/>
                <a:gd name="T172" fmla="*/ 0 h 341"/>
                <a:gd name="T173" fmla="*/ 2520 w 2520"/>
                <a:gd name="T174" fmla="*/ 341 h 3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520" h="341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45" y="0"/>
                  </a:lnTo>
                  <a:lnTo>
                    <a:pt x="151" y="0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70" y="0"/>
                  </a:lnTo>
                  <a:lnTo>
                    <a:pt x="176" y="0"/>
                  </a:lnTo>
                  <a:lnTo>
                    <a:pt x="183" y="0"/>
                  </a:lnTo>
                  <a:lnTo>
                    <a:pt x="189" y="0"/>
                  </a:lnTo>
                  <a:lnTo>
                    <a:pt x="195" y="0"/>
                  </a:lnTo>
                  <a:lnTo>
                    <a:pt x="202" y="0"/>
                  </a:lnTo>
                  <a:lnTo>
                    <a:pt x="208" y="0"/>
                  </a:lnTo>
                  <a:lnTo>
                    <a:pt x="214" y="0"/>
                  </a:lnTo>
                  <a:lnTo>
                    <a:pt x="221" y="0"/>
                  </a:lnTo>
                  <a:lnTo>
                    <a:pt x="227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4" y="0"/>
                  </a:lnTo>
                  <a:lnTo>
                    <a:pt x="290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9" y="0"/>
                  </a:lnTo>
                  <a:lnTo>
                    <a:pt x="315" y="0"/>
                  </a:lnTo>
                  <a:lnTo>
                    <a:pt x="321" y="0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7" y="0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1" y="0"/>
                  </a:lnTo>
                  <a:lnTo>
                    <a:pt x="397" y="0"/>
                  </a:lnTo>
                  <a:lnTo>
                    <a:pt x="403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22" y="0"/>
                  </a:lnTo>
                  <a:lnTo>
                    <a:pt x="428" y="0"/>
                  </a:lnTo>
                  <a:lnTo>
                    <a:pt x="435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0" y="0"/>
                  </a:lnTo>
                  <a:lnTo>
                    <a:pt x="466" y="0"/>
                  </a:lnTo>
                  <a:lnTo>
                    <a:pt x="473" y="0"/>
                  </a:lnTo>
                  <a:lnTo>
                    <a:pt x="479" y="0"/>
                  </a:lnTo>
                  <a:lnTo>
                    <a:pt x="485" y="0"/>
                  </a:lnTo>
                  <a:lnTo>
                    <a:pt x="491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6" y="0"/>
                  </a:lnTo>
                  <a:lnTo>
                    <a:pt x="542" y="0"/>
                  </a:lnTo>
                  <a:lnTo>
                    <a:pt x="548" y="0"/>
                  </a:lnTo>
                  <a:lnTo>
                    <a:pt x="554" y="0"/>
                  </a:lnTo>
                  <a:lnTo>
                    <a:pt x="561" y="0"/>
                  </a:lnTo>
                  <a:lnTo>
                    <a:pt x="567" y="0"/>
                  </a:lnTo>
                  <a:lnTo>
                    <a:pt x="573" y="0"/>
                  </a:lnTo>
                  <a:lnTo>
                    <a:pt x="580" y="0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9" y="0"/>
                  </a:lnTo>
                  <a:lnTo>
                    <a:pt x="605" y="0"/>
                  </a:lnTo>
                  <a:lnTo>
                    <a:pt x="611" y="0"/>
                  </a:lnTo>
                  <a:lnTo>
                    <a:pt x="617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3" y="0"/>
                  </a:lnTo>
                  <a:lnTo>
                    <a:pt x="649" y="0"/>
                  </a:lnTo>
                  <a:lnTo>
                    <a:pt x="655" y="0"/>
                  </a:lnTo>
                  <a:lnTo>
                    <a:pt x="662" y="0"/>
                  </a:lnTo>
                  <a:lnTo>
                    <a:pt x="668" y="0"/>
                  </a:lnTo>
                  <a:lnTo>
                    <a:pt x="674" y="0"/>
                  </a:lnTo>
                  <a:lnTo>
                    <a:pt x="680" y="0"/>
                  </a:lnTo>
                  <a:lnTo>
                    <a:pt x="687" y="0"/>
                  </a:lnTo>
                  <a:lnTo>
                    <a:pt x="693" y="0"/>
                  </a:lnTo>
                  <a:lnTo>
                    <a:pt x="699" y="0"/>
                  </a:lnTo>
                  <a:lnTo>
                    <a:pt x="706" y="0"/>
                  </a:lnTo>
                  <a:lnTo>
                    <a:pt x="712" y="0"/>
                  </a:lnTo>
                  <a:lnTo>
                    <a:pt x="718" y="0"/>
                  </a:lnTo>
                  <a:lnTo>
                    <a:pt x="725" y="0"/>
                  </a:lnTo>
                  <a:lnTo>
                    <a:pt x="731" y="0"/>
                  </a:lnTo>
                  <a:lnTo>
                    <a:pt x="737" y="0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9" y="0"/>
                  </a:lnTo>
                  <a:lnTo>
                    <a:pt x="775" y="0"/>
                  </a:lnTo>
                  <a:lnTo>
                    <a:pt x="781" y="0"/>
                  </a:lnTo>
                  <a:lnTo>
                    <a:pt x="788" y="0"/>
                  </a:lnTo>
                  <a:lnTo>
                    <a:pt x="794" y="0"/>
                  </a:lnTo>
                  <a:lnTo>
                    <a:pt x="800" y="0"/>
                  </a:lnTo>
                  <a:lnTo>
                    <a:pt x="806" y="0"/>
                  </a:lnTo>
                  <a:lnTo>
                    <a:pt x="813" y="0"/>
                  </a:lnTo>
                  <a:lnTo>
                    <a:pt x="819" y="0"/>
                  </a:lnTo>
                  <a:lnTo>
                    <a:pt x="825" y="0"/>
                  </a:lnTo>
                  <a:lnTo>
                    <a:pt x="832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1" y="0"/>
                  </a:lnTo>
                  <a:lnTo>
                    <a:pt x="857" y="0"/>
                  </a:lnTo>
                  <a:lnTo>
                    <a:pt x="863" y="0"/>
                  </a:lnTo>
                  <a:lnTo>
                    <a:pt x="869" y="0"/>
                  </a:lnTo>
                  <a:lnTo>
                    <a:pt x="876" y="0"/>
                  </a:lnTo>
                  <a:lnTo>
                    <a:pt x="882" y="0"/>
                  </a:lnTo>
                  <a:lnTo>
                    <a:pt x="888" y="0"/>
                  </a:lnTo>
                  <a:lnTo>
                    <a:pt x="895" y="0"/>
                  </a:lnTo>
                  <a:lnTo>
                    <a:pt x="901" y="0"/>
                  </a:lnTo>
                  <a:lnTo>
                    <a:pt x="907" y="0"/>
                  </a:lnTo>
                  <a:lnTo>
                    <a:pt x="914" y="0"/>
                  </a:lnTo>
                  <a:lnTo>
                    <a:pt x="920" y="0"/>
                  </a:lnTo>
                  <a:lnTo>
                    <a:pt x="926" y="0"/>
                  </a:lnTo>
                  <a:lnTo>
                    <a:pt x="932" y="0"/>
                  </a:lnTo>
                  <a:lnTo>
                    <a:pt x="939" y="0"/>
                  </a:lnTo>
                  <a:lnTo>
                    <a:pt x="945" y="0"/>
                  </a:lnTo>
                  <a:lnTo>
                    <a:pt x="951" y="0"/>
                  </a:lnTo>
                  <a:lnTo>
                    <a:pt x="958" y="0"/>
                  </a:lnTo>
                  <a:lnTo>
                    <a:pt x="964" y="0"/>
                  </a:lnTo>
                  <a:lnTo>
                    <a:pt x="970" y="0"/>
                  </a:lnTo>
                  <a:lnTo>
                    <a:pt x="977" y="0"/>
                  </a:lnTo>
                  <a:lnTo>
                    <a:pt x="983" y="0"/>
                  </a:lnTo>
                  <a:lnTo>
                    <a:pt x="989" y="0"/>
                  </a:lnTo>
                  <a:lnTo>
                    <a:pt x="995" y="0"/>
                  </a:lnTo>
                  <a:lnTo>
                    <a:pt x="1002" y="0"/>
                  </a:lnTo>
                  <a:lnTo>
                    <a:pt x="1008" y="0"/>
                  </a:lnTo>
                  <a:lnTo>
                    <a:pt x="1014" y="0"/>
                  </a:lnTo>
                  <a:lnTo>
                    <a:pt x="1021" y="0"/>
                  </a:lnTo>
                  <a:lnTo>
                    <a:pt x="1027" y="0"/>
                  </a:lnTo>
                  <a:lnTo>
                    <a:pt x="1033" y="0"/>
                  </a:lnTo>
                  <a:lnTo>
                    <a:pt x="1040" y="0"/>
                  </a:lnTo>
                  <a:lnTo>
                    <a:pt x="1046" y="0"/>
                  </a:lnTo>
                  <a:lnTo>
                    <a:pt x="1052" y="0"/>
                  </a:lnTo>
                  <a:lnTo>
                    <a:pt x="1058" y="0"/>
                  </a:lnTo>
                  <a:lnTo>
                    <a:pt x="1065" y="0"/>
                  </a:lnTo>
                  <a:lnTo>
                    <a:pt x="1071" y="0"/>
                  </a:lnTo>
                  <a:lnTo>
                    <a:pt x="1077" y="0"/>
                  </a:lnTo>
                  <a:lnTo>
                    <a:pt x="1084" y="0"/>
                  </a:lnTo>
                  <a:lnTo>
                    <a:pt x="1090" y="0"/>
                  </a:lnTo>
                  <a:lnTo>
                    <a:pt x="1096" y="0"/>
                  </a:lnTo>
                  <a:lnTo>
                    <a:pt x="1103" y="0"/>
                  </a:lnTo>
                  <a:lnTo>
                    <a:pt x="1109" y="0"/>
                  </a:lnTo>
                  <a:lnTo>
                    <a:pt x="1115" y="0"/>
                  </a:lnTo>
                  <a:lnTo>
                    <a:pt x="1121" y="0"/>
                  </a:lnTo>
                  <a:lnTo>
                    <a:pt x="1128" y="0"/>
                  </a:lnTo>
                  <a:lnTo>
                    <a:pt x="1134" y="0"/>
                  </a:lnTo>
                  <a:lnTo>
                    <a:pt x="1140" y="0"/>
                  </a:lnTo>
                  <a:lnTo>
                    <a:pt x="1147" y="0"/>
                  </a:lnTo>
                  <a:lnTo>
                    <a:pt x="1153" y="0"/>
                  </a:lnTo>
                  <a:lnTo>
                    <a:pt x="1159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8" y="0"/>
                  </a:lnTo>
                  <a:lnTo>
                    <a:pt x="1184" y="0"/>
                  </a:lnTo>
                  <a:lnTo>
                    <a:pt x="1191" y="0"/>
                  </a:lnTo>
                  <a:lnTo>
                    <a:pt x="1197" y="0"/>
                  </a:lnTo>
                  <a:lnTo>
                    <a:pt x="1203" y="0"/>
                  </a:lnTo>
                  <a:lnTo>
                    <a:pt x="1210" y="0"/>
                  </a:lnTo>
                  <a:lnTo>
                    <a:pt x="1216" y="0"/>
                  </a:lnTo>
                  <a:lnTo>
                    <a:pt x="1222" y="0"/>
                  </a:lnTo>
                  <a:lnTo>
                    <a:pt x="1229" y="0"/>
                  </a:lnTo>
                  <a:lnTo>
                    <a:pt x="1235" y="0"/>
                  </a:lnTo>
                  <a:lnTo>
                    <a:pt x="1241" y="0"/>
                  </a:lnTo>
                  <a:lnTo>
                    <a:pt x="1247" y="0"/>
                  </a:lnTo>
                  <a:lnTo>
                    <a:pt x="1254" y="0"/>
                  </a:lnTo>
                  <a:lnTo>
                    <a:pt x="1260" y="0"/>
                  </a:lnTo>
                  <a:lnTo>
                    <a:pt x="1266" y="7"/>
                  </a:lnTo>
                  <a:lnTo>
                    <a:pt x="1273" y="7"/>
                  </a:lnTo>
                  <a:lnTo>
                    <a:pt x="1279" y="13"/>
                  </a:lnTo>
                  <a:lnTo>
                    <a:pt x="1285" y="19"/>
                  </a:lnTo>
                  <a:lnTo>
                    <a:pt x="1292" y="26"/>
                  </a:lnTo>
                  <a:lnTo>
                    <a:pt x="1298" y="32"/>
                  </a:lnTo>
                  <a:lnTo>
                    <a:pt x="1304" y="38"/>
                  </a:lnTo>
                  <a:lnTo>
                    <a:pt x="1310" y="44"/>
                  </a:lnTo>
                  <a:lnTo>
                    <a:pt x="1317" y="51"/>
                  </a:lnTo>
                  <a:lnTo>
                    <a:pt x="1323" y="51"/>
                  </a:lnTo>
                  <a:lnTo>
                    <a:pt x="1329" y="57"/>
                  </a:lnTo>
                  <a:lnTo>
                    <a:pt x="1336" y="63"/>
                  </a:lnTo>
                  <a:lnTo>
                    <a:pt x="1342" y="70"/>
                  </a:lnTo>
                  <a:lnTo>
                    <a:pt x="1348" y="76"/>
                  </a:lnTo>
                  <a:lnTo>
                    <a:pt x="1355" y="82"/>
                  </a:lnTo>
                  <a:lnTo>
                    <a:pt x="1361" y="82"/>
                  </a:lnTo>
                  <a:lnTo>
                    <a:pt x="1367" y="89"/>
                  </a:lnTo>
                  <a:lnTo>
                    <a:pt x="1373" y="95"/>
                  </a:lnTo>
                  <a:lnTo>
                    <a:pt x="1380" y="101"/>
                  </a:lnTo>
                  <a:lnTo>
                    <a:pt x="1386" y="107"/>
                  </a:lnTo>
                  <a:lnTo>
                    <a:pt x="1392" y="107"/>
                  </a:lnTo>
                  <a:lnTo>
                    <a:pt x="1399" y="114"/>
                  </a:lnTo>
                  <a:lnTo>
                    <a:pt x="1405" y="120"/>
                  </a:lnTo>
                  <a:lnTo>
                    <a:pt x="1411" y="126"/>
                  </a:lnTo>
                  <a:lnTo>
                    <a:pt x="1418" y="133"/>
                  </a:lnTo>
                  <a:lnTo>
                    <a:pt x="1424" y="133"/>
                  </a:lnTo>
                  <a:lnTo>
                    <a:pt x="1430" y="139"/>
                  </a:lnTo>
                  <a:lnTo>
                    <a:pt x="1436" y="145"/>
                  </a:lnTo>
                  <a:lnTo>
                    <a:pt x="1443" y="152"/>
                  </a:lnTo>
                  <a:lnTo>
                    <a:pt x="1449" y="152"/>
                  </a:lnTo>
                  <a:lnTo>
                    <a:pt x="1455" y="158"/>
                  </a:lnTo>
                  <a:lnTo>
                    <a:pt x="1462" y="164"/>
                  </a:lnTo>
                  <a:lnTo>
                    <a:pt x="1468" y="170"/>
                  </a:lnTo>
                  <a:lnTo>
                    <a:pt x="1474" y="170"/>
                  </a:lnTo>
                  <a:lnTo>
                    <a:pt x="1481" y="177"/>
                  </a:lnTo>
                  <a:lnTo>
                    <a:pt x="1487" y="183"/>
                  </a:lnTo>
                  <a:lnTo>
                    <a:pt x="1493" y="189"/>
                  </a:lnTo>
                  <a:lnTo>
                    <a:pt x="1499" y="189"/>
                  </a:lnTo>
                  <a:lnTo>
                    <a:pt x="1506" y="196"/>
                  </a:lnTo>
                  <a:lnTo>
                    <a:pt x="1512" y="202"/>
                  </a:lnTo>
                  <a:lnTo>
                    <a:pt x="1518" y="208"/>
                  </a:lnTo>
                  <a:lnTo>
                    <a:pt x="1525" y="208"/>
                  </a:lnTo>
                  <a:lnTo>
                    <a:pt x="1531" y="215"/>
                  </a:lnTo>
                  <a:lnTo>
                    <a:pt x="1537" y="215"/>
                  </a:lnTo>
                  <a:lnTo>
                    <a:pt x="1544" y="221"/>
                  </a:lnTo>
                  <a:lnTo>
                    <a:pt x="1550" y="227"/>
                  </a:lnTo>
                  <a:lnTo>
                    <a:pt x="1556" y="227"/>
                  </a:lnTo>
                  <a:lnTo>
                    <a:pt x="1562" y="233"/>
                  </a:lnTo>
                  <a:lnTo>
                    <a:pt x="1569" y="240"/>
                  </a:lnTo>
                  <a:lnTo>
                    <a:pt x="1575" y="240"/>
                  </a:lnTo>
                  <a:lnTo>
                    <a:pt x="1581" y="246"/>
                  </a:lnTo>
                  <a:lnTo>
                    <a:pt x="1588" y="246"/>
                  </a:lnTo>
                  <a:lnTo>
                    <a:pt x="1594" y="252"/>
                  </a:lnTo>
                  <a:lnTo>
                    <a:pt x="1600" y="259"/>
                  </a:lnTo>
                  <a:lnTo>
                    <a:pt x="1607" y="259"/>
                  </a:lnTo>
                  <a:lnTo>
                    <a:pt x="1613" y="265"/>
                  </a:lnTo>
                  <a:lnTo>
                    <a:pt x="1619" y="265"/>
                  </a:lnTo>
                  <a:lnTo>
                    <a:pt x="1625" y="271"/>
                  </a:lnTo>
                  <a:lnTo>
                    <a:pt x="1632" y="271"/>
                  </a:lnTo>
                  <a:lnTo>
                    <a:pt x="1638" y="278"/>
                  </a:lnTo>
                  <a:lnTo>
                    <a:pt x="1644" y="278"/>
                  </a:lnTo>
                  <a:lnTo>
                    <a:pt x="1651" y="284"/>
                  </a:lnTo>
                  <a:lnTo>
                    <a:pt x="1657" y="284"/>
                  </a:lnTo>
                  <a:lnTo>
                    <a:pt x="1663" y="290"/>
                  </a:lnTo>
                  <a:lnTo>
                    <a:pt x="1670" y="290"/>
                  </a:lnTo>
                  <a:lnTo>
                    <a:pt x="1676" y="296"/>
                  </a:lnTo>
                  <a:lnTo>
                    <a:pt x="1682" y="296"/>
                  </a:lnTo>
                  <a:lnTo>
                    <a:pt x="1688" y="296"/>
                  </a:lnTo>
                  <a:lnTo>
                    <a:pt x="1695" y="303"/>
                  </a:lnTo>
                  <a:lnTo>
                    <a:pt x="1701" y="303"/>
                  </a:lnTo>
                  <a:lnTo>
                    <a:pt x="1707" y="309"/>
                  </a:lnTo>
                  <a:lnTo>
                    <a:pt x="1714" y="309"/>
                  </a:lnTo>
                  <a:lnTo>
                    <a:pt x="1720" y="309"/>
                  </a:lnTo>
                  <a:lnTo>
                    <a:pt x="1726" y="315"/>
                  </a:lnTo>
                  <a:lnTo>
                    <a:pt x="1733" y="315"/>
                  </a:lnTo>
                  <a:lnTo>
                    <a:pt x="1739" y="315"/>
                  </a:lnTo>
                  <a:lnTo>
                    <a:pt x="1745" y="322"/>
                  </a:lnTo>
                  <a:lnTo>
                    <a:pt x="1751" y="322"/>
                  </a:lnTo>
                  <a:lnTo>
                    <a:pt x="1758" y="322"/>
                  </a:lnTo>
                  <a:lnTo>
                    <a:pt x="1764" y="322"/>
                  </a:lnTo>
                  <a:lnTo>
                    <a:pt x="1770" y="328"/>
                  </a:lnTo>
                  <a:lnTo>
                    <a:pt x="1777" y="328"/>
                  </a:lnTo>
                  <a:lnTo>
                    <a:pt x="1783" y="328"/>
                  </a:lnTo>
                  <a:lnTo>
                    <a:pt x="1789" y="328"/>
                  </a:lnTo>
                  <a:lnTo>
                    <a:pt x="1796" y="334"/>
                  </a:lnTo>
                  <a:lnTo>
                    <a:pt x="1802" y="334"/>
                  </a:lnTo>
                  <a:lnTo>
                    <a:pt x="1808" y="334"/>
                  </a:lnTo>
                  <a:lnTo>
                    <a:pt x="1814" y="334"/>
                  </a:lnTo>
                  <a:lnTo>
                    <a:pt x="1821" y="334"/>
                  </a:lnTo>
                  <a:lnTo>
                    <a:pt x="1827" y="334"/>
                  </a:lnTo>
                  <a:lnTo>
                    <a:pt x="1833" y="341"/>
                  </a:lnTo>
                  <a:lnTo>
                    <a:pt x="1840" y="341"/>
                  </a:lnTo>
                  <a:lnTo>
                    <a:pt x="1846" y="341"/>
                  </a:lnTo>
                  <a:lnTo>
                    <a:pt x="1852" y="341"/>
                  </a:lnTo>
                  <a:lnTo>
                    <a:pt x="1859" y="341"/>
                  </a:lnTo>
                  <a:lnTo>
                    <a:pt x="1865" y="341"/>
                  </a:lnTo>
                  <a:lnTo>
                    <a:pt x="1871" y="341"/>
                  </a:lnTo>
                  <a:lnTo>
                    <a:pt x="1877" y="341"/>
                  </a:lnTo>
                  <a:lnTo>
                    <a:pt x="1884" y="341"/>
                  </a:lnTo>
                  <a:lnTo>
                    <a:pt x="1890" y="341"/>
                  </a:lnTo>
                  <a:lnTo>
                    <a:pt x="1896" y="341"/>
                  </a:lnTo>
                  <a:lnTo>
                    <a:pt x="1903" y="341"/>
                  </a:lnTo>
                  <a:lnTo>
                    <a:pt x="1909" y="341"/>
                  </a:lnTo>
                  <a:lnTo>
                    <a:pt x="1915" y="341"/>
                  </a:lnTo>
                  <a:lnTo>
                    <a:pt x="1922" y="341"/>
                  </a:lnTo>
                  <a:lnTo>
                    <a:pt x="1928" y="341"/>
                  </a:lnTo>
                  <a:lnTo>
                    <a:pt x="1934" y="341"/>
                  </a:lnTo>
                  <a:lnTo>
                    <a:pt x="1940" y="341"/>
                  </a:lnTo>
                  <a:lnTo>
                    <a:pt x="1947" y="334"/>
                  </a:lnTo>
                  <a:lnTo>
                    <a:pt x="1953" y="334"/>
                  </a:lnTo>
                  <a:lnTo>
                    <a:pt x="1959" y="334"/>
                  </a:lnTo>
                  <a:lnTo>
                    <a:pt x="1966" y="334"/>
                  </a:lnTo>
                  <a:lnTo>
                    <a:pt x="1972" y="334"/>
                  </a:lnTo>
                  <a:lnTo>
                    <a:pt x="1978" y="334"/>
                  </a:lnTo>
                  <a:lnTo>
                    <a:pt x="1985" y="328"/>
                  </a:lnTo>
                  <a:lnTo>
                    <a:pt x="1991" y="328"/>
                  </a:lnTo>
                  <a:lnTo>
                    <a:pt x="1997" y="328"/>
                  </a:lnTo>
                  <a:lnTo>
                    <a:pt x="2003" y="328"/>
                  </a:lnTo>
                  <a:lnTo>
                    <a:pt x="2010" y="328"/>
                  </a:lnTo>
                  <a:lnTo>
                    <a:pt x="2016" y="322"/>
                  </a:lnTo>
                  <a:lnTo>
                    <a:pt x="2022" y="322"/>
                  </a:lnTo>
                  <a:lnTo>
                    <a:pt x="2029" y="322"/>
                  </a:lnTo>
                  <a:lnTo>
                    <a:pt x="2035" y="315"/>
                  </a:lnTo>
                  <a:lnTo>
                    <a:pt x="2041" y="315"/>
                  </a:lnTo>
                  <a:lnTo>
                    <a:pt x="2048" y="315"/>
                  </a:lnTo>
                  <a:lnTo>
                    <a:pt x="2054" y="309"/>
                  </a:lnTo>
                  <a:lnTo>
                    <a:pt x="2060" y="309"/>
                  </a:lnTo>
                  <a:lnTo>
                    <a:pt x="2066" y="309"/>
                  </a:lnTo>
                  <a:lnTo>
                    <a:pt x="2073" y="303"/>
                  </a:lnTo>
                  <a:lnTo>
                    <a:pt x="2079" y="303"/>
                  </a:lnTo>
                  <a:lnTo>
                    <a:pt x="2085" y="303"/>
                  </a:lnTo>
                  <a:lnTo>
                    <a:pt x="2092" y="296"/>
                  </a:lnTo>
                  <a:lnTo>
                    <a:pt x="2098" y="296"/>
                  </a:lnTo>
                  <a:lnTo>
                    <a:pt x="2104" y="290"/>
                  </a:lnTo>
                  <a:lnTo>
                    <a:pt x="2111" y="290"/>
                  </a:lnTo>
                  <a:lnTo>
                    <a:pt x="2117" y="284"/>
                  </a:lnTo>
                  <a:lnTo>
                    <a:pt x="2123" y="284"/>
                  </a:lnTo>
                  <a:lnTo>
                    <a:pt x="2129" y="278"/>
                  </a:lnTo>
                  <a:lnTo>
                    <a:pt x="2136" y="278"/>
                  </a:lnTo>
                  <a:lnTo>
                    <a:pt x="2142" y="271"/>
                  </a:lnTo>
                  <a:lnTo>
                    <a:pt x="2148" y="271"/>
                  </a:lnTo>
                  <a:lnTo>
                    <a:pt x="2155" y="265"/>
                  </a:lnTo>
                  <a:lnTo>
                    <a:pt x="2161" y="265"/>
                  </a:lnTo>
                  <a:lnTo>
                    <a:pt x="2167" y="259"/>
                  </a:lnTo>
                  <a:lnTo>
                    <a:pt x="2174" y="259"/>
                  </a:lnTo>
                  <a:lnTo>
                    <a:pt x="2180" y="252"/>
                  </a:lnTo>
                  <a:lnTo>
                    <a:pt x="2186" y="252"/>
                  </a:lnTo>
                  <a:lnTo>
                    <a:pt x="2192" y="246"/>
                  </a:lnTo>
                  <a:lnTo>
                    <a:pt x="2199" y="246"/>
                  </a:lnTo>
                  <a:lnTo>
                    <a:pt x="2205" y="240"/>
                  </a:lnTo>
                  <a:lnTo>
                    <a:pt x="2211" y="233"/>
                  </a:lnTo>
                  <a:lnTo>
                    <a:pt x="2218" y="233"/>
                  </a:lnTo>
                  <a:lnTo>
                    <a:pt x="2224" y="227"/>
                  </a:lnTo>
                  <a:lnTo>
                    <a:pt x="2230" y="221"/>
                  </a:lnTo>
                  <a:lnTo>
                    <a:pt x="2237" y="221"/>
                  </a:lnTo>
                  <a:lnTo>
                    <a:pt x="2243" y="215"/>
                  </a:lnTo>
                  <a:lnTo>
                    <a:pt x="2249" y="208"/>
                  </a:lnTo>
                  <a:lnTo>
                    <a:pt x="2255" y="208"/>
                  </a:lnTo>
                  <a:lnTo>
                    <a:pt x="2262" y="202"/>
                  </a:lnTo>
                  <a:lnTo>
                    <a:pt x="2268" y="196"/>
                  </a:lnTo>
                  <a:lnTo>
                    <a:pt x="2274" y="196"/>
                  </a:lnTo>
                  <a:lnTo>
                    <a:pt x="2281" y="189"/>
                  </a:lnTo>
                  <a:lnTo>
                    <a:pt x="2287" y="183"/>
                  </a:lnTo>
                  <a:lnTo>
                    <a:pt x="2293" y="177"/>
                  </a:lnTo>
                  <a:lnTo>
                    <a:pt x="2300" y="177"/>
                  </a:lnTo>
                  <a:lnTo>
                    <a:pt x="2306" y="170"/>
                  </a:lnTo>
                  <a:lnTo>
                    <a:pt x="2312" y="164"/>
                  </a:lnTo>
                  <a:lnTo>
                    <a:pt x="2318" y="158"/>
                  </a:lnTo>
                  <a:lnTo>
                    <a:pt x="2325" y="158"/>
                  </a:lnTo>
                  <a:lnTo>
                    <a:pt x="2331" y="152"/>
                  </a:lnTo>
                  <a:lnTo>
                    <a:pt x="2337" y="145"/>
                  </a:lnTo>
                  <a:lnTo>
                    <a:pt x="2344" y="139"/>
                  </a:lnTo>
                  <a:lnTo>
                    <a:pt x="2350" y="139"/>
                  </a:lnTo>
                  <a:lnTo>
                    <a:pt x="2356" y="133"/>
                  </a:lnTo>
                  <a:lnTo>
                    <a:pt x="2363" y="126"/>
                  </a:lnTo>
                  <a:lnTo>
                    <a:pt x="2369" y="120"/>
                  </a:lnTo>
                  <a:lnTo>
                    <a:pt x="2375" y="120"/>
                  </a:lnTo>
                  <a:lnTo>
                    <a:pt x="2381" y="114"/>
                  </a:lnTo>
                  <a:lnTo>
                    <a:pt x="2388" y="107"/>
                  </a:lnTo>
                  <a:lnTo>
                    <a:pt x="2394" y="101"/>
                  </a:lnTo>
                  <a:lnTo>
                    <a:pt x="2400" y="95"/>
                  </a:lnTo>
                  <a:lnTo>
                    <a:pt x="2407" y="89"/>
                  </a:lnTo>
                  <a:lnTo>
                    <a:pt x="2413" y="89"/>
                  </a:lnTo>
                  <a:lnTo>
                    <a:pt x="2419" y="82"/>
                  </a:lnTo>
                  <a:lnTo>
                    <a:pt x="2426" y="76"/>
                  </a:lnTo>
                  <a:lnTo>
                    <a:pt x="2432" y="70"/>
                  </a:lnTo>
                  <a:lnTo>
                    <a:pt x="2438" y="63"/>
                  </a:lnTo>
                  <a:lnTo>
                    <a:pt x="2444" y="57"/>
                  </a:lnTo>
                  <a:lnTo>
                    <a:pt x="2451" y="57"/>
                  </a:lnTo>
                  <a:lnTo>
                    <a:pt x="2457" y="51"/>
                  </a:lnTo>
                  <a:lnTo>
                    <a:pt x="2463" y="44"/>
                  </a:lnTo>
                  <a:lnTo>
                    <a:pt x="2470" y="38"/>
                  </a:lnTo>
                  <a:lnTo>
                    <a:pt x="2476" y="32"/>
                  </a:lnTo>
                  <a:lnTo>
                    <a:pt x="2482" y="26"/>
                  </a:lnTo>
                  <a:lnTo>
                    <a:pt x="2489" y="26"/>
                  </a:lnTo>
                  <a:lnTo>
                    <a:pt x="2495" y="19"/>
                  </a:lnTo>
                  <a:lnTo>
                    <a:pt x="2501" y="13"/>
                  </a:lnTo>
                  <a:lnTo>
                    <a:pt x="2507" y="7"/>
                  </a:lnTo>
                  <a:lnTo>
                    <a:pt x="2514" y="0"/>
                  </a:lnTo>
                  <a:lnTo>
                    <a:pt x="2520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702550" y="2162175"/>
              <a:ext cx="67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000">
                  <a:latin typeface="Tahoma" pitchFamily="34" charset="0"/>
                </a:rPr>
                <a:t>time</a:t>
              </a:r>
              <a:endParaRPr lang="en-US" altLang="en-US" sz="2000">
                <a:latin typeface="Tahoma" pitchFamily="34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735888" y="3636962"/>
              <a:ext cx="6746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000">
                  <a:latin typeface="Tahoma" pitchFamily="34" charset="0"/>
                </a:rPr>
                <a:t>time</a:t>
              </a:r>
              <a:endParaRPr lang="en-US" altLang="en-US" sz="2000">
                <a:latin typeface="Tahoma" pitchFamily="34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7735888" y="5084762"/>
              <a:ext cx="6746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000">
                  <a:latin typeface="Tahoma" pitchFamily="34" charset="0"/>
                </a:rPr>
                <a:t>time</a:t>
              </a:r>
              <a:endParaRPr lang="en-US" altLang="en-US" sz="2000">
                <a:latin typeface="Tahoma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3D983-C088-475E-B9AA-67DC53BCB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239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Load line of a push-pull amplifier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6" name="Picture 3" descr="class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1975022"/>
            <a:ext cx="3586163" cy="384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99" y="1571625"/>
            <a:ext cx="5100257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300-85B3-4A2B-B9DA-A3CD18AA2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564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Efficiency of a push-pull amplifier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6" name="Picture 3" descr="class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" y="914400"/>
            <a:ext cx="2747593" cy="29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" t="9729" r="74913" b="81370"/>
          <a:stretch/>
        </p:blipFill>
        <p:spPr bwMode="auto">
          <a:xfrm>
            <a:off x="3583121" y="1746982"/>
            <a:ext cx="164859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2" b="8528"/>
          <a:stretch/>
        </p:blipFill>
        <p:spPr bwMode="auto">
          <a:xfrm>
            <a:off x="3929510" y="826886"/>
            <a:ext cx="3252247" cy="73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37941"/>
            <a:ext cx="1627989" cy="96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05407" y="2314141"/>
                <a:ext cx="4038600" cy="7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20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𝑟𝑚𝑠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𝑟𝑚𝑠</m:t>
                          </m:r>
                        </m:sub>
                      </m:sSub>
                      <m:r>
                        <a:rPr lang="en-US" sz="2200" dirty="0">
                          <a:solidFill>
                            <a:srgbClr val="FF66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 dirty="0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 dirty="0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  <m:r>
                                <a:rPr lang="en-US" sz="2200" b="0" i="1" dirty="0" smtClean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200" b="0" i="1" dirty="0" smtClean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 dirty="0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dirty="0" smtClean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200" i="1" dirty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 dirty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  <m:r>
                                <a:rPr lang="en-US" sz="2200" b="0" i="1" dirty="0" smtClean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200" i="1" dirty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 dirty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 dirty="0">
                                  <a:solidFill>
                                    <a:srgbClr val="FF66CC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FF66CC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07" y="2314141"/>
                <a:ext cx="4038600" cy="7982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"/>
          <a:stretch/>
        </p:blipFill>
        <p:spPr bwMode="auto">
          <a:xfrm>
            <a:off x="45034" y="4284536"/>
            <a:ext cx="3383966" cy="112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r="3475" b="37876"/>
          <a:stretch/>
        </p:blipFill>
        <p:spPr bwMode="auto">
          <a:xfrm>
            <a:off x="3429000" y="4369326"/>
            <a:ext cx="2229663" cy="83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5251"/>
          <a:stretch/>
        </p:blipFill>
        <p:spPr bwMode="auto">
          <a:xfrm>
            <a:off x="5659732" y="4788310"/>
            <a:ext cx="3406622" cy="153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9400" y="3489768"/>
                <a:ext cx="6172200" cy="85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20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𝐶𝐶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20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200" i="1" smtClean="0">
                          <a:solidFill>
                            <a:srgbClr val="FF66CC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𝐶𝐶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20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</a:rPr>
                        <m:t>𝑠𝑖𝑛</m:t>
                      </m:r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66CC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200" i="1">
                          <a:solidFill>
                            <a:srgbClr val="FF66CC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200" dirty="0">
                  <a:solidFill>
                    <a:srgbClr val="FF66CC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89768"/>
                <a:ext cx="6172200" cy="8536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24400" y="1565118"/>
                <a:ext cx="4038600" cy="820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𝑠𝑖𝑛</m:t>
                          </m:r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200" i="1">
                              <a:solidFill>
                                <a:srgbClr val="FF66CC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FF66CC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565118"/>
                <a:ext cx="4038600" cy="82093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24707" y="3124200"/>
                <a:ext cx="24190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20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200" i="1" smtClean="0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rgbClr val="FF66CC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200" i="1">
                              <a:solidFill>
                                <a:srgbClr val="FF66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200" b="0" i="1" smtClean="0">
                                  <a:solidFill>
                                    <a:srgbClr val="FF66CC"/>
                                  </a:solidFill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200" dirty="0">
                  <a:solidFill>
                    <a:srgbClr val="FF66CC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07" y="3124200"/>
                <a:ext cx="2419094" cy="430887"/>
              </a:xfrm>
              <a:prstGeom prst="rect">
                <a:avLst/>
              </a:prstGeom>
              <a:blipFill rotWithShape="1"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EC5D9-B873-4A31-B8FD-4F4B61B614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4525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Efficiency of a push-pull amplifier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6" name="Picture 3" descr="class-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2021819" cy="21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71061"/>
            <a:ext cx="41650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3"/>
          <a:stretch/>
        </p:blipFill>
        <p:spPr bwMode="auto">
          <a:xfrm>
            <a:off x="4055939" y="5269900"/>
            <a:ext cx="2886075" cy="90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0" r="58143" b="12755"/>
          <a:stretch/>
        </p:blipFill>
        <p:spPr bwMode="auto">
          <a:xfrm>
            <a:off x="3660099" y="4350252"/>
            <a:ext cx="3578901" cy="66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98956"/>
            <a:ext cx="3505382" cy="104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0" y="2835433"/>
            <a:ext cx="4022350" cy="338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67200" y="3886201"/>
            <a:ext cx="320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 possible </a:t>
            </a:r>
            <a:r>
              <a:rPr lang="en-US" dirty="0" err="1"/>
              <a:t>V</a:t>
            </a:r>
            <a:r>
              <a:rPr lang="en-US" baseline="-25000" dirty="0" err="1"/>
              <a:t>p</a:t>
            </a:r>
            <a:r>
              <a:rPr lang="en-US" dirty="0"/>
              <a:t>= V</a:t>
            </a:r>
            <a:r>
              <a:rPr lang="en-US" baseline="-25000" dirty="0"/>
              <a:t>CC</a:t>
            </a:r>
            <a:r>
              <a:rPr lang="en-US" dirty="0"/>
              <a:t>, hence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45BE5-FBED-4B38-9211-E0ED66EB7D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543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800" dirty="0"/>
              <a:t>Dissipated power in a push-pull amplifier</a:t>
            </a:r>
          </a:p>
        </p:txBody>
      </p:sp>
      <p:pic>
        <p:nvPicPr>
          <p:cNvPr id="7" name="Picture 3" descr="class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7" y="1766631"/>
            <a:ext cx="2747593" cy="29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 r="35360" b="2741"/>
          <a:stretch/>
        </p:blipFill>
        <p:spPr bwMode="auto">
          <a:xfrm>
            <a:off x="2667000" y="838200"/>
            <a:ext cx="638098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15" y="5429250"/>
            <a:ext cx="28670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9A72-9FFB-4EAD-98F4-8C240CAA6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075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800" dirty="0"/>
              <a:t>Dissipated power in a push-pull amplifier</a:t>
            </a:r>
          </a:p>
        </p:txBody>
      </p:sp>
      <p:pic>
        <p:nvPicPr>
          <p:cNvPr id="8" name="Picture 3" descr="class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0031"/>
            <a:ext cx="2747593" cy="29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30"/>
          <a:stretch/>
        </p:blipFill>
        <p:spPr bwMode="auto">
          <a:xfrm>
            <a:off x="2065638" y="1544595"/>
            <a:ext cx="7086600" cy="127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93" y="2776795"/>
            <a:ext cx="6318557" cy="217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6400"/>
            <a:ext cx="830258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02DEA-BA24-49EA-970C-2DADDECA4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3021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Efficiency</a:t>
            </a:r>
            <a:r>
              <a:rPr lang="en-US" altLang="en-US" dirty="0"/>
              <a:t> of a push-pull amplifier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6" name="Picture 3" descr="class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9210"/>
            <a:ext cx="2860019" cy="306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6" t="63755" r="52548"/>
          <a:stretch/>
        </p:blipFill>
        <p:spPr bwMode="auto">
          <a:xfrm>
            <a:off x="4164226" y="762000"/>
            <a:ext cx="287786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/>
          <a:stretch/>
        </p:blipFill>
        <p:spPr bwMode="auto">
          <a:xfrm>
            <a:off x="3052118" y="1828800"/>
            <a:ext cx="6043221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39" y="5305425"/>
            <a:ext cx="24098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257800"/>
            <a:ext cx="2314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" y="4800600"/>
            <a:ext cx="908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Deriving  the expression obtained for </a:t>
            </a:r>
            <a:r>
              <a:rPr lang="en-US" sz="1800" dirty="0" err="1"/>
              <a:t>P</a:t>
            </a:r>
            <a:r>
              <a:rPr lang="en-US" sz="1800" baseline="-25000" dirty="0" err="1"/>
              <a:t>Qn</a:t>
            </a:r>
            <a:r>
              <a:rPr lang="en-US" sz="1800" dirty="0"/>
              <a:t>, and setting the derivative to zero one obtains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E7F37-BA71-4E8B-9DD0-B8C41A3EB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09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Class B amplifier: pros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04138" cy="4525963"/>
          </a:xfrm>
        </p:spPr>
        <p:txBody>
          <a:bodyPr/>
          <a:lstStyle/>
          <a:p>
            <a:pPr eaLnBrk="1" hangingPunct="1"/>
            <a:r>
              <a:rPr lang="en-GB" altLang="en-US" dirty="0"/>
              <a:t>Peak efficiency of the class B output stage is 78.5 %, much higher than class A.</a:t>
            </a:r>
          </a:p>
          <a:p>
            <a:pPr eaLnBrk="1" hangingPunct="1"/>
            <a:r>
              <a:rPr lang="en-GB" altLang="en-US" dirty="0"/>
              <a:t>Unlike class A, power dissipation varies with output amplitude.</a:t>
            </a:r>
          </a:p>
          <a:p>
            <a:pPr eaLnBrk="1" hangingPunct="1"/>
            <a:r>
              <a:rPr lang="en-GB" altLang="en-US" dirty="0"/>
              <a:t>Remember, there are two output devices so the power dissipation is shared between them. This eases the constraint on the power rating of the individual devices.</a:t>
            </a:r>
          </a:p>
          <a:p>
            <a:pPr eaLnBrk="1" hangingPunct="1"/>
            <a:endParaRPr lang="en-GB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AFE9B-5F3E-4701-9405-25811931E8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2FBB7-72F9-4696-963B-C3BFF3243B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959137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Cross-Over Distortion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81388" y="1503362"/>
            <a:ext cx="4437062" cy="39830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GB" altLang="en-US" sz="2400" dirty="0"/>
              <a:t>A small base-emitter voltage is needed to turn on a transistor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GB" altLang="en-US" sz="2400" dirty="0"/>
              <a:t>Q</a:t>
            </a:r>
            <a:r>
              <a:rPr lang="en-GB" altLang="en-US" sz="2400" baseline="-25000" dirty="0"/>
              <a:t>1</a:t>
            </a:r>
            <a:r>
              <a:rPr lang="en-GB" altLang="en-US" sz="2400" dirty="0"/>
              <a:t> actually only conducts when </a:t>
            </a:r>
            <a:r>
              <a:rPr lang="en-GB" altLang="en-US" sz="2400" i="1" dirty="0"/>
              <a:t>v</a:t>
            </a:r>
            <a:r>
              <a:rPr lang="en-GB" altLang="en-US" sz="2400" i="1" baseline="-25000" dirty="0"/>
              <a:t>in</a:t>
            </a:r>
            <a:r>
              <a:rPr lang="en-GB" altLang="en-US" sz="2400" dirty="0"/>
              <a:t> &gt; 0.7 V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GB" altLang="en-US" sz="2400" dirty="0"/>
              <a:t>Q</a:t>
            </a:r>
            <a:r>
              <a:rPr lang="en-GB" altLang="en-US" sz="2400" baseline="-25000" dirty="0"/>
              <a:t>2</a:t>
            </a:r>
            <a:r>
              <a:rPr lang="en-GB" altLang="en-US" sz="2400" dirty="0"/>
              <a:t> actually only conducts when </a:t>
            </a:r>
            <a:r>
              <a:rPr lang="en-GB" altLang="en-US" sz="2400" i="1" dirty="0"/>
              <a:t>v</a:t>
            </a:r>
            <a:r>
              <a:rPr lang="en-GB" altLang="en-US" sz="2400" i="1" baseline="-25000" dirty="0"/>
              <a:t>in</a:t>
            </a:r>
            <a:r>
              <a:rPr lang="en-GB" altLang="en-US" sz="2400" dirty="0"/>
              <a:t> &lt; -0.7 V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GB" altLang="en-US" sz="2400" dirty="0"/>
              <a:t>When 0.7 &gt; </a:t>
            </a:r>
            <a:r>
              <a:rPr lang="en-GB" altLang="en-US" sz="2400" i="1" dirty="0"/>
              <a:t>v</a:t>
            </a:r>
            <a:r>
              <a:rPr lang="en-GB" altLang="en-US" sz="2400" i="1" baseline="-25000" dirty="0"/>
              <a:t>in</a:t>
            </a:r>
            <a:r>
              <a:rPr lang="en-GB" altLang="en-US" sz="2400" dirty="0"/>
              <a:t> &gt; -0.7, Q1 and Q2 are both in cut-off and the output voltage is zero.</a:t>
            </a:r>
          </a:p>
        </p:txBody>
      </p:sp>
      <p:pic>
        <p:nvPicPr>
          <p:cNvPr id="55300" name="Picture 4" descr="class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81969"/>
            <a:ext cx="3124200" cy="334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057BD-E1E8-4FFB-A708-60688BE544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7FE5F-AF53-4E88-8928-C3E4A1144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49593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Voltage-transfer characteristic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8500" y="1909987"/>
            <a:ext cx="8064500" cy="3386419"/>
            <a:chOff x="622300" y="2488622"/>
            <a:chExt cx="7270750" cy="261677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765425" y="2755900"/>
              <a:ext cx="3059113" cy="234950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302125" y="2743200"/>
              <a:ext cx="0" cy="2295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679700" y="3924300"/>
              <a:ext cx="335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765425" y="2917825"/>
              <a:ext cx="3059113" cy="2024063"/>
            </a:xfrm>
            <a:custGeom>
              <a:avLst/>
              <a:gdLst>
                <a:gd name="T0" fmla="*/ 2147483647 w 2715"/>
                <a:gd name="T1" fmla="*/ 2147483647 h 1481"/>
                <a:gd name="T2" fmla="*/ 2147483647 w 2715"/>
                <a:gd name="T3" fmla="*/ 2147483647 h 1481"/>
                <a:gd name="T4" fmla="*/ 2147483647 w 2715"/>
                <a:gd name="T5" fmla="*/ 2147483647 h 1481"/>
                <a:gd name="T6" fmla="*/ 2147483647 w 2715"/>
                <a:gd name="T7" fmla="*/ 2147483647 h 1481"/>
                <a:gd name="T8" fmla="*/ 2147483647 w 2715"/>
                <a:gd name="T9" fmla="*/ 2147483647 h 1481"/>
                <a:gd name="T10" fmla="*/ 2147483647 w 2715"/>
                <a:gd name="T11" fmla="*/ 2147483647 h 1481"/>
                <a:gd name="T12" fmla="*/ 2147483647 w 2715"/>
                <a:gd name="T13" fmla="*/ 2147483647 h 1481"/>
                <a:gd name="T14" fmla="*/ 2147483647 w 2715"/>
                <a:gd name="T15" fmla="*/ 2147483647 h 1481"/>
                <a:gd name="T16" fmla="*/ 2147483647 w 2715"/>
                <a:gd name="T17" fmla="*/ 2147483647 h 1481"/>
                <a:gd name="T18" fmla="*/ 2147483647 w 2715"/>
                <a:gd name="T19" fmla="*/ 2147483647 h 1481"/>
                <a:gd name="T20" fmla="*/ 2147483647 w 2715"/>
                <a:gd name="T21" fmla="*/ 2147483647 h 1481"/>
                <a:gd name="T22" fmla="*/ 2147483647 w 2715"/>
                <a:gd name="T23" fmla="*/ 2147483647 h 1481"/>
                <a:gd name="T24" fmla="*/ 2147483647 w 2715"/>
                <a:gd name="T25" fmla="*/ 2147483647 h 1481"/>
                <a:gd name="T26" fmla="*/ 2147483647 w 2715"/>
                <a:gd name="T27" fmla="*/ 2147483647 h 1481"/>
                <a:gd name="T28" fmla="*/ 2147483647 w 2715"/>
                <a:gd name="T29" fmla="*/ 2147483647 h 1481"/>
                <a:gd name="T30" fmla="*/ 2147483647 w 2715"/>
                <a:gd name="T31" fmla="*/ 2147483647 h 1481"/>
                <a:gd name="T32" fmla="*/ 2147483647 w 2715"/>
                <a:gd name="T33" fmla="*/ 2147483647 h 1481"/>
                <a:gd name="T34" fmla="*/ 2147483647 w 2715"/>
                <a:gd name="T35" fmla="*/ 2147483647 h 1481"/>
                <a:gd name="T36" fmla="*/ 2147483647 w 2715"/>
                <a:gd name="T37" fmla="*/ 2147483647 h 1481"/>
                <a:gd name="T38" fmla="*/ 2147483647 w 2715"/>
                <a:gd name="T39" fmla="*/ 2147483647 h 1481"/>
                <a:gd name="T40" fmla="*/ 2147483647 w 2715"/>
                <a:gd name="T41" fmla="*/ 2147483647 h 1481"/>
                <a:gd name="T42" fmla="*/ 2147483647 w 2715"/>
                <a:gd name="T43" fmla="*/ 2147483647 h 1481"/>
                <a:gd name="T44" fmla="*/ 2147483647 w 2715"/>
                <a:gd name="T45" fmla="*/ 2147483647 h 1481"/>
                <a:gd name="T46" fmla="*/ 2147483647 w 2715"/>
                <a:gd name="T47" fmla="*/ 2147483647 h 1481"/>
                <a:gd name="T48" fmla="*/ 2147483647 w 2715"/>
                <a:gd name="T49" fmla="*/ 2147483647 h 1481"/>
                <a:gd name="T50" fmla="*/ 2147483647 w 2715"/>
                <a:gd name="T51" fmla="*/ 2147483647 h 1481"/>
                <a:gd name="T52" fmla="*/ 2147483647 w 2715"/>
                <a:gd name="T53" fmla="*/ 2147483647 h 1481"/>
                <a:gd name="T54" fmla="*/ 2147483647 w 2715"/>
                <a:gd name="T55" fmla="*/ 2147483647 h 1481"/>
                <a:gd name="T56" fmla="*/ 2147483647 w 2715"/>
                <a:gd name="T57" fmla="*/ 2147483647 h 1481"/>
                <a:gd name="T58" fmla="*/ 2147483647 w 2715"/>
                <a:gd name="T59" fmla="*/ 2147483647 h 1481"/>
                <a:gd name="T60" fmla="*/ 2147483647 w 2715"/>
                <a:gd name="T61" fmla="*/ 2147483647 h 1481"/>
                <a:gd name="T62" fmla="*/ 2147483647 w 2715"/>
                <a:gd name="T63" fmla="*/ 2147483647 h 1481"/>
                <a:gd name="T64" fmla="*/ 2147483647 w 2715"/>
                <a:gd name="T65" fmla="*/ 2147483647 h 1481"/>
                <a:gd name="T66" fmla="*/ 2147483647 w 2715"/>
                <a:gd name="T67" fmla="*/ 2147483647 h 1481"/>
                <a:gd name="T68" fmla="*/ 2147483647 w 2715"/>
                <a:gd name="T69" fmla="*/ 2147483647 h 1481"/>
                <a:gd name="T70" fmla="*/ 2147483647 w 2715"/>
                <a:gd name="T71" fmla="*/ 2147483647 h 1481"/>
                <a:gd name="T72" fmla="*/ 2147483647 w 2715"/>
                <a:gd name="T73" fmla="*/ 2147483647 h 1481"/>
                <a:gd name="T74" fmla="*/ 2147483647 w 2715"/>
                <a:gd name="T75" fmla="*/ 2147483647 h 1481"/>
                <a:gd name="T76" fmla="*/ 2147483647 w 2715"/>
                <a:gd name="T77" fmla="*/ 2147483647 h 1481"/>
                <a:gd name="T78" fmla="*/ 2147483647 w 2715"/>
                <a:gd name="T79" fmla="*/ 2147483647 h 1481"/>
                <a:gd name="T80" fmla="*/ 2147483647 w 2715"/>
                <a:gd name="T81" fmla="*/ 2147483647 h 1481"/>
                <a:gd name="T82" fmla="*/ 2147483647 w 2715"/>
                <a:gd name="T83" fmla="*/ 2147483647 h 1481"/>
                <a:gd name="T84" fmla="*/ 2147483647 w 2715"/>
                <a:gd name="T85" fmla="*/ 2147483647 h 1481"/>
                <a:gd name="T86" fmla="*/ 2147483647 w 2715"/>
                <a:gd name="T87" fmla="*/ 2147483647 h 1481"/>
                <a:gd name="T88" fmla="*/ 2147483647 w 2715"/>
                <a:gd name="T89" fmla="*/ 2147483647 h 1481"/>
                <a:gd name="T90" fmla="*/ 2147483647 w 2715"/>
                <a:gd name="T91" fmla="*/ 2147483647 h 1481"/>
                <a:gd name="T92" fmla="*/ 2147483647 w 2715"/>
                <a:gd name="T93" fmla="*/ 2147483647 h 1481"/>
                <a:gd name="T94" fmla="*/ 2147483647 w 2715"/>
                <a:gd name="T95" fmla="*/ 2147483647 h 1481"/>
                <a:gd name="T96" fmla="*/ 2147483647 w 2715"/>
                <a:gd name="T97" fmla="*/ 2147483647 h 1481"/>
                <a:gd name="T98" fmla="*/ 2147483647 w 2715"/>
                <a:gd name="T99" fmla="*/ 2147483647 h 1481"/>
                <a:gd name="T100" fmla="*/ 2147483647 w 2715"/>
                <a:gd name="T101" fmla="*/ 2147483647 h 1481"/>
                <a:gd name="T102" fmla="*/ 2147483647 w 2715"/>
                <a:gd name="T103" fmla="*/ 2147483647 h 1481"/>
                <a:gd name="T104" fmla="*/ 2147483647 w 2715"/>
                <a:gd name="T105" fmla="*/ 2147483647 h 1481"/>
                <a:gd name="T106" fmla="*/ 2147483647 w 2715"/>
                <a:gd name="T107" fmla="*/ 2147483647 h 1481"/>
                <a:gd name="T108" fmla="*/ 2147483647 w 2715"/>
                <a:gd name="T109" fmla="*/ 2147483647 h 1481"/>
                <a:gd name="T110" fmla="*/ 2147483647 w 2715"/>
                <a:gd name="T111" fmla="*/ 2147483647 h 1481"/>
                <a:gd name="T112" fmla="*/ 2147483647 w 2715"/>
                <a:gd name="T113" fmla="*/ 2147483647 h 1481"/>
                <a:gd name="T114" fmla="*/ 2147483647 w 2715"/>
                <a:gd name="T115" fmla="*/ 2147483647 h 1481"/>
                <a:gd name="T116" fmla="*/ 2147483647 w 2715"/>
                <a:gd name="T117" fmla="*/ 2147483647 h 1481"/>
                <a:gd name="T118" fmla="*/ 2147483647 w 2715"/>
                <a:gd name="T119" fmla="*/ 2147483647 h 1481"/>
                <a:gd name="T120" fmla="*/ 2147483647 w 2715"/>
                <a:gd name="T121" fmla="*/ 2147483647 h 14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15"/>
                <a:gd name="T184" fmla="*/ 0 h 1481"/>
                <a:gd name="T185" fmla="*/ 2715 w 2715"/>
                <a:gd name="T186" fmla="*/ 1481 h 148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15" h="1481">
                  <a:moveTo>
                    <a:pt x="0" y="1481"/>
                  </a:moveTo>
                  <a:lnTo>
                    <a:pt x="6" y="1475"/>
                  </a:lnTo>
                  <a:lnTo>
                    <a:pt x="12" y="1475"/>
                  </a:lnTo>
                  <a:lnTo>
                    <a:pt x="19" y="1468"/>
                  </a:lnTo>
                  <a:lnTo>
                    <a:pt x="25" y="1462"/>
                  </a:lnTo>
                  <a:lnTo>
                    <a:pt x="31" y="1462"/>
                  </a:lnTo>
                  <a:lnTo>
                    <a:pt x="38" y="1456"/>
                  </a:lnTo>
                  <a:lnTo>
                    <a:pt x="44" y="1456"/>
                  </a:lnTo>
                  <a:lnTo>
                    <a:pt x="50" y="1449"/>
                  </a:lnTo>
                  <a:lnTo>
                    <a:pt x="57" y="1443"/>
                  </a:lnTo>
                  <a:lnTo>
                    <a:pt x="63" y="1437"/>
                  </a:lnTo>
                  <a:lnTo>
                    <a:pt x="69" y="1437"/>
                  </a:lnTo>
                  <a:lnTo>
                    <a:pt x="75" y="1430"/>
                  </a:lnTo>
                  <a:lnTo>
                    <a:pt x="82" y="1430"/>
                  </a:lnTo>
                  <a:lnTo>
                    <a:pt x="88" y="1424"/>
                  </a:lnTo>
                  <a:lnTo>
                    <a:pt x="94" y="1424"/>
                  </a:lnTo>
                  <a:lnTo>
                    <a:pt x="101" y="1418"/>
                  </a:lnTo>
                  <a:lnTo>
                    <a:pt x="107" y="1412"/>
                  </a:lnTo>
                  <a:lnTo>
                    <a:pt x="113" y="1405"/>
                  </a:lnTo>
                  <a:lnTo>
                    <a:pt x="120" y="1405"/>
                  </a:lnTo>
                  <a:lnTo>
                    <a:pt x="126" y="1399"/>
                  </a:lnTo>
                  <a:lnTo>
                    <a:pt x="132" y="1399"/>
                  </a:lnTo>
                  <a:lnTo>
                    <a:pt x="138" y="1393"/>
                  </a:lnTo>
                  <a:lnTo>
                    <a:pt x="145" y="1386"/>
                  </a:lnTo>
                  <a:lnTo>
                    <a:pt x="151" y="1386"/>
                  </a:lnTo>
                  <a:lnTo>
                    <a:pt x="157" y="1380"/>
                  </a:lnTo>
                  <a:lnTo>
                    <a:pt x="164" y="1380"/>
                  </a:lnTo>
                  <a:lnTo>
                    <a:pt x="170" y="1374"/>
                  </a:lnTo>
                  <a:lnTo>
                    <a:pt x="176" y="1367"/>
                  </a:lnTo>
                  <a:lnTo>
                    <a:pt x="183" y="1361"/>
                  </a:lnTo>
                  <a:lnTo>
                    <a:pt x="189" y="1361"/>
                  </a:lnTo>
                  <a:lnTo>
                    <a:pt x="195" y="1355"/>
                  </a:lnTo>
                  <a:lnTo>
                    <a:pt x="201" y="1355"/>
                  </a:lnTo>
                  <a:lnTo>
                    <a:pt x="208" y="1349"/>
                  </a:lnTo>
                  <a:lnTo>
                    <a:pt x="214" y="1349"/>
                  </a:lnTo>
                  <a:lnTo>
                    <a:pt x="220" y="1342"/>
                  </a:lnTo>
                  <a:lnTo>
                    <a:pt x="227" y="1336"/>
                  </a:lnTo>
                  <a:lnTo>
                    <a:pt x="233" y="1330"/>
                  </a:lnTo>
                  <a:lnTo>
                    <a:pt x="239" y="1330"/>
                  </a:lnTo>
                  <a:lnTo>
                    <a:pt x="246" y="1323"/>
                  </a:lnTo>
                  <a:lnTo>
                    <a:pt x="252" y="1323"/>
                  </a:lnTo>
                  <a:lnTo>
                    <a:pt x="258" y="1317"/>
                  </a:lnTo>
                  <a:lnTo>
                    <a:pt x="264" y="1311"/>
                  </a:lnTo>
                  <a:lnTo>
                    <a:pt x="271" y="1311"/>
                  </a:lnTo>
                  <a:lnTo>
                    <a:pt x="277" y="1304"/>
                  </a:lnTo>
                  <a:lnTo>
                    <a:pt x="283" y="1298"/>
                  </a:lnTo>
                  <a:lnTo>
                    <a:pt x="290" y="1298"/>
                  </a:lnTo>
                  <a:lnTo>
                    <a:pt x="296" y="1292"/>
                  </a:lnTo>
                  <a:lnTo>
                    <a:pt x="302" y="1286"/>
                  </a:lnTo>
                  <a:lnTo>
                    <a:pt x="309" y="1286"/>
                  </a:lnTo>
                  <a:lnTo>
                    <a:pt x="315" y="1279"/>
                  </a:lnTo>
                  <a:lnTo>
                    <a:pt x="321" y="1279"/>
                  </a:lnTo>
                  <a:lnTo>
                    <a:pt x="327" y="1273"/>
                  </a:lnTo>
                  <a:lnTo>
                    <a:pt x="334" y="1273"/>
                  </a:lnTo>
                  <a:lnTo>
                    <a:pt x="340" y="1267"/>
                  </a:lnTo>
                  <a:lnTo>
                    <a:pt x="346" y="1260"/>
                  </a:lnTo>
                  <a:lnTo>
                    <a:pt x="353" y="1254"/>
                  </a:lnTo>
                  <a:lnTo>
                    <a:pt x="359" y="1254"/>
                  </a:lnTo>
                  <a:lnTo>
                    <a:pt x="365" y="1248"/>
                  </a:lnTo>
                  <a:lnTo>
                    <a:pt x="372" y="1248"/>
                  </a:lnTo>
                  <a:lnTo>
                    <a:pt x="378" y="1241"/>
                  </a:lnTo>
                  <a:lnTo>
                    <a:pt x="384" y="1235"/>
                  </a:lnTo>
                  <a:lnTo>
                    <a:pt x="390" y="1235"/>
                  </a:lnTo>
                  <a:lnTo>
                    <a:pt x="397" y="1229"/>
                  </a:lnTo>
                  <a:lnTo>
                    <a:pt x="403" y="1223"/>
                  </a:lnTo>
                  <a:lnTo>
                    <a:pt x="409" y="1223"/>
                  </a:lnTo>
                  <a:lnTo>
                    <a:pt x="416" y="1216"/>
                  </a:lnTo>
                  <a:lnTo>
                    <a:pt x="422" y="1210"/>
                  </a:lnTo>
                  <a:lnTo>
                    <a:pt x="428" y="1210"/>
                  </a:lnTo>
                  <a:lnTo>
                    <a:pt x="434" y="1204"/>
                  </a:lnTo>
                  <a:lnTo>
                    <a:pt x="441" y="1204"/>
                  </a:lnTo>
                  <a:lnTo>
                    <a:pt x="447" y="1197"/>
                  </a:lnTo>
                  <a:lnTo>
                    <a:pt x="453" y="1197"/>
                  </a:lnTo>
                  <a:lnTo>
                    <a:pt x="460" y="1191"/>
                  </a:lnTo>
                  <a:lnTo>
                    <a:pt x="466" y="1185"/>
                  </a:lnTo>
                  <a:lnTo>
                    <a:pt x="472" y="1178"/>
                  </a:lnTo>
                  <a:lnTo>
                    <a:pt x="479" y="1178"/>
                  </a:lnTo>
                  <a:lnTo>
                    <a:pt x="485" y="1172"/>
                  </a:lnTo>
                  <a:lnTo>
                    <a:pt x="491" y="1172"/>
                  </a:lnTo>
                  <a:lnTo>
                    <a:pt x="497" y="1166"/>
                  </a:lnTo>
                  <a:lnTo>
                    <a:pt x="504" y="1160"/>
                  </a:lnTo>
                  <a:lnTo>
                    <a:pt x="510" y="1153"/>
                  </a:lnTo>
                  <a:lnTo>
                    <a:pt x="516" y="1153"/>
                  </a:lnTo>
                  <a:lnTo>
                    <a:pt x="523" y="1147"/>
                  </a:lnTo>
                  <a:lnTo>
                    <a:pt x="529" y="1147"/>
                  </a:lnTo>
                  <a:lnTo>
                    <a:pt x="535" y="1141"/>
                  </a:lnTo>
                  <a:lnTo>
                    <a:pt x="542" y="1134"/>
                  </a:lnTo>
                  <a:lnTo>
                    <a:pt x="548" y="1134"/>
                  </a:lnTo>
                  <a:lnTo>
                    <a:pt x="554" y="1128"/>
                  </a:lnTo>
                  <a:lnTo>
                    <a:pt x="560" y="1128"/>
                  </a:lnTo>
                  <a:lnTo>
                    <a:pt x="567" y="1122"/>
                  </a:lnTo>
                  <a:lnTo>
                    <a:pt x="573" y="1115"/>
                  </a:lnTo>
                  <a:lnTo>
                    <a:pt x="579" y="1109"/>
                  </a:lnTo>
                  <a:lnTo>
                    <a:pt x="586" y="1109"/>
                  </a:lnTo>
                  <a:lnTo>
                    <a:pt x="592" y="1103"/>
                  </a:lnTo>
                  <a:lnTo>
                    <a:pt x="598" y="1103"/>
                  </a:lnTo>
                  <a:lnTo>
                    <a:pt x="605" y="1097"/>
                  </a:lnTo>
                  <a:lnTo>
                    <a:pt x="611" y="1097"/>
                  </a:lnTo>
                  <a:lnTo>
                    <a:pt x="617" y="1090"/>
                  </a:lnTo>
                  <a:lnTo>
                    <a:pt x="623" y="1084"/>
                  </a:lnTo>
                  <a:lnTo>
                    <a:pt x="630" y="1078"/>
                  </a:lnTo>
                  <a:lnTo>
                    <a:pt x="636" y="1078"/>
                  </a:lnTo>
                  <a:lnTo>
                    <a:pt x="642" y="1071"/>
                  </a:lnTo>
                  <a:lnTo>
                    <a:pt x="649" y="1071"/>
                  </a:lnTo>
                  <a:lnTo>
                    <a:pt x="655" y="1065"/>
                  </a:lnTo>
                  <a:lnTo>
                    <a:pt x="661" y="1059"/>
                  </a:lnTo>
                  <a:lnTo>
                    <a:pt x="668" y="1059"/>
                  </a:lnTo>
                  <a:lnTo>
                    <a:pt x="674" y="1052"/>
                  </a:lnTo>
                  <a:lnTo>
                    <a:pt x="680" y="1052"/>
                  </a:lnTo>
                  <a:lnTo>
                    <a:pt x="686" y="1046"/>
                  </a:lnTo>
                  <a:lnTo>
                    <a:pt x="693" y="1040"/>
                  </a:lnTo>
                  <a:lnTo>
                    <a:pt x="699" y="1034"/>
                  </a:lnTo>
                  <a:lnTo>
                    <a:pt x="705" y="1034"/>
                  </a:lnTo>
                  <a:lnTo>
                    <a:pt x="712" y="1027"/>
                  </a:lnTo>
                  <a:lnTo>
                    <a:pt x="718" y="1027"/>
                  </a:lnTo>
                  <a:lnTo>
                    <a:pt x="724" y="1021"/>
                  </a:lnTo>
                  <a:lnTo>
                    <a:pt x="731" y="1021"/>
                  </a:lnTo>
                  <a:lnTo>
                    <a:pt x="737" y="1015"/>
                  </a:lnTo>
                  <a:lnTo>
                    <a:pt x="743" y="1008"/>
                  </a:lnTo>
                  <a:lnTo>
                    <a:pt x="749" y="1002"/>
                  </a:lnTo>
                  <a:lnTo>
                    <a:pt x="756" y="1002"/>
                  </a:lnTo>
                  <a:lnTo>
                    <a:pt x="762" y="996"/>
                  </a:lnTo>
                  <a:lnTo>
                    <a:pt x="768" y="996"/>
                  </a:lnTo>
                  <a:lnTo>
                    <a:pt x="775" y="989"/>
                  </a:lnTo>
                  <a:lnTo>
                    <a:pt x="781" y="983"/>
                  </a:lnTo>
                  <a:lnTo>
                    <a:pt x="787" y="983"/>
                  </a:lnTo>
                  <a:lnTo>
                    <a:pt x="794" y="977"/>
                  </a:lnTo>
                  <a:lnTo>
                    <a:pt x="800" y="977"/>
                  </a:lnTo>
                  <a:lnTo>
                    <a:pt x="806" y="971"/>
                  </a:lnTo>
                  <a:lnTo>
                    <a:pt x="812" y="964"/>
                  </a:lnTo>
                  <a:lnTo>
                    <a:pt x="819" y="958"/>
                  </a:lnTo>
                  <a:lnTo>
                    <a:pt x="825" y="958"/>
                  </a:lnTo>
                  <a:lnTo>
                    <a:pt x="831" y="952"/>
                  </a:lnTo>
                  <a:lnTo>
                    <a:pt x="838" y="952"/>
                  </a:lnTo>
                  <a:lnTo>
                    <a:pt x="844" y="945"/>
                  </a:lnTo>
                  <a:lnTo>
                    <a:pt x="850" y="945"/>
                  </a:lnTo>
                  <a:lnTo>
                    <a:pt x="857" y="939"/>
                  </a:lnTo>
                  <a:lnTo>
                    <a:pt x="863" y="933"/>
                  </a:lnTo>
                  <a:lnTo>
                    <a:pt x="869" y="926"/>
                  </a:lnTo>
                  <a:lnTo>
                    <a:pt x="875" y="926"/>
                  </a:lnTo>
                  <a:lnTo>
                    <a:pt x="882" y="920"/>
                  </a:lnTo>
                  <a:lnTo>
                    <a:pt x="888" y="920"/>
                  </a:lnTo>
                  <a:lnTo>
                    <a:pt x="894" y="914"/>
                  </a:lnTo>
                  <a:lnTo>
                    <a:pt x="901" y="908"/>
                  </a:lnTo>
                  <a:lnTo>
                    <a:pt x="907" y="908"/>
                  </a:lnTo>
                  <a:lnTo>
                    <a:pt x="913" y="901"/>
                  </a:lnTo>
                  <a:lnTo>
                    <a:pt x="920" y="901"/>
                  </a:lnTo>
                  <a:lnTo>
                    <a:pt x="926" y="895"/>
                  </a:lnTo>
                  <a:lnTo>
                    <a:pt x="932" y="889"/>
                  </a:lnTo>
                  <a:lnTo>
                    <a:pt x="938" y="882"/>
                  </a:lnTo>
                  <a:lnTo>
                    <a:pt x="945" y="882"/>
                  </a:lnTo>
                  <a:lnTo>
                    <a:pt x="951" y="876"/>
                  </a:lnTo>
                  <a:lnTo>
                    <a:pt x="957" y="876"/>
                  </a:lnTo>
                  <a:lnTo>
                    <a:pt x="964" y="870"/>
                  </a:lnTo>
                  <a:lnTo>
                    <a:pt x="970" y="870"/>
                  </a:lnTo>
                  <a:lnTo>
                    <a:pt x="976" y="863"/>
                  </a:lnTo>
                  <a:lnTo>
                    <a:pt x="983" y="857"/>
                  </a:lnTo>
                  <a:lnTo>
                    <a:pt x="989" y="857"/>
                  </a:lnTo>
                  <a:lnTo>
                    <a:pt x="995" y="851"/>
                  </a:lnTo>
                  <a:lnTo>
                    <a:pt x="1001" y="851"/>
                  </a:lnTo>
                  <a:lnTo>
                    <a:pt x="1008" y="845"/>
                  </a:lnTo>
                  <a:lnTo>
                    <a:pt x="1014" y="845"/>
                  </a:lnTo>
                  <a:lnTo>
                    <a:pt x="1020" y="838"/>
                  </a:lnTo>
                  <a:lnTo>
                    <a:pt x="1027" y="832"/>
                  </a:lnTo>
                  <a:lnTo>
                    <a:pt x="1033" y="832"/>
                  </a:lnTo>
                  <a:lnTo>
                    <a:pt x="1039" y="826"/>
                  </a:lnTo>
                  <a:lnTo>
                    <a:pt x="1046" y="826"/>
                  </a:lnTo>
                  <a:lnTo>
                    <a:pt x="1052" y="819"/>
                  </a:lnTo>
                  <a:lnTo>
                    <a:pt x="1058" y="813"/>
                  </a:lnTo>
                  <a:lnTo>
                    <a:pt x="1064" y="813"/>
                  </a:lnTo>
                  <a:lnTo>
                    <a:pt x="1071" y="807"/>
                  </a:lnTo>
                  <a:lnTo>
                    <a:pt x="1077" y="807"/>
                  </a:lnTo>
                  <a:lnTo>
                    <a:pt x="1083" y="800"/>
                  </a:lnTo>
                  <a:lnTo>
                    <a:pt x="1090" y="800"/>
                  </a:lnTo>
                  <a:lnTo>
                    <a:pt x="1096" y="794"/>
                  </a:lnTo>
                  <a:lnTo>
                    <a:pt x="1102" y="794"/>
                  </a:lnTo>
                  <a:lnTo>
                    <a:pt x="1109" y="788"/>
                  </a:lnTo>
                  <a:lnTo>
                    <a:pt x="1115" y="788"/>
                  </a:lnTo>
                  <a:lnTo>
                    <a:pt x="1121" y="782"/>
                  </a:lnTo>
                  <a:lnTo>
                    <a:pt x="1127" y="782"/>
                  </a:lnTo>
                  <a:lnTo>
                    <a:pt x="1134" y="782"/>
                  </a:lnTo>
                  <a:lnTo>
                    <a:pt x="1140" y="775"/>
                  </a:lnTo>
                  <a:lnTo>
                    <a:pt x="1146" y="775"/>
                  </a:lnTo>
                  <a:lnTo>
                    <a:pt x="1153" y="769"/>
                  </a:lnTo>
                  <a:lnTo>
                    <a:pt x="1159" y="769"/>
                  </a:lnTo>
                  <a:lnTo>
                    <a:pt x="1165" y="769"/>
                  </a:lnTo>
                  <a:lnTo>
                    <a:pt x="1172" y="769"/>
                  </a:lnTo>
                  <a:lnTo>
                    <a:pt x="1178" y="763"/>
                  </a:lnTo>
                  <a:lnTo>
                    <a:pt x="1184" y="763"/>
                  </a:lnTo>
                  <a:lnTo>
                    <a:pt x="1190" y="763"/>
                  </a:lnTo>
                  <a:lnTo>
                    <a:pt x="1197" y="756"/>
                  </a:lnTo>
                  <a:lnTo>
                    <a:pt x="1203" y="756"/>
                  </a:lnTo>
                  <a:lnTo>
                    <a:pt x="1209" y="756"/>
                  </a:lnTo>
                  <a:lnTo>
                    <a:pt x="1216" y="756"/>
                  </a:lnTo>
                  <a:lnTo>
                    <a:pt x="1222" y="750"/>
                  </a:lnTo>
                  <a:lnTo>
                    <a:pt x="1228" y="750"/>
                  </a:lnTo>
                  <a:lnTo>
                    <a:pt x="1235" y="750"/>
                  </a:lnTo>
                  <a:lnTo>
                    <a:pt x="1241" y="750"/>
                  </a:lnTo>
                  <a:lnTo>
                    <a:pt x="1247" y="750"/>
                  </a:lnTo>
                  <a:lnTo>
                    <a:pt x="1253" y="750"/>
                  </a:lnTo>
                  <a:lnTo>
                    <a:pt x="1260" y="750"/>
                  </a:lnTo>
                  <a:lnTo>
                    <a:pt x="1266" y="744"/>
                  </a:lnTo>
                  <a:lnTo>
                    <a:pt x="1272" y="744"/>
                  </a:lnTo>
                  <a:lnTo>
                    <a:pt x="1279" y="744"/>
                  </a:lnTo>
                  <a:lnTo>
                    <a:pt x="1285" y="744"/>
                  </a:lnTo>
                  <a:lnTo>
                    <a:pt x="1291" y="744"/>
                  </a:lnTo>
                  <a:lnTo>
                    <a:pt x="1298" y="744"/>
                  </a:lnTo>
                  <a:lnTo>
                    <a:pt x="1304" y="744"/>
                  </a:lnTo>
                  <a:lnTo>
                    <a:pt x="1310" y="744"/>
                  </a:lnTo>
                  <a:lnTo>
                    <a:pt x="1316" y="744"/>
                  </a:lnTo>
                  <a:lnTo>
                    <a:pt x="1323" y="744"/>
                  </a:lnTo>
                  <a:lnTo>
                    <a:pt x="1329" y="744"/>
                  </a:lnTo>
                  <a:lnTo>
                    <a:pt x="1335" y="744"/>
                  </a:lnTo>
                  <a:lnTo>
                    <a:pt x="1342" y="744"/>
                  </a:lnTo>
                  <a:lnTo>
                    <a:pt x="1348" y="744"/>
                  </a:lnTo>
                  <a:lnTo>
                    <a:pt x="1354" y="744"/>
                  </a:lnTo>
                  <a:lnTo>
                    <a:pt x="1360" y="737"/>
                  </a:lnTo>
                  <a:lnTo>
                    <a:pt x="1367" y="737"/>
                  </a:lnTo>
                  <a:lnTo>
                    <a:pt x="1373" y="737"/>
                  </a:lnTo>
                  <a:lnTo>
                    <a:pt x="1379" y="737"/>
                  </a:lnTo>
                  <a:lnTo>
                    <a:pt x="1386" y="737"/>
                  </a:lnTo>
                  <a:lnTo>
                    <a:pt x="1392" y="737"/>
                  </a:lnTo>
                  <a:lnTo>
                    <a:pt x="1398" y="737"/>
                  </a:lnTo>
                  <a:lnTo>
                    <a:pt x="1405" y="737"/>
                  </a:lnTo>
                  <a:lnTo>
                    <a:pt x="1411" y="737"/>
                  </a:lnTo>
                  <a:lnTo>
                    <a:pt x="1417" y="737"/>
                  </a:lnTo>
                  <a:lnTo>
                    <a:pt x="1423" y="737"/>
                  </a:lnTo>
                  <a:lnTo>
                    <a:pt x="1430" y="737"/>
                  </a:lnTo>
                  <a:lnTo>
                    <a:pt x="1436" y="737"/>
                  </a:lnTo>
                  <a:lnTo>
                    <a:pt x="1442" y="737"/>
                  </a:lnTo>
                  <a:lnTo>
                    <a:pt x="1449" y="737"/>
                  </a:lnTo>
                  <a:lnTo>
                    <a:pt x="1455" y="731"/>
                  </a:lnTo>
                  <a:lnTo>
                    <a:pt x="1461" y="731"/>
                  </a:lnTo>
                  <a:lnTo>
                    <a:pt x="1468" y="731"/>
                  </a:lnTo>
                  <a:lnTo>
                    <a:pt x="1474" y="731"/>
                  </a:lnTo>
                  <a:lnTo>
                    <a:pt x="1480" y="731"/>
                  </a:lnTo>
                  <a:lnTo>
                    <a:pt x="1486" y="731"/>
                  </a:lnTo>
                  <a:lnTo>
                    <a:pt x="1493" y="731"/>
                  </a:lnTo>
                  <a:lnTo>
                    <a:pt x="1499" y="725"/>
                  </a:lnTo>
                  <a:lnTo>
                    <a:pt x="1505" y="725"/>
                  </a:lnTo>
                  <a:lnTo>
                    <a:pt x="1512" y="725"/>
                  </a:lnTo>
                  <a:lnTo>
                    <a:pt x="1518" y="725"/>
                  </a:lnTo>
                  <a:lnTo>
                    <a:pt x="1524" y="718"/>
                  </a:lnTo>
                  <a:lnTo>
                    <a:pt x="1531" y="718"/>
                  </a:lnTo>
                  <a:lnTo>
                    <a:pt x="1537" y="718"/>
                  </a:lnTo>
                  <a:lnTo>
                    <a:pt x="1543" y="712"/>
                  </a:lnTo>
                  <a:lnTo>
                    <a:pt x="1549" y="712"/>
                  </a:lnTo>
                  <a:lnTo>
                    <a:pt x="1556" y="712"/>
                  </a:lnTo>
                  <a:lnTo>
                    <a:pt x="1562" y="712"/>
                  </a:lnTo>
                  <a:lnTo>
                    <a:pt x="1568" y="706"/>
                  </a:lnTo>
                  <a:lnTo>
                    <a:pt x="1575" y="706"/>
                  </a:lnTo>
                  <a:lnTo>
                    <a:pt x="1581" y="700"/>
                  </a:lnTo>
                  <a:lnTo>
                    <a:pt x="1587" y="700"/>
                  </a:lnTo>
                  <a:lnTo>
                    <a:pt x="1594" y="700"/>
                  </a:lnTo>
                  <a:lnTo>
                    <a:pt x="1600" y="693"/>
                  </a:lnTo>
                  <a:lnTo>
                    <a:pt x="1606" y="693"/>
                  </a:lnTo>
                  <a:lnTo>
                    <a:pt x="1612" y="687"/>
                  </a:lnTo>
                  <a:lnTo>
                    <a:pt x="1619" y="687"/>
                  </a:lnTo>
                  <a:lnTo>
                    <a:pt x="1625" y="681"/>
                  </a:lnTo>
                  <a:lnTo>
                    <a:pt x="1631" y="681"/>
                  </a:lnTo>
                  <a:lnTo>
                    <a:pt x="1638" y="674"/>
                  </a:lnTo>
                  <a:lnTo>
                    <a:pt x="1644" y="674"/>
                  </a:lnTo>
                  <a:lnTo>
                    <a:pt x="1650" y="668"/>
                  </a:lnTo>
                  <a:lnTo>
                    <a:pt x="1657" y="662"/>
                  </a:lnTo>
                  <a:lnTo>
                    <a:pt x="1663" y="662"/>
                  </a:lnTo>
                  <a:lnTo>
                    <a:pt x="1669" y="655"/>
                  </a:lnTo>
                  <a:lnTo>
                    <a:pt x="1675" y="655"/>
                  </a:lnTo>
                  <a:lnTo>
                    <a:pt x="1682" y="649"/>
                  </a:lnTo>
                  <a:lnTo>
                    <a:pt x="1688" y="649"/>
                  </a:lnTo>
                  <a:lnTo>
                    <a:pt x="1694" y="643"/>
                  </a:lnTo>
                  <a:lnTo>
                    <a:pt x="1701" y="637"/>
                  </a:lnTo>
                  <a:lnTo>
                    <a:pt x="1707" y="637"/>
                  </a:lnTo>
                  <a:lnTo>
                    <a:pt x="1713" y="630"/>
                  </a:lnTo>
                  <a:lnTo>
                    <a:pt x="1720" y="630"/>
                  </a:lnTo>
                  <a:lnTo>
                    <a:pt x="1726" y="624"/>
                  </a:lnTo>
                  <a:lnTo>
                    <a:pt x="1732" y="624"/>
                  </a:lnTo>
                  <a:lnTo>
                    <a:pt x="1738" y="618"/>
                  </a:lnTo>
                  <a:lnTo>
                    <a:pt x="1745" y="611"/>
                  </a:lnTo>
                  <a:lnTo>
                    <a:pt x="1751" y="611"/>
                  </a:lnTo>
                  <a:lnTo>
                    <a:pt x="1757" y="605"/>
                  </a:lnTo>
                  <a:lnTo>
                    <a:pt x="1764" y="605"/>
                  </a:lnTo>
                  <a:lnTo>
                    <a:pt x="1770" y="599"/>
                  </a:lnTo>
                  <a:lnTo>
                    <a:pt x="1776" y="592"/>
                  </a:lnTo>
                  <a:lnTo>
                    <a:pt x="1783" y="592"/>
                  </a:lnTo>
                  <a:lnTo>
                    <a:pt x="1789" y="586"/>
                  </a:lnTo>
                  <a:lnTo>
                    <a:pt x="1795" y="580"/>
                  </a:lnTo>
                  <a:lnTo>
                    <a:pt x="1801" y="580"/>
                  </a:lnTo>
                  <a:lnTo>
                    <a:pt x="1808" y="574"/>
                  </a:lnTo>
                  <a:lnTo>
                    <a:pt x="1814" y="567"/>
                  </a:lnTo>
                  <a:lnTo>
                    <a:pt x="1820" y="567"/>
                  </a:lnTo>
                  <a:lnTo>
                    <a:pt x="1827" y="561"/>
                  </a:lnTo>
                  <a:lnTo>
                    <a:pt x="1833" y="561"/>
                  </a:lnTo>
                  <a:lnTo>
                    <a:pt x="1839" y="555"/>
                  </a:lnTo>
                  <a:lnTo>
                    <a:pt x="1846" y="555"/>
                  </a:lnTo>
                  <a:lnTo>
                    <a:pt x="1852" y="548"/>
                  </a:lnTo>
                  <a:lnTo>
                    <a:pt x="1858" y="542"/>
                  </a:lnTo>
                  <a:lnTo>
                    <a:pt x="1864" y="536"/>
                  </a:lnTo>
                  <a:lnTo>
                    <a:pt x="1871" y="536"/>
                  </a:lnTo>
                  <a:lnTo>
                    <a:pt x="1877" y="529"/>
                  </a:lnTo>
                  <a:lnTo>
                    <a:pt x="1883" y="529"/>
                  </a:lnTo>
                  <a:lnTo>
                    <a:pt x="1890" y="523"/>
                  </a:lnTo>
                  <a:lnTo>
                    <a:pt x="1896" y="517"/>
                  </a:lnTo>
                  <a:lnTo>
                    <a:pt x="1902" y="517"/>
                  </a:lnTo>
                  <a:lnTo>
                    <a:pt x="1909" y="511"/>
                  </a:lnTo>
                  <a:lnTo>
                    <a:pt x="1915" y="504"/>
                  </a:lnTo>
                  <a:lnTo>
                    <a:pt x="1921" y="504"/>
                  </a:lnTo>
                  <a:lnTo>
                    <a:pt x="1927" y="498"/>
                  </a:lnTo>
                  <a:lnTo>
                    <a:pt x="1934" y="492"/>
                  </a:lnTo>
                  <a:lnTo>
                    <a:pt x="1940" y="492"/>
                  </a:lnTo>
                  <a:lnTo>
                    <a:pt x="1946" y="485"/>
                  </a:lnTo>
                  <a:lnTo>
                    <a:pt x="1953" y="485"/>
                  </a:lnTo>
                  <a:lnTo>
                    <a:pt x="1959" y="479"/>
                  </a:lnTo>
                  <a:lnTo>
                    <a:pt x="1965" y="479"/>
                  </a:lnTo>
                  <a:lnTo>
                    <a:pt x="1972" y="473"/>
                  </a:lnTo>
                  <a:lnTo>
                    <a:pt x="1978" y="466"/>
                  </a:lnTo>
                  <a:lnTo>
                    <a:pt x="1984" y="460"/>
                  </a:lnTo>
                  <a:lnTo>
                    <a:pt x="1990" y="460"/>
                  </a:lnTo>
                  <a:lnTo>
                    <a:pt x="1997" y="454"/>
                  </a:lnTo>
                  <a:lnTo>
                    <a:pt x="2003" y="454"/>
                  </a:lnTo>
                  <a:lnTo>
                    <a:pt x="2009" y="448"/>
                  </a:lnTo>
                  <a:lnTo>
                    <a:pt x="2016" y="441"/>
                  </a:lnTo>
                  <a:lnTo>
                    <a:pt x="2022" y="441"/>
                  </a:lnTo>
                  <a:lnTo>
                    <a:pt x="2028" y="435"/>
                  </a:lnTo>
                  <a:lnTo>
                    <a:pt x="2035" y="429"/>
                  </a:lnTo>
                  <a:lnTo>
                    <a:pt x="2041" y="429"/>
                  </a:lnTo>
                  <a:lnTo>
                    <a:pt x="2047" y="422"/>
                  </a:lnTo>
                  <a:lnTo>
                    <a:pt x="2053" y="416"/>
                  </a:lnTo>
                  <a:lnTo>
                    <a:pt x="2060" y="416"/>
                  </a:lnTo>
                  <a:lnTo>
                    <a:pt x="2066" y="410"/>
                  </a:lnTo>
                  <a:lnTo>
                    <a:pt x="2072" y="410"/>
                  </a:lnTo>
                  <a:lnTo>
                    <a:pt x="2079" y="403"/>
                  </a:lnTo>
                  <a:lnTo>
                    <a:pt x="2085" y="403"/>
                  </a:lnTo>
                  <a:lnTo>
                    <a:pt x="2091" y="397"/>
                  </a:lnTo>
                  <a:lnTo>
                    <a:pt x="2098" y="391"/>
                  </a:lnTo>
                  <a:lnTo>
                    <a:pt x="2104" y="385"/>
                  </a:lnTo>
                  <a:lnTo>
                    <a:pt x="2110" y="385"/>
                  </a:lnTo>
                  <a:lnTo>
                    <a:pt x="2116" y="378"/>
                  </a:lnTo>
                  <a:lnTo>
                    <a:pt x="2123" y="378"/>
                  </a:lnTo>
                  <a:lnTo>
                    <a:pt x="2129" y="372"/>
                  </a:lnTo>
                  <a:lnTo>
                    <a:pt x="2135" y="366"/>
                  </a:lnTo>
                  <a:lnTo>
                    <a:pt x="2142" y="366"/>
                  </a:lnTo>
                  <a:lnTo>
                    <a:pt x="2148" y="359"/>
                  </a:lnTo>
                  <a:lnTo>
                    <a:pt x="2154" y="353"/>
                  </a:lnTo>
                  <a:lnTo>
                    <a:pt x="2161" y="353"/>
                  </a:lnTo>
                  <a:lnTo>
                    <a:pt x="2167" y="347"/>
                  </a:lnTo>
                  <a:lnTo>
                    <a:pt x="2173" y="340"/>
                  </a:lnTo>
                  <a:lnTo>
                    <a:pt x="2179" y="340"/>
                  </a:lnTo>
                  <a:lnTo>
                    <a:pt x="2186" y="334"/>
                  </a:lnTo>
                  <a:lnTo>
                    <a:pt x="2192" y="334"/>
                  </a:lnTo>
                  <a:lnTo>
                    <a:pt x="2198" y="328"/>
                  </a:lnTo>
                  <a:lnTo>
                    <a:pt x="2205" y="328"/>
                  </a:lnTo>
                  <a:lnTo>
                    <a:pt x="2211" y="322"/>
                  </a:lnTo>
                  <a:lnTo>
                    <a:pt x="2217" y="315"/>
                  </a:lnTo>
                  <a:lnTo>
                    <a:pt x="2223" y="309"/>
                  </a:lnTo>
                  <a:lnTo>
                    <a:pt x="2230" y="309"/>
                  </a:lnTo>
                  <a:lnTo>
                    <a:pt x="2236" y="303"/>
                  </a:lnTo>
                  <a:lnTo>
                    <a:pt x="2242" y="303"/>
                  </a:lnTo>
                  <a:lnTo>
                    <a:pt x="2249" y="296"/>
                  </a:lnTo>
                  <a:lnTo>
                    <a:pt x="2255" y="290"/>
                  </a:lnTo>
                  <a:lnTo>
                    <a:pt x="2261" y="284"/>
                  </a:lnTo>
                  <a:lnTo>
                    <a:pt x="2268" y="284"/>
                  </a:lnTo>
                  <a:lnTo>
                    <a:pt x="2274" y="277"/>
                  </a:lnTo>
                  <a:lnTo>
                    <a:pt x="2280" y="277"/>
                  </a:lnTo>
                  <a:lnTo>
                    <a:pt x="2286" y="271"/>
                  </a:lnTo>
                  <a:lnTo>
                    <a:pt x="2293" y="265"/>
                  </a:lnTo>
                  <a:lnTo>
                    <a:pt x="2299" y="265"/>
                  </a:lnTo>
                  <a:lnTo>
                    <a:pt x="2305" y="259"/>
                  </a:lnTo>
                  <a:lnTo>
                    <a:pt x="2312" y="259"/>
                  </a:lnTo>
                  <a:lnTo>
                    <a:pt x="2318" y="252"/>
                  </a:lnTo>
                  <a:lnTo>
                    <a:pt x="2324" y="246"/>
                  </a:lnTo>
                  <a:lnTo>
                    <a:pt x="2331" y="246"/>
                  </a:lnTo>
                  <a:lnTo>
                    <a:pt x="2337" y="240"/>
                  </a:lnTo>
                  <a:lnTo>
                    <a:pt x="2343" y="233"/>
                  </a:lnTo>
                  <a:lnTo>
                    <a:pt x="2349" y="233"/>
                  </a:lnTo>
                  <a:lnTo>
                    <a:pt x="2356" y="227"/>
                  </a:lnTo>
                  <a:lnTo>
                    <a:pt x="2362" y="227"/>
                  </a:lnTo>
                  <a:lnTo>
                    <a:pt x="2368" y="221"/>
                  </a:lnTo>
                  <a:lnTo>
                    <a:pt x="2375" y="214"/>
                  </a:lnTo>
                  <a:lnTo>
                    <a:pt x="2381" y="208"/>
                  </a:lnTo>
                  <a:lnTo>
                    <a:pt x="2387" y="208"/>
                  </a:lnTo>
                  <a:lnTo>
                    <a:pt x="2394" y="202"/>
                  </a:lnTo>
                  <a:lnTo>
                    <a:pt x="2400" y="202"/>
                  </a:lnTo>
                  <a:lnTo>
                    <a:pt x="2406" y="196"/>
                  </a:lnTo>
                  <a:lnTo>
                    <a:pt x="2412" y="189"/>
                  </a:lnTo>
                  <a:lnTo>
                    <a:pt x="2419" y="189"/>
                  </a:lnTo>
                  <a:lnTo>
                    <a:pt x="2425" y="183"/>
                  </a:lnTo>
                  <a:lnTo>
                    <a:pt x="2431" y="183"/>
                  </a:lnTo>
                  <a:lnTo>
                    <a:pt x="2438" y="177"/>
                  </a:lnTo>
                  <a:lnTo>
                    <a:pt x="2444" y="170"/>
                  </a:lnTo>
                  <a:lnTo>
                    <a:pt x="2450" y="170"/>
                  </a:lnTo>
                  <a:lnTo>
                    <a:pt x="2457" y="164"/>
                  </a:lnTo>
                  <a:lnTo>
                    <a:pt x="2463" y="158"/>
                  </a:lnTo>
                  <a:lnTo>
                    <a:pt x="2469" y="158"/>
                  </a:lnTo>
                  <a:lnTo>
                    <a:pt x="2475" y="151"/>
                  </a:lnTo>
                  <a:lnTo>
                    <a:pt x="2482" y="151"/>
                  </a:lnTo>
                  <a:lnTo>
                    <a:pt x="2488" y="145"/>
                  </a:lnTo>
                  <a:lnTo>
                    <a:pt x="2494" y="139"/>
                  </a:lnTo>
                  <a:lnTo>
                    <a:pt x="2501" y="133"/>
                  </a:lnTo>
                  <a:lnTo>
                    <a:pt x="2507" y="133"/>
                  </a:lnTo>
                  <a:lnTo>
                    <a:pt x="2513" y="126"/>
                  </a:lnTo>
                  <a:lnTo>
                    <a:pt x="2520" y="126"/>
                  </a:lnTo>
                  <a:lnTo>
                    <a:pt x="2526" y="120"/>
                  </a:lnTo>
                  <a:lnTo>
                    <a:pt x="2532" y="114"/>
                  </a:lnTo>
                  <a:lnTo>
                    <a:pt x="2538" y="114"/>
                  </a:lnTo>
                  <a:lnTo>
                    <a:pt x="2545" y="107"/>
                  </a:lnTo>
                  <a:lnTo>
                    <a:pt x="2551" y="101"/>
                  </a:lnTo>
                  <a:lnTo>
                    <a:pt x="2557" y="101"/>
                  </a:lnTo>
                  <a:lnTo>
                    <a:pt x="2564" y="95"/>
                  </a:lnTo>
                  <a:lnTo>
                    <a:pt x="2570" y="95"/>
                  </a:lnTo>
                  <a:lnTo>
                    <a:pt x="2576" y="88"/>
                  </a:lnTo>
                  <a:lnTo>
                    <a:pt x="2583" y="82"/>
                  </a:lnTo>
                  <a:lnTo>
                    <a:pt x="2589" y="82"/>
                  </a:lnTo>
                  <a:lnTo>
                    <a:pt x="2595" y="76"/>
                  </a:lnTo>
                  <a:lnTo>
                    <a:pt x="2601" y="76"/>
                  </a:lnTo>
                  <a:lnTo>
                    <a:pt x="2608" y="70"/>
                  </a:lnTo>
                  <a:lnTo>
                    <a:pt x="2614" y="63"/>
                  </a:lnTo>
                  <a:lnTo>
                    <a:pt x="2620" y="57"/>
                  </a:lnTo>
                  <a:lnTo>
                    <a:pt x="2627" y="57"/>
                  </a:lnTo>
                  <a:lnTo>
                    <a:pt x="2633" y="51"/>
                  </a:lnTo>
                  <a:lnTo>
                    <a:pt x="2639" y="51"/>
                  </a:lnTo>
                  <a:lnTo>
                    <a:pt x="2646" y="44"/>
                  </a:lnTo>
                  <a:lnTo>
                    <a:pt x="2652" y="38"/>
                  </a:lnTo>
                  <a:lnTo>
                    <a:pt x="2658" y="38"/>
                  </a:lnTo>
                  <a:lnTo>
                    <a:pt x="2664" y="32"/>
                  </a:lnTo>
                  <a:lnTo>
                    <a:pt x="2671" y="25"/>
                  </a:lnTo>
                  <a:lnTo>
                    <a:pt x="2677" y="25"/>
                  </a:lnTo>
                  <a:lnTo>
                    <a:pt x="2683" y="19"/>
                  </a:lnTo>
                  <a:lnTo>
                    <a:pt x="2690" y="19"/>
                  </a:lnTo>
                  <a:lnTo>
                    <a:pt x="2696" y="13"/>
                  </a:lnTo>
                  <a:lnTo>
                    <a:pt x="2702" y="7"/>
                  </a:lnTo>
                  <a:lnTo>
                    <a:pt x="2709" y="7"/>
                  </a:lnTo>
                  <a:lnTo>
                    <a:pt x="2715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831110" y="3898900"/>
              <a:ext cx="449756" cy="3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400" dirty="0">
                  <a:latin typeface="Tahoma" pitchFamily="34" charset="0"/>
                </a:rPr>
                <a:t>v</a:t>
              </a:r>
              <a:r>
                <a:rPr lang="en-GB" altLang="en-US" sz="2400" baseline="-25000" dirty="0">
                  <a:latin typeface="Tahoma" pitchFamily="34" charset="0"/>
                </a:rPr>
                <a:t>in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705180" y="2488622"/>
              <a:ext cx="635091" cy="40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800" dirty="0" err="1">
                  <a:latin typeface="Tahoma" pitchFamily="34" charset="0"/>
                </a:rPr>
                <a:t>v</a:t>
              </a:r>
              <a:r>
                <a:rPr lang="en-GB" altLang="en-US" sz="2800" baseline="-25000" dirty="0" err="1">
                  <a:latin typeface="Tahoma" pitchFamily="34" charset="0"/>
                </a:rPr>
                <a:t>out</a:t>
              </a:r>
              <a:endParaRPr lang="en-GB" altLang="en-US" sz="2800" baseline="-25000" dirty="0">
                <a:latin typeface="Tahoma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 flipV="1">
              <a:off x="5499100" y="3276600"/>
              <a:ext cx="6096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451100" y="4572000"/>
              <a:ext cx="533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892012"/>
                </p:ext>
              </p:extLst>
            </p:nvPr>
          </p:nvGraphicFramePr>
          <p:xfrm>
            <a:off x="622300" y="4343400"/>
            <a:ext cx="17145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" name="Equation" r:id="rId3" imgW="1714320" imgH="380880" progId="Equation.3">
                    <p:embed/>
                  </p:oleObj>
                </mc:Choice>
                <mc:Fallback>
                  <p:oleObj name="Equation" r:id="rId3" imgW="171432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300" y="4343400"/>
                          <a:ext cx="1714500" cy="381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0247595"/>
                </p:ext>
              </p:extLst>
            </p:nvPr>
          </p:nvGraphicFramePr>
          <p:xfrm>
            <a:off x="6191250" y="3200400"/>
            <a:ext cx="1701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6" name="Equation" r:id="rId5" imgW="1701720" imgH="380880" progId="Equation.3">
                    <p:embed/>
                  </p:oleObj>
                </mc:Choice>
                <mc:Fallback>
                  <p:oleObj name="Equation" r:id="rId5" imgW="170172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1250" y="3200400"/>
                          <a:ext cx="1701800" cy="381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514850" y="3937000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051300" y="3937000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316564" y="3962400"/>
              <a:ext cx="602949" cy="285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latin typeface="Tahoma" pitchFamily="34" charset="0"/>
                </a:rPr>
                <a:t>+V</a:t>
              </a:r>
              <a:r>
                <a:rPr lang="en-GB" altLang="en-US" baseline="-25000" dirty="0">
                  <a:latin typeface="Tahoma" pitchFamily="34" charset="0"/>
                </a:rPr>
                <a:t>BE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766710" y="3600450"/>
              <a:ext cx="521554" cy="285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latin typeface="Tahoma" pitchFamily="34" charset="0"/>
                </a:rPr>
                <a:t>-V</a:t>
              </a:r>
              <a:r>
                <a:rPr lang="en-GB" altLang="en-US" baseline="-25000" dirty="0">
                  <a:latin typeface="Tahoma" pitchFamily="34" charset="0"/>
                </a:rPr>
                <a:t>BE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819400" cy="22098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130454" y="1905000"/>
            <a:ext cx="81785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dirty="0">
                <a:latin typeface="Tahoma" pitchFamily="34" charset="0"/>
              </a:rPr>
              <a:t>Q1 on</a:t>
            </a:r>
          </a:p>
          <a:p>
            <a:pPr algn="ctr" eaLnBrk="1" hangingPunct="1"/>
            <a:r>
              <a:rPr lang="en-GB" altLang="en-US" dirty="0">
                <a:latin typeface="Tahoma" pitchFamily="34" charset="0"/>
              </a:rPr>
              <a:t>Q2 off</a:t>
            </a:r>
            <a:endParaRPr lang="en-GB" altLang="en-US" baseline="-25000" dirty="0">
              <a:latin typeface="Tahoma" pitchFamily="34" charset="0"/>
            </a:endParaRPr>
          </a:p>
          <a:p>
            <a:pPr algn="ctr" eaLnBrk="1" hangingPunct="1"/>
            <a:endParaRPr lang="en-GB" altLang="en-US" baseline="-25000" dirty="0">
              <a:latin typeface="Tahoma" pitchFamily="34" charset="0"/>
            </a:endParaRPr>
          </a:p>
          <a:p>
            <a:pPr algn="ctr" eaLnBrk="1" hangingPunct="1"/>
            <a:endParaRPr lang="en-GB" altLang="en-US" dirty="0">
              <a:latin typeface="Tahoma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505200" y="4835604"/>
            <a:ext cx="81785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dirty="0">
                <a:latin typeface="Tahoma" pitchFamily="34" charset="0"/>
              </a:rPr>
              <a:t>Q1 off</a:t>
            </a:r>
          </a:p>
          <a:p>
            <a:pPr algn="ctr" eaLnBrk="1" hangingPunct="1"/>
            <a:r>
              <a:rPr lang="en-GB" altLang="en-US" dirty="0">
                <a:latin typeface="Tahoma" pitchFamily="34" charset="0"/>
              </a:rPr>
              <a:t>Q2 on</a:t>
            </a:r>
            <a:endParaRPr lang="en-GB" altLang="en-US" baseline="-25000" dirty="0">
              <a:latin typeface="Tahoma" pitchFamily="34" charset="0"/>
            </a:endParaRPr>
          </a:p>
          <a:p>
            <a:pPr algn="ctr" eaLnBrk="1" hangingPunct="1"/>
            <a:endParaRPr lang="en-GB" altLang="en-US" baseline="-25000" dirty="0">
              <a:latin typeface="Tahoma" pitchFamily="34" charset="0"/>
            </a:endParaRPr>
          </a:p>
          <a:p>
            <a:pPr algn="ctr" eaLnBrk="1" hangingPunct="1"/>
            <a:endParaRPr lang="en-GB" altLang="en-US" dirty="0">
              <a:latin typeface="Tahoma" pitchFamily="34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4784753" y="4128055"/>
            <a:ext cx="81785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dirty="0">
                <a:latin typeface="Tahoma" pitchFamily="34" charset="0"/>
              </a:rPr>
              <a:t>Q1 off</a:t>
            </a:r>
          </a:p>
          <a:p>
            <a:pPr algn="ctr" eaLnBrk="1" hangingPunct="1"/>
            <a:r>
              <a:rPr lang="en-GB" altLang="en-US" dirty="0">
                <a:latin typeface="Tahoma" pitchFamily="34" charset="0"/>
              </a:rPr>
              <a:t>Q2 off</a:t>
            </a:r>
            <a:endParaRPr lang="en-GB" altLang="en-US" baseline="-25000" dirty="0">
              <a:latin typeface="Tahoma" pitchFamily="34" charset="0"/>
            </a:endParaRPr>
          </a:p>
          <a:p>
            <a:pPr algn="ctr" eaLnBrk="1" hangingPunct="1"/>
            <a:endParaRPr lang="en-GB" altLang="en-US" baseline="-25000" dirty="0">
              <a:latin typeface="Tahoma" pitchFamily="34" charset="0"/>
            </a:endParaRPr>
          </a:p>
          <a:p>
            <a:pPr algn="ctr" eaLnBrk="1" hangingPunct="1"/>
            <a:endParaRPr lang="en-GB" altLang="en-US" dirty="0">
              <a:latin typeface="Tahom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72129" y="3735053"/>
            <a:ext cx="187132" cy="461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class-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8" y="1099223"/>
            <a:ext cx="282416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169532"/>
              </p:ext>
            </p:extLst>
          </p:nvPr>
        </p:nvGraphicFramePr>
        <p:xfrm>
          <a:off x="719716" y="4342545"/>
          <a:ext cx="1887586" cy="49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7" name="Equation" r:id="rId8" imgW="1701720" imgH="380880" progId="Equation.3">
                  <p:embed/>
                </p:oleObj>
              </mc:Choice>
              <mc:Fallback>
                <p:oleObj name="Equation" r:id="rId8" imgW="17017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16" y="4342545"/>
                        <a:ext cx="1887586" cy="4930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342A2-483F-4DDF-B8BA-BB014F34B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25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amplifiers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0274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Large-signal amplifier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Generally the last stage of a multistage amplifier.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The function of a practical power amplifier is to deliver high power to an output device, such as a loud speaker.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Typical output power rating of a power amplifier will be 1W or higher. The schematic diagram of a multi-stage amplifier utilizing a power amplifier is shown below </a:t>
            </a:r>
            <a:r>
              <a:rPr lang="en-US" sz="2400" dirty="0"/>
              <a:t>–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370387"/>
            <a:ext cx="6781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4237037"/>
            <a:ext cx="2743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0" y="3856037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Power amplifier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10E3-7811-4D60-A3B8-B43CA23E4C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7FCB7-CC0E-453B-9935-B8860F0CB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613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Effect of Cross-Over Distortion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6" name="Picture 3" descr="class-b-respo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63312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lass-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2000"/>
            <a:ext cx="2590800" cy="277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CFBD8-DF7A-4EB5-A64A-7B7022EF8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095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Class B amplifier: cons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64475" cy="4525963"/>
          </a:xfrm>
        </p:spPr>
        <p:txBody>
          <a:bodyPr/>
          <a:lstStyle/>
          <a:p>
            <a:pPr eaLnBrk="1" hangingPunct="1"/>
            <a:r>
              <a:rPr lang="en-GB" altLang="en-US" dirty="0"/>
              <a:t>A class B output stage can be far more efficient than a class A stage (78.5 % maximum efficiency compared with 25 %).</a:t>
            </a:r>
          </a:p>
          <a:p>
            <a:pPr eaLnBrk="1" hangingPunct="1"/>
            <a:r>
              <a:rPr lang="en-GB" altLang="en-US" dirty="0"/>
              <a:t>It also requires twice as many output transistors…</a:t>
            </a:r>
          </a:p>
          <a:p>
            <a:pPr eaLnBrk="1" hangingPunct="1"/>
            <a:r>
              <a:rPr lang="en-GB" altLang="en-US" dirty="0"/>
              <a:t>…and it isn’t very linear; cross-over distortion can be significant.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29476-8D10-4476-9C56-9573DA3519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A52B3-D93E-4315-8FCC-F5A99F0E1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72152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295400"/>
            <a:ext cx="82010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505075"/>
            <a:ext cx="2514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Lecture 24-In class-problem 1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05075"/>
            <a:ext cx="3505382" cy="104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47696-3621-4929-8399-536281FFF7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CEA4A-D7A1-41E8-BC39-565B5A47E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033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6168518" cy="486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altLang="en-US" sz="3600" dirty="0"/>
              <a:t>In class-problem 1, solution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A3B9B-4C3C-40CC-BA24-14414B7B8FA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AEE94-419B-4EF2-8C17-D4C0009D0A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0341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Take-home problem 1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4"/>
          <a:stretch/>
        </p:blipFill>
        <p:spPr bwMode="auto">
          <a:xfrm>
            <a:off x="1066800" y="761999"/>
            <a:ext cx="6821557" cy="192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667000" y="2691714"/>
            <a:ext cx="3352800" cy="3533556"/>
            <a:chOff x="3048000" y="3194910"/>
            <a:chExt cx="2971799" cy="3220305"/>
          </a:xfrm>
        </p:grpSpPr>
        <p:pic>
          <p:nvPicPr>
            <p:cNvPr id="901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15"/>
            <a:stretch/>
          </p:blipFill>
          <p:spPr bwMode="auto">
            <a:xfrm>
              <a:off x="3048000" y="3194910"/>
              <a:ext cx="2971799" cy="3220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533899" y="3276600"/>
              <a:ext cx="342901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73924" y="5029041"/>
              <a:ext cx="342901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8774" y="6262815"/>
              <a:ext cx="342901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2725" y="4596714"/>
              <a:ext cx="524853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B9C66-F416-4C1A-A740-73DD630580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AA63B-351D-4E37-9683-1E737D775C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6413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/>
              <a:t>Take-home problem 1, solution</a:t>
            </a:r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553200" cy="552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793D0-1356-46DD-9D67-492AF1137F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33EAC5-EBD6-4188-B263-5A0385EE3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7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" b="7514"/>
          <a:stretch/>
        </p:blipFill>
        <p:spPr bwMode="auto">
          <a:xfrm>
            <a:off x="1600200" y="914400"/>
            <a:ext cx="5943600" cy="349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495800"/>
            <a:ext cx="7315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 Power amplifier utilizes a large portion of the ac load-line.  </a:t>
            </a:r>
          </a:p>
          <a:p>
            <a:pPr marL="0" indent="0">
              <a:buNone/>
            </a:pPr>
            <a:r>
              <a:rPr lang="en-US" sz="2000" b="1" dirty="0"/>
              <a:t>As a result of the signal being large</a:t>
            </a:r>
          </a:p>
          <a:p>
            <a:r>
              <a:rPr lang="en-US" sz="2000" b="1" dirty="0"/>
              <a:t> distortion may easily occur</a:t>
            </a:r>
          </a:p>
          <a:p>
            <a:r>
              <a:rPr lang="en-US" sz="2000" b="1" dirty="0"/>
              <a:t>the small-signal approximation cannot be used to calculate the parameters of the amplifier.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-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</a:rPr>
              <a:t>Power amplifiers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89F7F-65A9-4A12-939F-06AFA141ED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2442F7-C224-4094-BC31-56467FEEB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81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/>
              <a:t>Amplifier Efficiency :</a:t>
            </a:r>
          </a:p>
          <a:p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    </a:t>
            </a:r>
          </a:p>
          <a:p>
            <a:pPr marL="346075" indent="0">
              <a:buNone/>
            </a:pPr>
            <a:r>
              <a:rPr lang="en-US" sz="2800" dirty="0"/>
              <a:t>Ratio of the average power transferred to the load and the average supplied power.</a:t>
            </a:r>
          </a:p>
          <a:p>
            <a:r>
              <a:rPr lang="en-US" sz="2800" b="1" dirty="0"/>
              <a:t>Total harmonic distortion (THD)</a:t>
            </a:r>
          </a:p>
          <a:p>
            <a:pPr marL="284163" indent="0">
              <a:buNone/>
            </a:pPr>
            <a:r>
              <a:rPr lang="en-US" sz="2800" dirty="0"/>
              <a:t>It quantifies the change in output waveform relatively to the input  waveform.</a:t>
            </a:r>
          </a:p>
          <a:p>
            <a:r>
              <a:rPr lang="en-US" sz="2800" b="1" dirty="0"/>
              <a:t>Power dissipation capability</a:t>
            </a:r>
          </a:p>
          <a:p>
            <a:pPr marL="346075" indent="-346075">
              <a:buNone/>
            </a:pPr>
            <a:r>
              <a:rPr lang="en-US" sz="2800" dirty="0"/>
              <a:t>    Ability of a power amplifier to dissipate heat.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22860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Performance parameters of a power amplifier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759906" cy="112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C05DE-F63A-46F7-B2B9-BF695E73E96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B6E4-9B92-4540-9813-CD37ACC82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16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3741" y="-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FF0000"/>
                </a:solidFill>
              </a:rPr>
              <a:t>Classes of amplifiers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722293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Amplifiers are classified according to the collector current waveform that results when an input signal is applied.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716843" y="1687263"/>
            <a:ext cx="5274757" cy="4561137"/>
            <a:chOff x="4253189" y="1871810"/>
            <a:chExt cx="5059010" cy="4374579"/>
          </a:xfrm>
        </p:grpSpPr>
        <p:pic>
          <p:nvPicPr>
            <p:cNvPr id="7065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88"/>
            <a:stretch/>
          </p:blipFill>
          <p:spPr bwMode="auto">
            <a:xfrm>
              <a:off x="4253189" y="1871810"/>
              <a:ext cx="5059010" cy="212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154" b="7373"/>
            <a:stretch/>
          </p:blipFill>
          <p:spPr bwMode="auto">
            <a:xfrm>
              <a:off x="4253189" y="4170454"/>
              <a:ext cx="5059010" cy="207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267619" y="1493329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A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071695" y="1493329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B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267619" y="4317193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AB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071695" y="4317193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C</a:t>
            </a:r>
            <a:endParaRPr lang="en-US" altLang="en-US" sz="2400" b="1" dirty="0">
              <a:latin typeface="Times New Roman" pitchFamily="18" charset="0"/>
            </a:endParaRP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r="8363"/>
          <a:stretch/>
        </p:blipFill>
        <p:spPr bwMode="auto">
          <a:xfrm>
            <a:off x="228600" y="2020421"/>
            <a:ext cx="3348512" cy="382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6957" y="5764994"/>
            <a:ext cx="348824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="1" i="1" baseline="-25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sinusoidal function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3545B-1CC2-40D5-A143-D1D4A8BC2B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32C36-7955-4E00-8A55-BC190FED1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78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04800" y="35052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Class-A: </a:t>
            </a:r>
            <a:r>
              <a:rPr lang="en-US" altLang="en-US" sz="2400" dirty="0"/>
              <a:t>Output device(s) conduct through 360 degrees of input cycle (never switch off).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Class-B: </a:t>
            </a:r>
            <a:r>
              <a:rPr lang="en-US" altLang="en-US" sz="2400" dirty="0"/>
              <a:t>Output devices conduct for 180 degrees (1/2 of input cycle).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Class-AB: </a:t>
            </a:r>
            <a:r>
              <a:rPr lang="en-US" altLang="en-US" sz="2400" dirty="0"/>
              <a:t>Halfway (or partway) between the above two examples (181 to 200 degrees typical).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Class-C: </a:t>
            </a:r>
            <a:r>
              <a:rPr lang="en-US" altLang="en-US" sz="2400" dirty="0"/>
              <a:t>Output device(s) conduct for less than 180 degrees (100 to 150 degrees typical)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6200" y="1224069"/>
            <a:ext cx="8915400" cy="1900131"/>
            <a:chOff x="1053788" y="1690090"/>
            <a:chExt cx="9955590" cy="212182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88"/>
            <a:stretch/>
          </p:blipFill>
          <p:spPr bwMode="auto">
            <a:xfrm>
              <a:off x="1053788" y="1690090"/>
              <a:ext cx="5059010" cy="212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154" b="7373"/>
            <a:stretch/>
          </p:blipFill>
          <p:spPr bwMode="auto">
            <a:xfrm>
              <a:off x="5950368" y="1690090"/>
              <a:ext cx="5059010" cy="207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3741" y="-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/>
              <a:t>Classes of amplifiers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1055876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A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971800" y="1055876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B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29200" y="1055876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AB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10179" y="1055876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C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CEFE0-2CE7-41A8-80F5-712C3B6990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F55995-F517-42DA-99F6-3F15B01C7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126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4125724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dirty="0"/>
              <a:t>Each class is characterized by different values of performance parameters, namely efficiency, total harmonic distortion and power dissipation capability.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dirty="0"/>
              <a:t>Hence, different classes of amplifiers are suitable for different applications/stages.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6200" y="1844593"/>
            <a:ext cx="8915400" cy="1900131"/>
            <a:chOff x="1053788" y="1690090"/>
            <a:chExt cx="9955590" cy="212182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88"/>
            <a:stretch/>
          </p:blipFill>
          <p:spPr bwMode="auto">
            <a:xfrm>
              <a:off x="1053788" y="1690090"/>
              <a:ext cx="5059010" cy="212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154" b="7373"/>
            <a:stretch/>
          </p:blipFill>
          <p:spPr bwMode="auto">
            <a:xfrm>
              <a:off x="5950368" y="1690090"/>
              <a:ext cx="5059010" cy="207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3741" y="-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FF0000"/>
                </a:solidFill>
              </a:rPr>
              <a:t>Classes of amplifiers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1676400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A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971800" y="1676400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B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29200" y="1676400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AB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10179" y="1676400"/>
            <a:ext cx="131030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class C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D049B-9425-48F6-8C71-88A1C67E24D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2A50A-0A3C-4410-B84A-64923F625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331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 amplifier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4/16/2020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3" t="6022" r="23805" b="14792"/>
          <a:stretch/>
        </p:blipFill>
        <p:spPr bwMode="auto">
          <a:xfrm>
            <a:off x="1404550" y="2018270"/>
            <a:ext cx="2557850" cy="224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09-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31930" b="31185"/>
          <a:stretch/>
        </p:blipFill>
        <p:spPr bwMode="auto">
          <a:xfrm>
            <a:off x="1948250" y="4638401"/>
            <a:ext cx="5290750" cy="136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09-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4" t="13710" b="16996"/>
          <a:stretch/>
        </p:blipFill>
        <p:spPr bwMode="auto">
          <a:xfrm>
            <a:off x="4752612" y="1371600"/>
            <a:ext cx="40103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3"/>
          <p:cNvSpPr txBox="1">
            <a:spLocks noChangeArrowheads="1"/>
          </p:cNvSpPr>
          <p:nvPr/>
        </p:nvSpPr>
        <p:spPr bwMode="auto">
          <a:xfrm>
            <a:off x="457200" y="7620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Class-A: </a:t>
            </a:r>
            <a:r>
              <a:rPr lang="en-US" altLang="en-US" sz="2400" dirty="0"/>
              <a:t>Output device(s) conduct through 360 degrees of input cycle (never switch off).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6800" y="5867400"/>
            <a:ext cx="701040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2400" dirty="0"/>
              <a:t>Class A output stage is a simple linear current amplifier.</a:t>
            </a:r>
          </a:p>
          <a:p>
            <a:pPr marL="0" indent="0">
              <a:buNone/>
            </a:pPr>
            <a:r>
              <a:rPr lang="en-GB" altLang="en-US" sz="2400" dirty="0"/>
              <a:t>.</a:t>
            </a: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A9396F-98CE-4BE9-9F62-5550A5EE6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0477-6640-49A4-B276-94B61A26FB85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66179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bg1"/>
        </a:solidFill>
        <a:ln>
          <a:noFill/>
        </a:ln>
      </a:spPr>
      <a:bodyPr wrap="none">
        <a:spAutoFit/>
      </a:bodyPr>
      <a:lstStyle>
        <a:defPPr eaLnBrk="1" hangingPunct="1">
          <a:spcBef>
            <a:spcPct val="0"/>
          </a:spcBef>
          <a:buFontTx/>
          <a:buNone/>
          <a:defRPr sz="1600" i="1" dirty="0" smtClean="0">
            <a:latin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14908</TotalTime>
  <Words>1183</Words>
  <Application>Microsoft Office PowerPoint</Application>
  <PresentationFormat>On-screen Show (4:3)</PresentationFormat>
  <Paragraphs>219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Tahoma</vt:lpstr>
      <vt:lpstr>Times New Roman</vt:lpstr>
      <vt:lpstr>Wingdings</vt:lpstr>
      <vt:lpstr>Presentation6</vt:lpstr>
      <vt:lpstr>Equation</vt:lpstr>
      <vt:lpstr>ECE 322L Electronics 2</vt:lpstr>
      <vt:lpstr>PowerPoint Presentation</vt:lpstr>
      <vt:lpstr>Power amplifiers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 amplifier</vt:lpstr>
      <vt:lpstr> Maximum efficiency of class A amplifiers </vt:lpstr>
      <vt:lpstr>Instantaneous power dissipated by the transistor</vt:lpstr>
      <vt:lpstr>Why is class A so inefficient ?</vt:lpstr>
      <vt:lpstr>Why is class A so inefficient ?</vt:lpstr>
      <vt:lpstr>Class A amplifier</vt:lpstr>
      <vt:lpstr>Class B amplifier</vt:lpstr>
      <vt:lpstr>Push-pull class B amplifiers </vt:lpstr>
      <vt:lpstr>Class B amplifier</vt:lpstr>
      <vt:lpstr>Push-pull class B amplifiers </vt:lpstr>
      <vt:lpstr>Push-pull class B amplifiers </vt:lpstr>
      <vt:lpstr>Class B Current Waveforms</vt:lpstr>
      <vt:lpstr>Load line of a push-pull amplifier</vt:lpstr>
      <vt:lpstr>Efficiency of a push-pull amplifier</vt:lpstr>
      <vt:lpstr>Efficiency of a push-pull amplifier</vt:lpstr>
      <vt:lpstr>PowerPoint Presentation</vt:lpstr>
      <vt:lpstr>PowerPoint Presentation</vt:lpstr>
      <vt:lpstr>Efficiency of a push-pull amplifier</vt:lpstr>
      <vt:lpstr>Class B amplifier: pros</vt:lpstr>
      <vt:lpstr>Cross-Over Distortion</vt:lpstr>
      <vt:lpstr>Actual Voltage-transfer characteristic</vt:lpstr>
      <vt:lpstr>Effect of Cross-Over Distortion</vt:lpstr>
      <vt:lpstr>Class B amplifier: cons </vt:lpstr>
      <vt:lpstr>Lecture 24-In class-problem 1</vt:lpstr>
      <vt:lpstr>In class-problem 1, solution</vt:lpstr>
      <vt:lpstr>Take-home problem 1</vt:lpstr>
      <vt:lpstr>Take-home problem 1, solution</vt:lpstr>
    </vt:vector>
  </TitlesOfParts>
  <Company>UNM/CHTM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skrishna</dc:creator>
  <cp:lastModifiedBy> </cp:lastModifiedBy>
  <cp:revision>765</cp:revision>
  <cp:lastPrinted>2019-04-18T11:55:00Z</cp:lastPrinted>
  <dcterms:created xsi:type="dcterms:W3CDTF">2002-08-22T21:39:31Z</dcterms:created>
  <dcterms:modified xsi:type="dcterms:W3CDTF">2020-04-03T18:12:29Z</dcterms:modified>
</cp:coreProperties>
</file>