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334" r:id="rId3"/>
    <p:sldId id="341" r:id="rId4"/>
    <p:sldId id="342" r:id="rId5"/>
    <p:sldId id="343" r:id="rId6"/>
    <p:sldId id="33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128" d="100"/>
          <a:sy n="128"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FFA1C-E0E3-440A-A0C5-B0C6A898CDFB}" type="datetimeFigureOut">
              <a:rPr lang="en-US" smtClean="0"/>
              <a:t>3/24/20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EE63-CB16-40B2-93B8-6422ED52B9EB}" type="slidenum">
              <a:rPr lang="en-US" smtClean="0"/>
              <a:t>‹#›</a:t>
            </a:fld>
            <a:endParaRPr lang="en-US"/>
          </a:p>
        </p:txBody>
      </p:sp>
    </p:spTree>
    <p:extLst>
      <p:ext uri="{BB962C8B-B14F-4D97-AF65-F5344CB8AC3E}">
        <p14:creationId xmlns:p14="http://schemas.microsoft.com/office/powerpoint/2010/main" val="25967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1</a:t>
            </a:fld>
            <a:endParaRPr lang="en-US"/>
          </a:p>
        </p:txBody>
      </p:sp>
    </p:spTree>
    <p:extLst>
      <p:ext uri="{BB962C8B-B14F-4D97-AF65-F5344CB8AC3E}">
        <p14:creationId xmlns:p14="http://schemas.microsoft.com/office/powerpoint/2010/main" val="337987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you view your resources, you'll only see the resources tied to the region you've specified. This is because regions are isolated from each other, and we don't replicate resources across regions automatically.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you work with an instance using the command line interface or API actions, you must specify its regional endpoint.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you launch an instance, you must select an AMI that's in the same region. If the AMI is in another region, you can copy the AMI to the region you're using. </a:t>
            </a:r>
          </a:p>
          <a:p>
            <a:endParaRPr lang="en-US" dirty="0"/>
          </a:p>
          <a:p>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2</a:t>
            </a:fld>
            <a:endParaRPr lang="en-US"/>
          </a:p>
        </p:txBody>
      </p:sp>
    </p:spTree>
    <p:extLst>
      <p:ext uri="{BB962C8B-B14F-4D97-AF65-F5344CB8AC3E}">
        <p14:creationId xmlns:p14="http://schemas.microsoft.com/office/powerpoint/2010/main" val="397347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3</a:t>
            </a:fld>
            <a:endParaRPr lang="en-US"/>
          </a:p>
        </p:txBody>
      </p:sp>
    </p:spTree>
    <p:extLst>
      <p:ext uri="{BB962C8B-B14F-4D97-AF65-F5344CB8AC3E}">
        <p14:creationId xmlns:p14="http://schemas.microsoft.com/office/powerpoint/2010/main" val="388020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7EE63-CB16-40B2-93B8-6422ED52B9EB}" type="slidenum">
              <a:rPr lang="en-US" smtClean="0"/>
              <a:t>4</a:t>
            </a:fld>
            <a:endParaRPr lang="en-US"/>
          </a:p>
        </p:txBody>
      </p:sp>
    </p:spTree>
    <p:extLst>
      <p:ext uri="{BB962C8B-B14F-4D97-AF65-F5344CB8AC3E}">
        <p14:creationId xmlns:p14="http://schemas.microsoft.com/office/powerpoint/2010/main" val="242416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AWS Cloud operates 30 Availability Zones within 11 geographic Regions around the world, with at least 10 more Availability Zones and 5 more Regions coming in 2016.</a:t>
            </a: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AWS Regions and Availability Zones</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AWS Cloud infrastructure is built around Regions and Availability Zones (“AZs”). A Region is a physical location in the world where we have multiple Availability Zones. Availability Zones consist of one or more discrete data centers, each with redundant power, networking and connectivity, housed in separate facilities. These Availability Zones offer you the ability to operate production applications and databases which are more highly available, fault tolerant and scalable than would be possible from a single data center. The AWS Cloud operates 30 Availability Zones within 11 geographic Regions around the world.</a:t>
            </a:r>
          </a:p>
          <a:p>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5</a:t>
            </a:fld>
            <a:endParaRPr lang="en-US"/>
          </a:p>
        </p:txBody>
      </p:sp>
    </p:spTree>
    <p:extLst>
      <p:ext uri="{BB962C8B-B14F-4D97-AF65-F5344CB8AC3E}">
        <p14:creationId xmlns:p14="http://schemas.microsoft.com/office/powerpoint/2010/main" val="347224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727FAD-95FB-4A36-B315-256E44C668BA}" type="slidenum">
              <a:rPr lang="en-US" smtClean="0"/>
              <a:pPr/>
              <a:t>6</a:t>
            </a:fld>
            <a:endParaRPr lang="en-US"/>
          </a:p>
        </p:txBody>
      </p:sp>
    </p:spTree>
    <p:extLst>
      <p:ext uri="{BB962C8B-B14F-4D97-AF65-F5344CB8AC3E}">
        <p14:creationId xmlns:p14="http://schemas.microsoft.com/office/powerpoint/2010/main" val="86224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23274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95693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49429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DD98B4-F191-4651-B001-EDDFBC28B1FF}" type="datetimeFigureOut">
              <a:rPr lang="en-US" smtClean="0"/>
              <a:t>3/24/20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402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DD98B4-F191-4651-B001-EDDFBC28B1FF}" type="datetimeFigureOut">
              <a:rPr lang="en-US" smtClean="0"/>
              <a:t>3/24/20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316579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DD98B4-F191-4651-B001-EDDFBC28B1FF}" type="datetimeFigureOut">
              <a:rPr lang="en-US" smtClean="0"/>
              <a:t>3/24/20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29331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DD98B4-F191-4651-B001-EDDFBC28B1FF}" type="datetimeFigureOut">
              <a:rPr lang="en-US" smtClean="0"/>
              <a:t>3/24/20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427285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DD98B4-F191-4651-B001-EDDFBC28B1FF}" type="datetimeFigureOut">
              <a:rPr lang="en-US" smtClean="0"/>
              <a:t>3/24/20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67106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D98B4-F191-4651-B001-EDDFBC28B1FF}" type="datetimeFigureOut">
              <a:rPr lang="en-US" smtClean="0"/>
              <a:t>3/24/20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35826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182282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DD98B4-F191-4651-B001-EDDFBC28B1FF}" type="datetimeFigureOut">
              <a:rPr lang="en-US" smtClean="0"/>
              <a:t>3/24/20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85BAC-489F-4179-8F13-BD89F260A586}" type="slidenum">
              <a:rPr lang="en-US" smtClean="0"/>
              <a:t>‹#›</a:t>
            </a:fld>
            <a:endParaRPr lang="en-US"/>
          </a:p>
        </p:txBody>
      </p:sp>
    </p:spTree>
    <p:extLst>
      <p:ext uri="{BB962C8B-B14F-4D97-AF65-F5344CB8AC3E}">
        <p14:creationId xmlns:p14="http://schemas.microsoft.com/office/powerpoint/2010/main" val="91789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98B4-F191-4651-B001-EDDFBC28B1FF}" type="datetimeFigureOut">
              <a:rPr lang="en-US" smtClean="0"/>
              <a:t>3/24/20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BAC-489F-4179-8F13-BD89F260A586}" type="slidenum">
              <a:rPr lang="en-US" smtClean="0"/>
              <a:t>‹#›</a:t>
            </a:fld>
            <a:endParaRPr lang="en-US"/>
          </a:p>
        </p:txBody>
      </p:sp>
    </p:spTree>
    <p:extLst>
      <p:ext uri="{BB962C8B-B14F-4D97-AF65-F5344CB8AC3E}">
        <p14:creationId xmlns:p14="http://schemas.microsoft.com/office/powerpoint/2010/main" val="3040625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1EF9-311E-4FE0-93AE-C335D6A32EBB}"/>
              </a:ext>
            </a:extLst>
          </p:cNvPr>
          <p:cNvSpPr>
            <a:spLocks noGrp="1"/>
          </p:cNvSpPr>
          <p:nvPr>
            <p:ph type="ctrTitle"/>
          </p:nvPr>
        </p:nvSpPr>
        <p:spPr/>
        <p:txBody>
          <a:bodyPr/>
          <a:lstStyle/>
          <a:p>
            <a:r>
              <a:rPr lang="en-US" dirty="0"/>
              <a:t>ECE 530 Cloud Computing</a:t>
            </a:r>
          </a:p>
        </p:txBody>
      </p:sp>
      <p:sp>
        <p:nvSpPr>
          <p:cNvPr id="3" name="Subtitle 2">
            <a:extLst>
              <a:ext uri="{FF2B5EF4-FFF2-40B4-BE49-F238E27FC236}">
                <a16:creationId xmlns:a16="http://schemas.microsoft.com/office/drawing/2014/main" id="{F59785EB-1023-4E53-BE5D-C0E23E2DF675}"/>
              </a:ext>
            </a:extLst>
          </p:cNvPr>
          <p:cNvSpPr>
            <a:spLocks noGrp="1"/>
          </p:cNvSpPr>
          <p:nvPr>
            <p:ph type="subTitle" idx="1"/>
          </p:nvPr>
        </p:nvSpPr>
        <p:spPr/>
        <p:txBody>
          <a:bodyPr/>
          <a:lstStyle/>
          <a:p>
            <a:r>
              <a:rPr lang="en-US" dirty="0"/>
              <a:t>Ioannis Papapanagiotou</a:t>
            </a:r>
          </a:p>
          <a:p>
            <a:r>
              <a:rPr lang="en-US" dirty="0"/>
              <a:t>AWS Infrastructure</a:t>
            </a:r>
          </a:p>
        </p:txBody>
      </p:sp>
    </p:spTree>
    <p:extLst>
      <p:ext uri="{BB962C8B-B14F-4D97-AF65-F5344CB8AC3E}">
        <p14:creationId xmlns:p14="http://schemas.microsoft.com/office/powerpoint/2010/main" val="11473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a:t>AWS Global Infrastructure</a:t>
            </a:r>
          </a:p>
        </p:txBody>
      </p:sp>
      <p:pic>
        <p:nvPicPr>
          <p:cNvPr id="2050" name="Picture 2" descr="http://www.softnas.com/docs/softnas/v1/html/images/drex_referring_to_regions_for_amazon_machine_images_custom.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295400"/>
            <a:ext cx="4033580" cy="27306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4419602"/>
            <a:ext cx="8686800" cy="2739211"/>
          </a:xfrm>
          <a:prstGeom prst="rect">
            <a:avLst/>
          </a:prstGeom>
        </p:spPr>
        <p:txBody>
          <a:bodyPr wrap="square">
            <a:spAutoFit/>
          </a:bodyPr>
          <a:lstStyle/>
          <a:p>
            <a:pPr marL="285750" indent="-285750">
              <a:buFont typeface="Arial" panose="020B0604020202020204" pitchFamily="34" charset="0"/>
              <a:buChar char="•"/>
            </a:pPr>
            <a:r>
              <a:rPr lang="en-US" altLang="en-US" sz="2400" dirty="0"/>
              <a:t>AWS </a:t>
            </a:r>
            <a:r>
              <a:rPr lang="en-US" sz="2400" dirty="0"/>
              <a:t>is hosted in multiple locations world-wide. These locations are composed of </a:t>
            </a:r>
            <a:r>
              <a:rPr lang="en-US" sz="2400" b="1" dirty="0"/>
              <a:t>Regions</a:t>
            </a:r>
            <a:r>
              <a:rPr lang="en-US" sz="2400" dirty="0"/>
              <a:t>.</a:t>
            </a:r>
          </a:p>
          <a:p>
            <a:pPr marL="742950" lvl="1" indent="-285750">
              <a:buFont typeface="Arial" panose="020B0604020202020204" pitchFamily="34" charset="0"/>
              <a:buChar char="•"/>
            </a:pPr>
            <a:r>
              <a:rPr lang="en-US" sz="2400" dirty="0"/>
              <a:t>Each </a:t>
            </a:r>
            <a:r>
              <a:rPr lang="en-US" sz="2400" b="1" dirty="0"/>
              <a:t>region</a:t>
            </a:r>
            <a:r>
              <a:rPr lang="en-US" sz="2400" dirty="0"/>
              <a:t> is a separate geographic area. </a:t>
            </a:r>
          </a:p>
          <a:p>
            <a:pPr marL="742950" lvl="1" indent="-285750">
              <a:buFont typeface="Arial" panose="020B0604020202020204" pitchFamily="34" charset="0"/>
              <a:buChar char="•"/>
            </a:pPr>
            <a:r>
              <a:rPr lang="en-US" sz="2400" dirty="0"/>
              <a:t>Each </a:t>
            </a:r>
            <a:r>
              <a:rPr lang="en-US" sz="2400" b="1" dirty="0"/>
              <a:t>region</a:t>
            </a:r>
            <a:r>
              <a:rPr lang="en-US" sz="2400" dirty="0"/>
              <a:t> has multiple, isolated locations known as </a:t>
            </a:r>
            <a:r>
              <a:rPr lang="en-US" sz="2400" i="1" dirty="0"/>
              <a:t>Availability Zones</a:t>
            </a:r>
            <a:r>
              <a:rPr lang="en-US" sz="2400" dirty="0"/>
              <a:t>. </a:t>
            </a:r>
          </a:p>
          <a:p>
            <a:pPr marL="742950" lvl="1" indent="-285750">
              <a:buFont typeface="Arial" panose="020B0604020202020204" pitchFamily="34" charset="0"/>
              <a:buChar char="•"/>
            </a:pPr>
            <a:r>
              <a:rPr lang="en-US" sz="2400" dirty="0"/>
              <a:t>11 Regions</a:t>
            </a:r>
          </a:p>
          <a:p>
            <a:pPr marL="742950" lvl="1" indent="-285750">
              <a:buFont typeface="Arial" panose="020B0604020202020204" pitchFamily="34" charset="0"/>
              <a:buChar char="•"/>
            </a:pPr>
            <a:endParaRPr lang="en-US" sz="2400" dirty="0"/>
          </a:p>
        </p:txBody>
      </p:sp>
      <p:pic>
        <p:nvPicPr>
          <p:cNvPr id="27650" name="Picture 2" descr="View your regions"/>
          <p:cNvPicPr>
            <a:picLocks noChangeAspect="1" noChangeArrowheads="1"/>
          </p:cNvPicPr>
          <p:nvPr/>
        </p:nvPicPr>
        <p:blipFill>
          <a:blip r:embed="rId4" cstate="print"/>
          <a:srcRect/>
          <a:stretch>
            <a:fillRect/>
          </a:stretch>
        </p:blipFill>
        <p:spPr bwMode="auto">
          <a:xfrm>
            <a:off x="6553200" y="1143002"/>
            <a:ext cx="2133600" cy="3295651"/>
          </a:xfrm>
          <a:prstGeom prst="rect">
            <a:avLst/>
          </a:prstGeom>
          <a:noFill/>
        </p:spPr>
      </p:pic>
    </p:spTree>
    <p:extLst>
      <p:ext uri="{BB962C8B-B14F-4D97-AF65-F5344CB8AC3E}">
        <p14:creationId xmlns:p14="http://schemas.microsoft.com/office/powerpoint/2010/main" val="380638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Zones</a:t>
            </a:r>
          </a:p>
        </p:txBody>
      </p:sp>
      <p:sp>
        <p:nvSpPr>
          <p:cNvPr id="4" name="Rectangle 3"/>
          <p:cNvSpPr/>
          <p:nvPr/>
        </p:nvSpPr>
        <p:spPr>
          <a:xfrm>
            <a:off x="152400" y="1371602"/>
            <a:ext cx="8686800" cy="3293209"/>
          </a:xfrm>
          <a:prstGeom prst="rect">
            <a:avLst/>
          </a:prstGeom>
        </p:spPr>
        <p:txBody>
          <a:bodyPr wrap="square">
            <a:spAutoFit/>
          </a:bodyPr>
          <a:lstStyle/>
          <a:p>
            <a:pPr marL="285750" indent="-285750">
              <a:buFont typeface="Arial" panose="020B0604020202020204" pitchFamily="34" charset="0"/>
              <a:buChar char="•"/>
              <a:defRPr/>
            </a:pPr>
            <a:endParaRPr lang="en-US" sz="2000" dirty="0"/>
          </a:p>
          <a:p>
            <a:pPr marL="285750" indent="-285750">
              <a:buFont typeface="Arial" panose="020B0604020202020204" pitchFamily="34" charset="0"/>
              <a:buChar char="•"/>
              <a:defRPr/>
            </a:pPr>
            <a:r>
              <a:rPr lang="en-US" sz="2000" dirty="0"/>
              <a:t>Each Region has 2 or more "Availability Zones", which are distinct data centers providing AWS services. </a:t>
            </a:r>
          </a:p>
          <a:p>
            <a:pPr marL="285750" indent="-285750">
              <a:buFont typeface="Arial" panose="020B0604020202020204" pitchFamily="34" charset="0"/>
              <a:buChar char="•"/>
              <a:defRPr/>
            </a:pPr>
            <a:r>
              <a:rPr lang="en-US" sz="2000" dirty="0"/>
              <a:t>Each Amazon EC2 region is designed to be completely isolated from the other Amazon EC2 regions. This achieves the greatest possible fault tolerance and stability. </a:t>
            </a:r>
          </a:p>
          <a:p>
            <a:pPr marL="742950" lvl="1" indent="-285750">
              <a:buFont typeface="Arial" panose="020B0604020202020204" pitchFamily="34" charset="0"/>
              <a:buChar char="•"/>
              <a:defRPr/>
            </a:pPr>
            <a:r>
              <a:rPr lang="en-US" sz="2000" dirty="0"/>
              <a:t>Several services operate across Availability Zones (e.g., S3, </a:t>
            </a:r>
            <a:r>
              <a:rPr lang="en-US" sz="2000" dirty="0" err="1"/>
              <a:t>DynamoDB</a:t>
            </a:r>
            <a:r>
              <a:rPr lang="en-US" sz="2000" dirty="0"/>
              <a:t>) while others can be configured to replicate across Zones to spread demand and avoid downtime from failures.</a:t>
            </a:r>
          </a:p>
          <a:p>
            <a:pPr marL="285750" indent="-285750">
              <a:buFont typeface="Arial" panose="020B0604020202020204" pitchFamily="34" charset="0"/>
              <a:buChar char="•"/>
            </a:pPr>
            <a:endParaRPr lang="en-US" sz="2800" dirty="0"/>
          </a:p>
        </p:txBody>
      </p:sp>
      <p:pic>
        <p:nvPicPr>
          <p:cNvPr id="1026" name="Picture 2" descr="Regions and Availability Zones"/>
          <p:cNvPicPr>
            <a:picLocks noChangeAspect="1" noChangeArrowheads="1"/>
          </p:cNvPicPr>
          <p:nvPr/>
        </p:nvPicPr>
        <p:blipFill>
          <a:blip r:embed="rId3" cstate="print"/>
          <a:srcRect/>
          <a:stretch>
            <a:fillRect/>
          </a:stretch>
        </p:blipFill>
        <p:spPr bwMode="auto">
          <a:xfrm>
            <a:off x="2590800" y="4566569"/>
            <a:ext cx="4038600" cy="221523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Locations</a:t>
            </a:r>
          </a:p>
        </p:txBody>
      </p:sp>
      <p:sp>
        <p:nvSpPr>
          <p:cNvPr id="3" name="Rectangle 2"/>
          <p:cNvSpPr/>
          <p:nvPr/>
        </p:nvSpPr>
        <p:spPr>
          <a:xfrm>
            <a:off x="701020" y="1505396"/>
            <a:ext cx="5029200" cy="3847207"/>
          </a:xfrm>
          <a:prstGeom prst="rect">
            <a:avLst/>
          </a:prstGeom>
        </p:spPr>
        <p:txBody>
          <a:bodyPr wrap="square">
            <a:spAutoFit/>
          </a:bodyPr>
          <a:lstStyle/>
          <a:p>
            <a:pPr marL="285750" indent="-285750">
              <a:buFont typeface="Arial" panose="020B0604020202020204" pitchFamily="34" charset="0"/>
              <a:buChar char="•"/>
              <a:defRPr/>
            </a:pPr>
            <a:endParaRPr lang="en-US" sz="2000" dirty="0"/>
          </a:p>
          <a:p>
            <a:pPr marL="285750" indent="-285750">
              <a:buFont typeface="Arial" panose="020B0604020202020204" pitchFamily="34" charset="0"/>
              <a:buChar char="•"/>
              <a:defRPr/>
            </a:pPr>
            <a:r>
              <a:rPr lang="en-US" sz="2800" dirty="0"/>
              <a:t>52 Edge Locations</a:t>
            </a:r>
          </a:p>
          <a:p>
            <a:pPr marL="285750" indent="-285750">
              <a:buFont typeface="Arial" panose="020B0604020202020204" pitchFamily="34" charset="0"/>
              <a:buChar char="•"/>
              <a:defRPr/>
            </a:pPr>
            <a:r>
              <a:rPr lang="en-US" sz="2800" dirty="0"/>
              <a:t>Edge Locations are CDN edge points</a:t>
            </a:r>
          </a:p>
          <a:p>
            <a:pPr marL="742950" lvl="1" indent="-285750">
              <a:buFont typeface="Arial" panose="020B0604020202020204" pitchFamily="34" charset="0"/>
              <a:buChar char="•"/>
              <a:defRPr/>
            </a:pPr>
            <a:r>
              <a:rPr lang="en-US" sz="2800" dirty="0"/>
              <a:t>There are many more Edge Locations than Regions.</a:t>
            </a:r>
          </a:p>
          <a:p>
            <a:pPr marL="285750" indent="-285750">
              <a:buFont typeface="Arial" panose="020B0604020202020204" pitchFamily="34" charset="0"/>
              <a:buChar char="•"/>
              <a:defRPr/>
            </a:pPr>
            <a:r>
              <a:rPr lang="en-US" sz="2800" dirty="0"/>
              <a:t>Used to cache data closed to the user so that the latency is reduced.</a:t>
            </a:r>
          </a:p>
        </p:txBody>
      </p:sp>
      <p:pic>
        <p:nvPicPr>
          <p:cNvPr id="46082" name="Picture 2" descr="https://media.amazonwebservices.com/blog/cloudfront_s3_custom.png"/>
          <p:cNvPicPr>
            <a:picLocks noChangeAspect="1" noChangeArrowheads="1"/>
          </p:cNvPicPr>
          <p:nvPr/>
        </p:nvPicPr>
        <p:blipFill>
          <a:blip r:embed="rId3" cstate="print"/>
          <a:srcRect/>
          <a:stretch>
            <a:fillRect/>
          </a:stretch>
        </p:blipFill>
        <p:spPr bwMode="auto">
          <a:xfrm>
            <a:off x="5730220" y="1690689"/>
            <a:ext cx="2785130" cy="44862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Global Infrastructure</a:t>
            </a:r>
          </a:p>
        </p:txBody>
      </p:sp>
      <p:pic>
        <p:nvPicPr>
          <p:cNvPr id="6" name="Picture 5" descr="A picture containing text&#10;&#10;Description automatically generated">
            <a:extLst>
              <a:ext uri="{FF2B5EF4-FFF2-40B4-BE49-F238E27FC236}">
                <a16:creationId xmlns:a16="http://schemas.microsoft.com/office/drawing/2014/main" id="{9D8B9983-1854-6749-A6BC-EA0A453AB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894729"/>
            <a:ext cx="7384774" cy="41847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AWS Map</a:t>
            </a:r>
          </a:p>
        </p:txBody>
      </p:sp>
      <p:pic>
        <p:nvPicPr>
          <p:cNvPr id="1026" name="Picture 2" descr="http://upload.wikimedia.org/wikipedia/commons/4/49/Aws_region_map.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295402"/>
            <a:ext cx="5485184" cy="29940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nvGraphicFramePr>
        <p:xfrm>
          <a:off x="2590800" y="4267200"/>
          <a:ext cx="4191000" cy="2468880"/>
        </p:xfrm>
        <a:graphic>
          <a:graphicData uri="http://schemas.openxmlformats.org/drawingml/2006/table">
            <a:tbl>
              <a:tblPr/>
              <a:tblGrid>
                <a:gridCol w="1143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US" sz="1200" dirty="0"/>
                        <a:t>Code</a:t>
                      </a:r>
                    </a:p>
                  </a:txBody>
                  <a:tcPr anchor="ctr">
                    <a:lnL>
                      <a:noFill/>
                    </a:lnL>
                    <a:lnR>
                      <a:noFill/>
                    </a:lnR>
                    <a:lnT>
                      <a:noFill/>
                    </a:lnT>
                    <a:lnB>
                      <a:noFill/>
                    </a:lnB>
                  </a:tcPr>
                </a:tc>
                <a:tc>
                  <a:txBody>
                    <a:bodyPr/>
                    <a:lstStyle/>
                    <a:p>
                      <a:r>
                        <a:rPr lang="en-US" sz="1200" dirty="0"/>
                        <a:t>Name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1200" dirty="0"/>
                        <a:t>ap-northeast-1</a:t>
                      </a:r>
                    </a:p>
                  </a:txBody>
                  <a:tcPr anchor="ctr">
                    <a:lnL>
                      <a:noFill/>
                    </a:lnL>
                    <a:lnR>
                      <a:noFill/>
                    </a:lnR>
                    <a:lnT>
                      <a:noFill/>
                    </a:lnT>
                    <a:lnB>
                      <a:noFill/>
                    </a:lnB>
                  </a:tcPr>
                </a:tc>
                <a:tc>
                  <a:txBody>
                    <a:bodyPr/>
                    <a:lstStyle/>
                    <a:p>
                      <a:r>
                        <a:rPr lang="en-US" sz="1200"/>
                        <a:t>Asia Pacific (Tokyo) Region</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1200"/>
                        <a:t>ap-southeast-1</a:t>
                      </a:r>
                    </a:p>
                  </a:txBody>
                  <a:tcPr anchor="ctr">
                    <a:lnL>
                      <a:noFill/>
                    </a:lnL>
                    <a:lnR>
                      <a:noFill/>
                    </a:lnR>
                    <a:lnT>
                      <a:noFill/>
                    </a:lnT>
                    <a:lnB>
                      <a:noFill/>
                    </a:lnB>
                  </a:tcPr>
                </a:tc>
                <a:tc>
                  <a:txBody>
                    <a:bodyPr/>
                    <a:lstStyle/>
                    <a:p>
                      <a:r>
                        <a:rPr lang="en-US" sz="1200"/>
                        <a:t>Asia Pacific (Singapore) Region</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1200" dirty="0"/>
                        <a:t>ap-southeast-2</a:t>
                      </a:r>
                    </a:p>
                  </a:txBody>
                  <a:tcPr anchor="ctr">
                    <a:lnL>
                      <a:noFill/>
                    </a:lnL>
                    <a:lnR>
                      <a:noFill/>
                    </a:lnR>
                    <a:lnT>
                      <a:noFill/>
                    </a:lnT>
                    <a:lnB>
                      <a:noFill/>
                    </a:lnB>
                  </a:tcPr>
                </a:tc>
                <a:tc>
                  <a:txBody>
                    <a:bodyPr/>
                    <a:lstStyle/>
                    <a:p>
                      <a:r>
                        <a:rPr lang="en-US" sz="1200" dirty="0"/>
                        <a:t>Asia Pacific (Sydney) Region</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1200"/>
                        <a:t>eu-west-1</a:t>
                      </a:r>
                    </a:p>
                  </a:txBody>
                  <a:tcPr anchor="ctr">
                    <a:lnL>
                      <a:noFill/>
                    </a:lnL>
                    <a:lnR>
                      <a:noFill/>
                    </a:lnR>
                    <a:lnT>
                      <a:noFill/>
                    </a:lnT>
                    <a:lnB>
                      <a:noFill/>
                    </a:lnB>
                  </a:tcPr>
                </a:tc>
                <a:tc>
                  <a:txBody>
                    <a:bodyPr/>
                    <a:lstStyle/>
                    <a:p>
                      <a:r>
                        <a:rPr lang="en-US" sz="1200" dirty="0"/>
                        <a:t>EU (Ireland) Region</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1200"/>
                        <a:t>sa-east-1</a:t>
                      </a:r>
                    </a:p>
                  </a:txBody>
                  <a:tcPr anchor="ctr">
                    <a:lnL>
                      <a:noFill/>
                    </a:lnL>
                    <a:lnR>
                      <a:noFill/>
                    </a:lnR>
                    <a:lnT>
                      <a:noFill/>
                    </a:lnT>
                    <a:lnB>
                      <a:noFill/>
                    </a:lnB>
                  </a:tcPr>
                </a:tc>
                <a:tc>
                  <a:txBody>
                    <a:bodyPr/>
                    <a:lstStyle/>
                    <a:p>
                      <a:r>
                        <a:rPr lang="en-US" sz="1200"/>
                        <a:t>South America (Sao Paulo) Region</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1200"/>
                        <a:t>us-east-1</a:t>
                      </a:r>
                    </a:p>
                  </a:txBody>
                  <a:tcPr anchor="ctr">
                    <a:lnL>
                      <a:noFill/>
                    </a:lnL>
                    <a:lnR>
                      <a:noFill/>
                    </a:lnR>
                    <a:lnT>
                      <a:noFill/>
                    </a:lnT>
                    <a:lnB>
                      <a:noFill/>
                    </a:lnB>
                  </a:tcPr>
                </a:tc>
                <a:tc>
                  <a:txBody>
                    <a:bodyPr/>
                    <a:lstStyle/>
                    <a:p>
                      <a:r>
                        <a:rPr lang="en-US" sz="1200"/>
                        <a:t>US East (Northern Virginia) Region</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1200"/>
                        <a:t>us-west-1</a:t>
                      </a:r>
                    </a:p>
                  </a:txBody>
                  <a:tcPr anchor="ctr">
                    <a:lnL>
                      <a:noFill/>
                    </a:lnL>
                    <a:lnR>
                      <a:noFill/>
                    </a:lnR>
                    <a:lnT>
                      <a:noFill/>
                    </a:lnT>
                    <a:lnB>
                      <a:noFill/>
                    </a:lnB>
                  </a:tcPr>
                </a:tc>
                <a:tc>
                  <a:txBody>
                    <a:bodyPr/>
                    <a:lstStyle/>
                    <a:p>
                      <a:r>
                        <a:rPr lang="en-US" sz="1200"/>
                        <a:t>US West (Northern California) Region</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sz="1200"/>
                        <a:t>us-west-2</a:t>
                      </a:r>
                    </a:p>
                  </a:txBody>
                  <a:tcPr anchor="ctr">
                    <a:lnL>
                      <a:noFill/>
                    </a:lnL>
                    <a:lnR>
                      <a:noFill/>
                    </a:lnR>
                    <a:lnT>
                      <a:noFill/>
                    </a:lnT>
                    <a:lnB>
                      <a:noFill/>
                    </a:lnB>
                  </a:tcPr>
                </a:tc>
                <a:tc>
                  <a:txBody>
                    <a:bodyPr/>
                    <a:lstStyle/>
                    <a:p>
                      <a:r>
                        <a:rPr lang="en-US" sz="1200" dirty="0"/>
                        <a:t>US West (Oregon) Region</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48858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470</Words>
  <Application>Microsoft Macintosh PowerPoint</Application>
  <PresentationFormat>On-screen Show (4:3)</PresentationFormat>
  <Paragraphs>51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ECE 530 Cloud Computing</vt:lpstr>
      <vt:lpstr>AWS Global Infrastructure</vt:lpstr>
      <vt:lpstr>Availability Zones</vt:lpstr>
      <vt:lpstr>Edge Locations</vt:lpstr>
      <vt:lpstr>AWS Global Infrastructure</vt:lpstr>
      <vt:lpstr>Amazon AWS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Dimitrios Sikeridis</dc:creator>
  <cp:lastModifiedBy>Ioannis Papapanagiotou</cp:lastModifiedBy>
  <cp:revision>6</cp:revision>
  <dcterms:created xsi:type="dcterms:W3CDTF">2020-02-05T17:34:20Z</dcterms:created>
  <dcterms:modified xsi:type="dcterms:W3CDTF">2020-03-24T13:45:17Z</dcterms:modified>
</cp:coreProperties>
</file>