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E011D-F860-47D8-9260-A438D6B2E0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permissionresearch.com/Images/PR/pr2_woman_computer.gif&amp;imgrefurl=http://www.blogher.com/be-one-first-see-microsoft-crm-live-attend-free-webinar&amp;usg=__lMjW4razDQKsX45Ah8y3J0kSVdQ=&amp;h=216&amp;w=235&amp;sz=31&amp;hl=en&amp;start=7&amp;um=1&amp;tbnid=bxfIJACxZKDCIM:&amp;tbnh=100&amp;tbnw=109&amp;prev=/images?q=woman+computer&amp;hl=en&amp;rls=com.microsoft:en-us:IE-SearchBox&amp;rlz=1I7GGLD&amp;um=1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images.google.com/imgres?imgurl=http://www.getleadsmakesales.com/images/happy-man-computer.jpg&amp;imgrefurl=http://www.getleadsmakesales.com/&amp;usg=__KOaA2n5l-Fn0ND7N2fVf64b8uG4=&amp;h=330&amp;w=240&amp;sz=19&amp;hl=en&amp;start=5&amp;um=1&amp;tbnid=KASAO1zw1pAjXM:&amp;tbnh=119&amp;tbnw=87&amp;prev=/images?q=man+computer&amp;hl=en&amp;rls=com.microsoft:en-us:IE-SearchBox&amp;rlz=1I7GGLD&amp;um=1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Introduction to Cloud Edge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010400" cy="1143000"/>
          </a:xfrm>
        </p:spPr>
        <p:txBody>
          <a:bodyPr/>
          <a:lstStyle/>
          <a:p>
            <a:r>
              <a:rPr lang="en-US" dirty="0"/>
              <a:t>How are cloud structured?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98120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Clients talk to clouds using web browsers or the web services standards</a:t>
            </a:r>
          </a:p>
          <a:p>
            <a:pPr lvl="1"/>
            <a:r>
              <a:rPr lang="en-US" dirty="0"/>
              <a:t>But this only gets us to the outer “skin” of the cloud data center, not the interior</a:t>
            </a:r>
          </a:p>
          <a:p>
            <a:pPr lvl="1"/>
            <a:r>
              <a:rPr lang="en-US" dirty="0"/>
              <a:t>Consider Amazon: it can host entire company web sites (like Target.com or Netflix.com), data (S3), servers (EC2) and even user-provided virtual machines!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10402" y="152400"/>
            <a:ext cx="1876425" cy="1542658"/>
            <a:chOff x="7010400" y="152400"/>
            <a:chExt cx="1876425" cy="1542658"/>
          </a:xfrm>
        </p:grpSpPr>
        <p:pic>
          <p:nvPicPr>
            <p:cNvPr id="1026" name="Picture 2" descr="http://www.world-weather.com/wp-content/uploads/2010/08/thunderstorm-graphic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52400"/>
              <a:ext cx="1876425" cy="1542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Lightning Bolt 5"/>
            <p:cNvSpPr/>
            <p:nvPr/>
          </p:nvSpPr>
          <p:spPr>
            <a:xfrm rot="2255137">
              <a:off x="7889128" y="1380124"/>
              <a:ext cx="374985" cy="67440"/>
            </a:xfrm>
            <a:prstGeom prst="lightningBol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2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 overview</a:t>
            </a:r>
            <a:endParaRPr lang="fr-BE" dirty="0"/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requests are</a:t>
            </a:r>
            <a:br>
              <a:rPr lang="en-US" dirty="0"/>
            </a:br>
            <a:r>
              <a:rPr lang="en-US" dirty="0"/>
              <a:t>handled in the “first</a:t>
            </a:r>
            <a:br>
              <a:rPr lang="en-US" dirty="0"/>
            </a:br>
            <a:r>
              <a:rPr lang="en-US" dirty="0"/>
              <a:t>tier” by</a:t>
            </a:r>
          </a:p>
          <a:p>
            <a:pPr lvl="1"/>
            <a:r>
              <a:rPr lang="en-US" dirty="0"/>
              <a:t>PHP or ASP pages</a:t>
            </a:r>
          </a:p>
          <a:p>
            <a:pPr lvl="1"/>
            <a:r>
              <a:rPr lang="en-US" dirty="0"/>
              <a:t>Associated logic</a:t>
            </a:r>
          </a:p>
          <a:p>
            <a:r>
              <a:rPr lang="en-US" dirty="0"/>
              <a:t>These lightweight </a:t>
            </a:r>
            <a:br>
              <a:rPr lang="en-US" dirty="0"/>
            </a:br>
            <a:r>
              <a:rPr lang="en-US" dirty="0"/>
              <a:t>services are fast</a:t>
            </a:r>
            <a:br>
              <a:rPr lang="en-US" dirty="0"/>
            </a:br>
            <a:r>
              <a:rPr lang="en-US" dirty="0"/>
              <a:t>and very nimble</a:t>
            </a:r>
          </a:p>
          <a:p>
            <a:r>
              <a:rPr lang="en-US" dirty="0"/>
              <a:t>Much use of caching:</a:t>
            </a:r>
            <a:br>
              <a:rPr lang="en-US" dirty="0"/>
            </a:br>
            <a:r>
              <a:rPr lang="en-US" dirty="0"/>
              <a:t>the second tier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20" descr="http://tbn0.google.com/images?q=tbn:bxfIJACxZKDCIM:http://www.permissionresearch.com/Images/PR/pr2_woman_computer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2" y="1676400"/>
            <a:ext cx="1038225" cy="952500"/>
          </a:xfrm>
          <a:prstGeom prst="rect">
            <a:avLst/>
          </a:prstGeom>
          <a:noFill/>
        </p:spPr>
      </p:pic>
      <p:pic>
        <p:nvPicPr>
          <p:cNvPr id="15" name="Picture 22" descr="http://tbn0.google.com/images?q=tbn:KASAO1zw1pAjXM:http://www.getleadsmakesales.com/images/happy-man-computer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2" y="1981200"/>
            <a:ext cx="828675" cy="1133476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4800602" y="3124200"/>
            <a:ext cx="446000" cy="58824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24600" y="2667000"/>
            <a:ext cx="152400" cy="68580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4038600" y="3124200"/>
            <a:ext cx="4906617" cy="3429000"/>
            <a:chOff x="1676400" y="2667000"/>
            <a:chExt cx="6705600" cy="2438400"/>
          </a:xfrm>
        </p:grpSpPr>
        <p:sp>
          <p:nvSpPr>
            <p:cNvPr id="4" name="Oval 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8" name="Oval 17"/>
          <p:cNvSpPr/>
          <p:nvPr/>
        </p:nvSpPr>
        <p:spPr>
          <a:xfrm>
            <a:off x="7467600" y="35814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352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24600" y="3352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5000" y="35052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34000" y="38100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76800" y="4038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48200" y="4419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76800" y="48006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05400" y="5257800"/>
            <a:ext cx="457200" cy="304800"/>
          </a:xfrm>
          <a:prstGeom prst="ellipse">
            <a:avLst/>
          </a:prstGeom>
          <a:solidFill>
            <a:srgbClr val="FFC000"/>
          </a:solidFill>
          <a:ln w="2857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fr-BE" dirty="0">
              <a:solidFill>
                <a:srgbClr val="C00000"/>
              </a:solidFill>
            </a:endParaRPr>
          </a:p>
        </p:txBody>
      </p:sp>
      <p:sp>
        <p:nvSpPr>
          <p:cNvPr id="27" name="Flowchart: Multidocument 26"/>
          <p:cNvSpPr/>
          <p:nvPr/>
        </p:nvSpPr>
        <p:spPr>
          <a:xfrm>
            <a:off x="7696202" y="5029200"/>
            <a:ext cx="777875" cy="513664"/>
          </a:xfrm>
          <a:prstGeom prst="flowChartMultidocumen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Index</a:t>
            </a:r>
            <a:endParaRPr lang="fr-BE" sz="1600" dirty="0">
              <a:solidFill>
                <a:srgbClr val="C00000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6858000" y="5181600"/>
            <a:ext cx="685800" cy="533400"/>
          </a:xfrm>
          <a:prstGeom prst="can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DB</a:t>
            </a:r>
            <a:endParaRPr lang="fr-BE" dirty="0">
              <a:solidFill>
                <a:srgbClr val="C00000"/>
              </a:solidFill>
            </a:endParaRPr>
          </a:p>
        </p:txBody>
      </p:sp>
      <p:pic>
        <p:nvPicPr>
          <p:cNvPr id="29" name="Picture 2" descr="http://stanford2009.wikispaces.com/file/view/hadoop%2Belephant_rgb.png/71903389/hadoop%2Belephant_rg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2" y="5791202"/>
            <a:ext cx="1082675" cy="386763"/>
          </a:xfrm>
          <a:prstGeom prst="rect">
            <a:avLst/>
          </a:prstGeom>
          <a:noFill/>
        </p:spPr>
      </p:pic>
      <p:sp>
        <p:nvSpPr>
          <p:cNvPr id="33" name="Oval 32"/>
          <p:cNvSpPr/>
          <p:nvPr/>
        </p:nvSpPr>
        <p:spPr>
          <a:xfrm rot="542948">
            <a:off x="6580566" y="4039888"/>
            <a:ext cx="1994300" cy="505801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Oval 35"/>
          <p:cNvSpPr/>
          <p:nvPr/>
        </p:nvSpPr>
        <p:spPr>
          <a:xfrm>
            <a:off x="7772400" y="419100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15200" y="403860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818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Shards</a:t>
            </a:r>
            <a:endParaRPr lang="fr-BE" b="1" dirty="0"/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7200900" y="4419600"/>
            <a:ext cx="3429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00800" y="49530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398602">
            <a:off x="5847681" y="3969635"/>
            <a:ext cx="1568005" cy="580053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" name="Oval 41"/>
          <p:cNvSpPr/>
          <p:nvPr/>
        </p:nvSpPr>
        <p:spPr>
          <a:xfrm>
            <a:off x="6405362" y="40997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4340847">
            <a:off x="5278463" y="4798610"/>
            <a:ext cx="1568005" cy="580053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Oval 42"/>
          <p:cNvSpPr/>
          <p:nvPr/>
        </p:nvSpPr>
        <p:spPr>
          <a:xfrm>
            <a:off x="6024362" y="42521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86362" y="3947321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cxnSp>
        <p:nvCxnSpPr>
          <p:cNvPr id="45" name="Straight Arrow Connector 44"/>
          <p:cNvCxnSpPr>
            <a:endCxn id="41" idx="4"/>
          </p:cNvCxnSpPr>
          <p:nvPr/>
        </p:nvCxnSpPr>
        <p:spPr>
          <a:xfrm flipH="1" flipV="1">
            <a:off x="6730988" y="4532157"/>
            <a:ext cx="279412" cy="268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95304" y="45977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23904" y="49025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2504" y="5283542"/>
            <a:ext cx="457200" cy="304800"/>
          </a:xfrm>
          <a:prstGeom prst="ellipse">
            <a:avLst/>
          </a:prstGeom>
          <a:solidFill>
            <a:srgbClr val="00B0F0"/>
          </a:solidFill>
          <a:ln w="28575" cmpd="sng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  <a:endParaRPr lang="fr-B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6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styles of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Near the edge of the cloud focus is on vast numbers of clients and rapid response</a:t>
            </a:r>
          </a:p>
          <a:p>
            <a:endParaRPr lang="en-US" dirty="0"/>
          </a:p>
          <a:p>
            <a:r>
              <a:rPr lang="en-US" dirty="0"/>
              <a:t>Inside we find high volume services that operate in a pipelined manner, asynchronously</a:t>
            </a:r>
          </a:p>
          <a:p>
            <a:endParaRPr lang="en-US" dirty="0"/>
          </a:p>
          <a:p>
            <a:r>
              <a:rPr lang="en-US" dirty="0"/>
              <a:t>Deep inside the cloud we see a world of virtual computer clusters that are scheduled to share resources and on which applications like </a:t>
            </a:r>
            <a:r>
              <a:rPr lang="en-US" dirty="0" err="1"/>
              <a:t>MapReduce</a:t>
            </a:r>
            <a:r>
              <a:rPr lang="en-US" dirty="0"/>
              <a:t> (</a:t>
            </a:r>
            <a:r>
              <a:rPr lang="en-US" dirty="0" err="1"/>
              <a:t>Hadoop</a:t>
            </a:r>
            <a:r>
              <a:rPr lang="en-US" dirty="0"/>
              <a:t>) are very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outer tiers replication is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replicate</a:t>
            </a:r>
          </a:p>
          <a:p>
            <a:pPr lvl="1"/>
            <a:r>
              <a:rPr lang="en-US" b="1" dirty="0"/>
              <a:t>Processing</a:t>
            </a:r>
            <a:r>
              <a:rPr lang="en-US" dirty="0"/>
              <a:t>: each client has what seems to be a private, dedicated server (for a little while)</a:t>
            </a:r>
          </a:p>
          <a:p>
            <a:pPr lvl="2"/>
            <a:r>
              <a:rPr lang="en-US" dirty="0"/>
              <a:t>Note that is </a:t>
            </a:r>
            <a:r>
              <a:rPr lang="en-US" b="1" dirty="0"/>
              <a:t>seems</a:t>
            </a:r>
            <a:r>
              <a:rPr lang="en-US" dirty="0"/>
              <a:t> to be a private dedicated server.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: as much as possible, that server has copies of the data it needs to respond to client requests without any delay at all.</a:t>
            </a:r>
          </a:p>
          <a:p>
            <a:pPr lvl="2"/>
            <a:r>
              <a:rPr lang="en-US" dirty="0"/>
              <a:t>Customer data are not replicated in the front-end layer.</a:t>
            </a:r>
          </a:p>
          <a:p>
            <a:pPr lvl="1"/>
            <a:r>
              <a:rPr lang="en-US" b="1" dirty="0"/>
              <a:t>Control information: </a:t>
            </a:r>
            <a:r>
              <a:rPr lang="en-US" dirty="0"/>
              <a:t>the entire structure is managed in an agreed-upon way by a decentralized cloud management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4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308</Words>
  <Application>Microsoft Macintosh PowerPoint</Application>
  <PresentationFormat>On-screen Show (4:3)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ECE 530 Cloud Computing</vt:lpstr>
      <vt:lpstr>How are cloud structured?</vt:lpstr>
      <vt:lpstr>Big picture overview</vt:lpstr>
      <vt:lpstr>Many styles of system</vt:lpstr>
      <vt:lpstr>In the outer tiers replication is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Sikeridis</dc:creator>
  <cp:lastModifiedBy>Ioannis Papapanagiotou</cp:lastModifiedBy>
  <cp:revision>7</cp:revision>
  <dcterms:created xsi:type="dcterms:W3CDTF">2020-02-05T17:34:20Z</dcterms:created>
  <dcterms:modified xsi:type="dcterms:W3CDTF">2021-04-01T16:48:50Z</dcterms:modified>
</cp:coreProperties>
</file>