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1" r:id="rId3"/>
    <p:sldId id="275" r:id="rId4"/>
    <p:sldId id="262" r:id="rId5"/>
    <p:sldId id="263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FFA1C-E0E3-440A-A0C5-B0C6A898CDFB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7EE63-CB16-40B2-93B8-6422ED52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19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15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32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9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02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94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34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4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4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63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83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26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74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11EF9-311E-4FE0-93AE-C335D6A32E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ECE 530 Cloud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785EB-1023-4E53-BE5D-C0E23E2DF6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Ioannis Papapanagiotou</a:t>
            </a:r>
          </a:p>
          <a:p>
            <a:r>
              <a:rPr lang="en-US" dirty="0" err="1"/>
              <a:t>Sharding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38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the “shards”?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90495" y="1709845"/>
            <a:ext cx="7792087" cy="4131485"/>
          </a:xfrm>
        </p:spPr>
        <p:txBody>
          <a:bodyPr>
            <a:noAutofit/>
          </a:bodyPr>
          <a:lstStyle/>
          <a:p>
            <a:r>
              <a:rPr lang="en-US" sz="2200" dirty="0"/>
              <a:t>The caching components running in tier two are central to the responsiveness of tier-one services</a:t>
            </a:r>
          </a:p>
          <a:p>
            <a:pPr lvl="1"/>
            <a:r>
              <a:rPr lang="en-US" sz="2200" dirty="0"/>
              <a:t>Basic idea is to always used cached data if at all possible, so the inner services (here, a database and a search index stored in a set of files) are shielded from “online” load</a:t>
            </a:r>
          </a:p>
          <a:p>
            <a:pPr lvl="1"/>
            <a:r>
              <a:rPr lang="en-US" sz="2200" dirty="0"/>
              <a:t>We need to replicate data within our cache to spread loads and provide fault-tolerance</a:t>
            </a:r>
          </a:p>
          <a:p>
            <a:pPr lvl="1"/>
            <a:r>
              <a:rPr lang="en-US" sz="2200" dirty="0"/>
              <a:t>But not everything needs to be “fully” replicated. Hence we often use “shards” with just a few replicas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3422588" y="4921460"/>
            <a:ext cx="2298823" cy="1676401"/>
            <a:chOff x="4038600" y="3124200"/>
            <a:chExt cx="5105400" cy="3429000"/>
          </a:xfrm>
        </p:grpSpPr>
        <p:grpSp>
          <p:nvGrpSpPr>
            <p:cNvPr id="29" name="Group 14"/>
            <p:cNvGrpSpPr/>
            <p:nvPr/>
          </p:nvGrpSpPr>
          <p:grpSpPr>
            <a:xfrm>
              <a:off x="4038600" y="3124200"/>
              <a:ext cx="5105400" cy="3429000"/>
              <a:chOff x="1676400" y="2667000"/>
              <a:chExt cx="6705600" cy="2438400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2743201" y="2667000"/>
                <a:ext cx="4648202" cy="1447801"/>
              </a:xfrm>
              <a:prstGeom prst="ellipse">
                <a:avLst/>
              </a:prstGeom>
              <a:solidFill>
                <a:srgbClr val="B2B2B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500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3733800" y="2819400"/>
                <a:ext cx="4648200" cy="1447800"/>
              </a:xfrm>
              <a:prstGeom prst="ellipse">
                <a:avLst/>
              </a:prstGeom>
              <a:solidFill>
                <a:srgbClr val="B2B2B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500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3124200" y="3657600"/>
                <a:ext cx="4648200" cy="1447800"/>
              </a:xfrm>
              <a:prstGeom prst="ellipse">
                <a:avLst/>
              </a:prstGeom>
              <a:solidFill>
                <a:srgbClr val="B2B2B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500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1676400" y="3124200"/>
                <a:ext cx="4648200" cy="1447800"/>
              </a:xfrm>
              <a:prstGeom prst="ellipse">
                <a:avLst/>
              </a:prstGeom>
              <a:solidFill>
                <a:srgbClr val="B2B2B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500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362200" y="3657600"/>
                <a:ext cx="4648200" cy="1447800"/>
              </a:xfrm>
              <a:prstGeom prst="ellipse">
                <a:avLst/>
              </a:prstGeom>
              <a:solidFill>
                <a:srgbClr val="B2B2B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500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733800" y="3276600"/>
                <a:ext cx="4648200" cy="1447800"/>
              </a:xfrm>
              <a:prstGeom prst="ellipse">
                <a:avLst/>
              </a:prstGeom>
              <a:solidFill>
                <a:srgbClr val="B2B2B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500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2133600" y="3048000"/>
                <a:ext cx="6172200" cy="1371600"/>
              </a:xfrm>
              <a:prstGeom prst="ellipse">
                <a:avLst/>
              </a:prstGeom>
              <a:solidFill>
                <a:srgbClr val="B2B2B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500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2057400" y="3352800"/>
                <a:ext cx="4876800" cy="1219200"/>
              </a:xfrm>
              <a:prstGeom prst="ellipse">
                <a:avLst/>
              </a:prstGeom>
              <a:solidFill>
                <a:srgbClr val="B2B2B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500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2438400" y="3733800"/>
                <a:ext cx="5029200" cy="1295400"/>
              </a:xfrm>
              <a:prstGeom prst="ellipse">
                <a:avLst/>
              </a:prstGeom>
              <a:solidFill>
                <a:srgbClr val="B2B2B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500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2590800" y="2895600"/>
                <a:ext cx="5029200" cy="1295400"/>
              </a:xfrm>
              <a:prstGeom prst="ellipse">
                <a:avLst/>
              </a:prstGeom>
              <a:solidFill>
                <a:srgbClr val="B2B2B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500"/>
              </a:p>
            </p:txBody>
          </p:sp>
        </p:grpSp>
        <p:sp>
          <p:nvSpPr>
            <p:cNvPr id="30" name="Oval 29"/>
            <p:cNvSpPr/>
            <p:nvPr/>
          </p:nvSpPr>
          <p:spPr>
            <a:xfrm>
              <a:off x="7467600" y="3581400"/>
              <a:ext cx="457200" cy="304800"/>
            </a:xfrm>
            <a:prstGeom prst="ellipse">
              <a:avLst/>
            </a:prstGeom>
            <a:solidFill>
              <a:srgbClr val="FFC000"/>
            </a:solidFill>
            <a:ln w="28575" cmpd="sng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>
                  <a:solidFill>
                    <a:srgbClr val="C00000"/>
                  </a:solidFill>
                </a:rPr>
                <a:t>1</a:t>
              </a:r>
              <a:endParaRPr lang="fr-BE" sz="500" dirty="0">
                <a:solidFill>
                  <a:srgbClr val="C00000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6934200" y="3352800"/>
              <a:ext cx="457200" cy="304800"/>
            </a:xfrm>
            <a:prstGeom prst="ellipse">
              <a:avLst/>
            </a:prstGeom>
            <a:solidFill>
              <a:srgbClr val="FFC000"/>
            </a:solidFill>
            <a:ln w="28575" cmpd="sng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>
                  <a:solidFill>
                    <a:srgbClr val="C00000"/>
                  </a:solidFill>
                </a:rPr>
                <a:t>1</a:t>
              </a:r>
              <a:endParaRPr lang="fr-BE" sz="500" dirty="0">
                <a:solidFill>
                  <a:srgbClr val="C00000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6324600" y="3352800"/>
              <a:ext cx="457200" cy="304800"/>
            </a:xfrm>
            <a:prstGeom prst="ellipse">
              <a:avLst/>
            </a:prstGeom>
            <a:solidFill>
              <a:srgbClr val="FFC000"/>
            </a:solidFill>
            <a:ln w="28575" cmpd="sng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>
                  <a:solidFill>
                    <a:srgbClr val="C00000"/>
                  </a:solidFill>
                </a:rPr>
                <a:t>1</a:t>
              </a:r>
              <a:endParaRPr lang="fr-BE" sz="500" dirty="0">
                <a:solidFill>
                  <a:srgbClr val="C0000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5715000" y="3505200"/>
              <a:ext cx="457200" cy="304800"/>
            </a:xfrm>
            <a:prstGeom prst="ellipse">
              <a:avLst/>
            </a:prstGeom>
            <a:solidFill>
              <a:srgbClr val="FFC000"/>
            </a:solidFill>
            <a:ln w="28575" cmpd="sng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>
                  <a:solidFill>
                    <a:srgbClr val="C00000"/>
                  </a:solidFill>
                </a:rPr>
                <a:t>1</a:t>
              </a:r>
              <a:endParaRPr lang="fr-BE" sz="500" dirty="0">
                <a:solidFill>
                  <a:srgbClr val="C00000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5334000" y="3810000"/>
              <a:ext cx="457200" cy="304800"/>
            </a:xfrm>
            <a:prstGeom prst="ellipse">
              <a:avLst/>
            </a:prstGeom>
            <a:solidFill>
              <a:srgbClr val="FFC000"/>
            </a:solidFill>
            <a:ln w="28575" cmpd="sng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>
                  <a:solidFill>
                    <a:srgbClr val="C00000"/>
                  </a:solidFill>
                </a:rPr>
                <a:t>1</a:t>
              </a:r>
              <a:endParaRPr lang="fr-BE" sz="500" dirty="0">
                <a:solidFill>
                  <a:srgbClr val="C00000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4876800" y="4038600"/>
              <a:ext cx="457200" cy="304800"/>
            </a:xfrm>
            <a:prstGeom prst="ellipse">
              <a:avLst/>
            </a:prstGeom>
            <a:solidFill>
              <a:srgbClr val="FFC000"/>
            </a:solidFill>
            <a:ln w="28575" cmpd="sng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>
                  <a:solidFill>
                    <a:srgbClr val="C00000"/>
                  </a:solidFill>
                </a:rPr>
                <a:t>1</a:t>
              </a:r>
              <a:endParaRPr lang="fr-BE" sz="500" dirty="0">
                <a:solidFill>
                  <a:srgbClr val="C00000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4648200" y="4419600"/>
              <a:ext cx="457200" cy="304800"/>
            </a:xfrm>
            <a:prstGeom prst="ellipse">
              <a:avLst/>
            </a:prstGeom>
            <a:solidFill>
              <a:srgbClr val="FFC000"/>
            </a:solidFill>
            <a:ln w="28575" cmpd="sng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>
                  <a:solidFill>
                    <a:srgbClr val="C00000"/>
                  </a:solidFill>
                </a:rPr>
                <a:t>1</a:t>
              </a:r>
              <a:endParaRPr lang="fr-BE" sz="500" dirty="0">
                <a:solidFill>
                  <a:srgbClr val="C00000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4876800" y="4800600"/>
              <a:ext cx="457200" cy="304800"/>
            </a:xfrm>
            <a:prstGeom prst="ellipse">
              <a:avLst/>
            </a:prstGeom>
            <a:solidFill>
              <a:srgbClr val="FFC000"/>
            </a:solidFill>
            <a:ln w="28575" cmpd="sng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>
                  <a:solidFill>
                    <a:srgbClr val="C00000"/>
                  </a:solidFill>
                </a:rPr>
                <a:t>1</a:t>
              </a:r>
              <a:endParaRPr lang="fr-BE" sz="500" dirty="0">
                <a:solidFill>
                  <a:srgbClr val="C00000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5105400" y="5257800"/>
              <a:ext cx="457200" cy="304800"/>
            </a:xfrm>
            <a:prstGeom prst="ellipse">
              <a:avLst/>
            </a:prstGeom>
            <a:solidFill>
              <a:srgbClr val="FFC000"/>
            </a:solidFill>
            <a:ln w="28575" cmpd="sng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>
                  <a:solidFill>
                    <a:srgbClr val="C00000"/>
                  </a:solidFill>
                </a:rPr>
                <a:t>1</a:t>
              </a:r>
              <a:endParaRPr lang="fr-BE" sz="500" dirty="0">
                <a:solidFill>
                  <a:srgbClr val="C00000"/>
                </a:solidFill>
              </a:endParaRPr>
            </a:p>
          </p:txBody>
        </p:sp>
        <p:sp>
          <p:nvSpPr>
            <p:cNvPr id="39" name="Flowchart: Multidocument 38"/>
            <p:cNvSpPr/>
            <p:nvPr/>
          </p:nvSpPr>
          <p:spPr>
            <a:xfrm>
              <a:off x="7696200" y="5029200"/>
              <a:ext cx="777875" cy="513664"/>
            </a:xfrm>
            <a:prstGeom prst="flowChartMultidocument">
              <a:avLst/>
            </a:prstGeom>
            <a:solidFill>
              <a:srgbClr val="92D05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>
                  <a:solidFill>
                    <a:srgbClr val="C00000"/>
                  </a:solidFill>
                </a:rPr>
                <a:t>Index</a:t>
              </a:r>
              <a:endParaRPr lang="fr-BE" sz="500" dirty="0">
                <a:solidFill>
                  <a:srgbClr val="C00000"/>
                </a:solidFill>
              </a:endParaRPr>
            </a:p>
          </p:txBody>
        </p:sp>
        <p:sp>
          <p:nvSpPr>
            <p:cNvPr id="40" name="Can 39"/>
            <p:cNvSpPr/>
            <p:nvPr/>
          </p:nvSpPr>
          <p:spPr>
            <a:xfrm>
              <a:off x="6858000" y="5181600"/>
              <a:ext cx="685800" cy="533400"/>
            </a:xfrm>
            <a:prstGeom prst="can">
              <a:avLst/>
            </a:prstGeom>
            <a:solidFill>
              <a:srgbClr val="92D05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>
                  <a:solidFill>
                    <a:srgbClr val="C00000"/>
                  </a:solidFill>
                </a:rPr>
                <a:t>DB</a:t>
              </a:r>
              <a:endParaRPr lang="fr-BE" sz="500" dirty="0">
                <a:solidFill>
                  <a:srgbClr val="C00000"/>
                </a:solidFill>
              </a:endParaRPr>
            </a:p>
          </p:txBody>
        </p:sp>
        <p:pic>
          <p:nvPicPr>
            <p:cNvPr id="41" name="Picture 2" descr="http://stanford2009.wikispaces.com/file/view/hadoop%2Belephant_rgb.png/71903389/hadoop%2Belephant_rgb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010400" y="5791200"/>
              <a:ext cx="1082675" cy="386763"/>
            </a:xfrm>
            <a:prstGeom prst="rect">
              <a:avLst/>
            </a:prstGeom>
            <a:noFill/>
          </p:spPr>
        </p:pic>
        <p:sp>
          <p:nvSpPr>
            <p:cNvPr id="42" name="Oval 41"/>
            <p:cNvSpPr/>
            <p:nvPr/>
          </p:nvSpPr>
          <p:spPr>
            <a:xfrm rot="542948">
              <a:off x="6580566" y="4039886"/>
              <a:ext cx="1994300" cy="505801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500"/>
            </a:p>
          </p:txBody>
        </p:sp>
        <p:sp>
          <p:nvSpPr>
            <p:cNvPr id="43" name="Oval 42"/>
            <p:cNvSpPr/>
            <p:nvPr/>
          </p:nvSpPr>
          <p:spPr>
            <a:xfrm>
              <a:off x="7772400" y="4191002"/>
              <a:ext cx="457200" cy="304800"/>
            </a:xfrm>
            <a:prstGeom prst="ellipse">
              <a:avLst/>
            </a:prstGeom>
            <a:solidFill>
              <a:srgbClr val="00B0F0"/>
            </a:solidFill>
            <a:ln w="28575" cmpd="sng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>
                  <a:solidFill>
                    <a:srgbClr val="FFFF00"/>
                  </a:solidFill>
                </a:rPr>
                <a:t>2</a:t>
              </a:r>
              <a:endParaRPr lang="fr-BE" sz="500" dirty="0">
                <a:solidFill>
                  <a:srgbClr val="FFFF00"/>
                </a:solidFill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7315200" y="4038602"/>
              <a:ext cx="457200" cy="304800"/>
            </a:xfrm>
            <a:prstGeom prst="ellipse">
              <a:avLst/>
            </a:prstGeom>
            <a:solidFill>
              <a:srgbClr val="00B0F0"/>
            </a:solidFill>
            <a:ln w="28575" cmpd="sng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>
                  <a:solidFill>
                    <a:srgbClr val="FFFF00"/>
                  </a:solidFill>
                </a:rPr>
                <a:t>2</a:t>
              </a:r>
              <a:endParaRPr lang="fr-BE" sz="500" dirty="0">
                <a:solidFill>
                  <a:srgbClr val="FFFF0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781799" y="4724400"/>
              <a:ext cx="838201" cy="346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b="1" dirty="0"/>
                <a:t>Shards</a:t>
              </a:r>
              <a:endParaRPr lang="fr-BE" sz="500" b="1" dirty="0"/>
            </a:p>
          </p:txBody>
        </p:sp>
        <p:cxnSp>
          <p:nvCxnSpPr>
            <p:cNvPr id="46" name="Straight Arrow Connector 45"/>
            <p:cNvCxnSpPr>
              <a:stCxn id="45" idx="0"/>
            </p:cNvCxnSpPr>
            <p:nvPr/>
          </p:nvCxnSpPr>
          <p:spPr>
            <a:xfrm flipV="1">
              <a:off x="7200900" y="4419603"/>
              <a:ext cx="342900" cy="30479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6400800" y="4953000"/>
              <a:ext cx="457200" cy="7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 rot="20398602">
              <a:off x="5847679" y="3969633"/>
              <a:ext cx="1568005" cy="5800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500"/>
            </a:p>
          </p:txBody>
        </p:sp>
        <p:sp>
          <p:nvSpPr>
            <p:cNvPr id="49" name="Oval 48"/>
            <p:cNvSpPr/>
            <p:nvPr/>
          </p:nvSpPr>
          <p:spPr>
            <a:xfrm>
              <a:off x="6405362" y="4099721"/>
              <a:ext cx="457200" cy="304800"/>
            </a:xfrm>
            <a:prstGeom prst="ellipse">
              <a:avLst/>
            </a:prstGeom>
            <a:solidFill>
              <a:srgbClr val="00B0F0"/>
            </a:solidFill>
            <a:ln w="28575" cmpd="sng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>
                  <a:solidFill>
                    <a:srgbClr val="FFFF00"/>
                  </a:solidFill>
                </a:rPr>
                <a:t>2</a:t>
              </a:r>
              <a:endParaRPr lang="fr-BE" sz="500" dirty="0">
                <a:solidFill>
                  <a:srgbClr val="FFFF00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>
            <a:xfrm rot="14340847">
              <a:off x="5278461" y="4798608"/>
              <a:ext cx="1568005" cy="580053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500"/>
            </a:p>
          </p:txBody>
        </p:sp>
        <p:sp>
          <p:nvSpPr>
            <p:cNvPr id="51" name="Oval 50"/>
            <p:cNvSpPr/>
            <p:nvPr/>
          </p:nvSpPr>
          <p:spPr>
            <a:xfrm>
              <a:off x="6024362" y="4252121"/>
              <a:ext cx="457200" cy="304800"/>
            </a:xfrm>
            <a:prstGeom prst="ellipse">
              <a:avLst/>
            </a:prstGeom>
            <a:solidFill>
              <a:srgbClr val="00B0F0"/>
            </a:solidFill>
            <a:ln w="28575" cmpd="sng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>
                  <a:solidFill>
                    <a:srgbClr val="FFFF00"/>
                  </a:solidFill>
                </a:rPr>
                <a:t>2</a:t>
              </a:r>
              <a:endParaRPr lang="fr-BE" sz="500" dirty="0">
                <a:solidFill>
                  <a:srgbClr val="FFFF00"/>
                </a:solidFill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6786362" y="3947321"/>
              <a:ext cx="457200" cy="304800"/>
            </a:xfrm>
            <a:prstGeom prst="ellipse">
              <a:avLst/>
            </a:prstGeom>
            <a:solidFill>
              <a:srgbClr val="00B0F0"/>
            </a:solidFill>
            <a:ln w="28575" cmpd="sng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>
                  <a:solidFill>
                    <a:srgbClr val="FFFF00"/>
                  </a:solidFill>
                </a:rPr>
                <a:t>2</a:t>
              </a:r>
              <a:endParaRPr lang="fr-BE" sz="500" dirty="0">
                <a:solidFill>
                  <a:srgbClr val="FFFF00"/>
                </a:solidFill>
              </a:endParaRPr>
            </a:p>
          </p:txBody>
        </p:sp>
        <p:cxnSp>
          <p:nvCxnSpPr>
            <p:cNvPr id="53" name="Straight Arrow Connector 52"/>
            <p:cNvCxnSpPr>
              <a:endCxn id="48" idx="4"/>
            </p:cNvCxnSpPr>
            <p:nvPr/>
          </p:nvCxnSpPr>
          <p:spPr>
            <a:xfrm flipH="1" flipV="1">
              <a:off x="6730988" y="4532155"/>
              <a:ext cx="279412" cy="26844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5595304" y="4597742"/>
              <a:ext cx="457200" cy="304800"/>
            </a:xfrm>
            <a:prstGeom prst="ellipse">
              <a:avLst/>
            </a:prstGeom>
            <a:solidFill>
              <a:srgbClr val="00B0F0"/>
            </a:solidFill>
            <a:ln w="28575" cmpd="sng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>
                  <a:solidFill>
                    <a:srgbClr val="FFFF00"/>
                  </a:solidFill>
                </a:rPr>
                <a:t>2</a:t>
              </a:r>
              <a:endParaRPr lang="fr-BE" sz="500" dirty="0">
                <a:solidFill>
                  <a:srgbClr val="FFFF00"/>
                </a:solidFill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5823904" y="4902542"/>
              <a:ext cx="457200" cy="304800"/>
            </a:xfrm>
            <a:prstGeom prst="ellipse">
              <a:avLst/>
            </a:prstGeom>
            <a:solidFill>
              <a:srgbClr val="00B0F0"/>
            </a:solidFill>
            <a:ln w="28575" cmpd="sng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>
                  <a:solidFill>
                    <a:srgbClr val="FFFF00"/>
                  </a:solidFill>
                </a:rPr>
                <a:t>2</a:t>
              </a:r>
              <a:endParaRPr lang="fr-BE" sz="500" dirty="0">
                <a:solidFill>
                  <a:srgbClr val="FFFF00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052504" y="5283542"/>
              <a:ext cx="457200" cy="304800"/>
            </a:xfrm>
            <a:prstGeom prst="ellipse">
              <a:avLst/>
            </a:prstGeom>
            <a:solidFill>
              <a:srgbClr val="00B0F0"/>
            </a:solidFill>
            <a:ln w="28575" cmpd="sng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>
                  <a:solidFill>
                    <a:srgbClr val="FFFF00"/>
                  </a:solidFill>
                </a:rPr>
                <a:t>2</a:t>
              </a:r>
              <a:endParaRPr lang="fr-BE" sz="500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785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Sharding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Sharding</a:t>
            </a:r>
            <a:r>
              <a:rPr lang="en-US" dirty="0"/>
              <a:t> (horizontal scaling) is the process of storing data records across multiple machines. </a:t>
            </a:r>
          </a:p>
          <a:p>
            <a:pPr lvl="1"/>
            <a:r>
              <a:rPr lang="en-US" dirty="0"/>
              <a:t>As the size of the data increases, a single machine may not be sufficient to store the data, nor provide an acceptable read and write throughput. </a:t>
            </a:r>
          </a:p>
          <a:p>
            <a:pPr lvl="1"/>
            <a:r>
              <a:rPr lang="en-US" dirty="0"/>
              <a:t>With </a:t>
            </a:r>
            <a:r>
              <a:rPr lang="en-US" dirty="0" err="1"/>
              <a:t>sharding</a:t>
            </a:r>
            <a:r>
              <a:rPr lang="en-US" dirty="0"/>
              <a:t>, you add more machines to support data growth and the demands of read and write operations.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Since the tables are divided and distributed into multiple servers, the total number of rows in each table in each database is reduced.</a:t>
            </a:r>
          </a:p>
          <a:p>
            <a:pPr lvl="1"/>
            <a:r>
              <a:rPr lang="en-US" dirty="0"/>
              <a:t>This reduces index size, which generally improves search performance.</a:t>
            </a:r>
          </a:p>
          <a:p>
            <a:pPr lvl="1"/>
            <a:r>
              <a:rPr lang="en-US" dirty="0"/>
              <a:t>A database shard can be placed on separate hardware, and multiple shards can be placed on multiple machines, greatly improving performance.</a:t>
            </a:r>
          </a:p>
        </p:txBody>
      </p:sp>
    </p:spTree>
    <p:extLst>
      <p:ext uri="{BB962C8B-B14F-4D97-AF65-F5344CB8AC3E}">
        <p14:creationId xmlns:p14="http://schemas.microsoft.com/office/powerpoint/2010/main" val="3022884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Sharding</a:t>
            </a:r>
            <a:r>
              <a:rPr lang="en-US" dirty="0"/>
              <a:t> used in many ways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2"/>
            <a:ext cx="4953000" cy="54863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second tier could be any of a number of caching services:</a:t>
            </a:r>
          </a:p>
          <a:p>
            <a:pPr lvl="1"/>
            <a:r>
              <a:rPr lang="en-US" b="1" dirty="0" err="1"/>
              <a:t>Memcached</a:t>
            </a:r>
            <a:r>
              <a:rPr lang="en-US" b="1" dirty="0"/>
              <a:t>/</a:t>
            </a:r>
            <a:r>
              <a:rPr lang="en-US" b="1" dirty="0" err="1"/>
              <a:t>Redis</a:t>
            </a:r>
            <a:r>
              <a:rPr lang="en-US" dirty="0"/>
              <a:t>: a sharable in-memory key-value store</a:t>
            </a:r>
          </a:p>
          <a:p>
            <a:pPr lvl="1"/>
            <a:r>
              <a:rPr lang="en-US" dirty="0"/>
              <a:t>Other kinds of DHTs that use key-value APIs</a:t>
            </a:r>
          </a:p>
          <a:p>
            <a:pPr lvl="1"/>
            <a:r>
              <a:rPr lang="en-US" b="1" dirty="0"/>
              <a:t>Dynamo</a:t>
            </a:r>
            <a:r>
              <a:rPr lang="en-US" dirty="0"/>
              <a:t>: A service created by Amazon as a scalable way to represent the shopping cart and similar data</a:t>
            </a:r>
          </a:p>
          <a:p>
            <a:pPr lvl="1"/>
            <a:r>
              <a:rPr lang="en-US" b="1" dirty="0" err="1"/>
              <a:t>BigTable</a:t>
            </a:r>
            <a:r>
              <a:rPr lang="en-US" dirty="0"/>
              <a:t>: A very elaborate key-value store created by Google and used not just in tier-two. Built on GFS.</a:t>
            </a:r>
          </a:p>
          <a:p>
            <a:pPr lvl="1"/>
            <a:r>
              <a:rPr lang="en-US" b="1" dirty="0"/>
              <a:t>IBM WebSphere </a:t>
            </a:r>
            <a:r>
              <a:rPr lang="en-US" b="1" dirty="0" err="1"/>
              <a:t>eXtreme</a:t>
            </a:r>
            <a:r>
              <a:rPr lang="en-US" b="1" dirty="0"/>
              <a:t> Scale</a:t>
            </a:r>
          </a:p>
          <a:p>
            <a:r>
              <a:rPr lang="en-US" dirty="0"/>
              <a:t>Notion of </a:t>
            </a:r>
            <a:r>
              <a:rPr lang="en-US" dirty="0" err="1"/>
              <a:t>sharding</a:t>
            </a:r>
            <a:r>
              <a:rPr lang="en-US" dirty="0"/>
              <a:t> is cross-cutting</a:t>
            </a:r>
          </a:p>
          <a:p>
            <a:pPr lvl="1"/>
            <a:r>
              <a:rPr lang="en-US" dirty="0"/>
              <a:t>Most of these systems replicate data to some degree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 descr="http://docs.mongodb.org/manual/_images/sharded-collect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981202"/>
            <a:ext cx="3683000" cy="353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098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95048"/>
          </a:xfrm>
        </p:spPr>
        <p:txBody>
          <a:bodyPr/>
          <a:lstStyle/>
          <a:p>
            <a:r>
              <a:rPr lang="en-US" dirty="0"/>
              <a:t>Do we </a:t>
            </a:r>
            <a:r>
              <a:rPr lang="en-US" i="1" dirty="0"/>
              <a:t>always </a:t>
            </a:r>
            <a:r>
              <a:rPr lang="en-US" dirty="0"/>
              <a:t>need to shard data?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2"/>
            <a:ext cx="8534400" cy="422909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Imagine a tier-one service running on 100k nodes</a:t>
            </a:r>
          </a:p>
          <a:p>
            <a:pPr lvl="1"/>
            <a:r>
              <a:rPr lang="en-US" dirty="0"/>
              <a:t>Can it ever make sense to replicate data on the entire set?</a:t>
            </a:r>
          </a:p>
          <a:p>
            <a:r>
              <a:rPr lang="en-US" i="1" u="sng" dirty="0"/>
              <a:t>Yes</a:t>
            </a:r>
            <a:r>
              <a:rPr lang="en-US" dirty="0"/>
              <a:t>, if some kinds of information might be so valuable that almost every external request touches it.  </a:t>
            </a:r>
          </a:p>
          <a:p>
            <a:pPr lvl="1"/>
            <a:r>
              <a:rPr lang="en-US" dirty="0"/>
              <a:t>Must think hard about patterns of data access and use</a:t>
            </a:r>
          </a:p>
          <a:p>
            <a:pPr lvl="1"/>
            <a:r>
              <a:rPr lang="en-US" dirty="0"/>
              <a:t>Some information needs to be heavily replicated to offer blindingly fast access on vast numbers of nodes</a:t>
            </a:r>
          </a:p>
          <a:p>
            <a:pPr lvl="1"/>
            <a:r>
              <a:rPr lang="en-US" dirty="0"/>
              <a:t>The principle is similar to the way Beehive operates.  </a:t>
            </a:r>
          </a:p>
          <a:p>
            <a:pPr lvl="2"/>
            <a:r>
              <a:rPr lang="en-US" dirty="0"/>
              <a:t>Even if we don’t make a dynamic decision about the level of replication required, the principle is similar</a:t>
            </a:r>
          </a:p>
          <a:p>
            <a:pPr lvl="2"/>
            <a:r>
              <a:rPr lang="en-US" dirty="0"/>
              <a:t>We want the level of replication to match level of load and the degree to which the data is needed on the critical path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0" name="Picture 2" descr="File:Natural Beehive and Honeycomb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5448299"/>
            <a:ext cx="2004510" cy="133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530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it isn’t just about updates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Should also be thinking about patterns that arise when doing reads (“queries”)</a:t>
            </a:r>
          </a:p>
          <a:p>
            <a:pPr lvl="1"/>
            <a:r>
              <a:rPr lang="en-US" dirty="0"/>
              <a:t>Some can just be performed by a single representative of a service</a:t>
            </a:r>
          </a:p>
          <a:p>
            <a:pPr lvl="1"/>
            <a:r>
              <a:rPr lang="en-US" dirty="0"/>
              <a:t>But others might need the parallelism of having several (or even a huge number) of machines do parts of the work concurrently</a:t>
            </a:r>
          </a:p>
          <a:p>
            <a:r>
              <a:rPr lang="en-US" dirty="0"/>
              <a:t>The term </a:t>
            </a:r>
            <a:r>
              <a:rPr lang="en-US" dirty="0" err="1"/>
              <a:t>sharding</a:t>
            </a:r>
            <a:r>
              <a:rPr lang="en-US" dirty="0"/>
              <a:t> is used for data, but here we might talk about “parallel computation on a shard”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30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558</Words>
  <Application>Microsoft Office PowerPoint</Application>
  <PresentationFormat>On-screen Show (4:3)</PresentationFormat>
  <Paragraphs>63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ECE 530 Cloud Computing</vt:lpstr>
      <vt:lpstr>What about the “shards”?</vt:lpstr>
      <vt:lpstr>What is Sharding?</vt:lpstr>
      <vt:lpstr>Sharding used in many ways</vt:lpstr>
      <vt:lpstr>Do we always need to shard data?</vt:lpstr>
      <vt:lpstr>And it isn’t just about updates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Dimitrios Sikeridis</dc:creator>
  <cp:lastModifiedBy>Dimitrios Sikeridis</cp:lastModifiedBy>
  <cp:revision>5</cp:revision>
  <dcterms:created xsi:type="dcterms:W3CDTF">2020-02-05T17:34:20Z</dcterms:created>
  <dcterms:modified xsi:type="dcterms:W3CDTF">2020-02-06T04:22:47Z</dcterms:modified>
</cp:coreProperties>
</file>