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1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Critical Path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89140"/>
            <a:ext cx="4217504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“critical path” mean?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687413"/>
            <a:ext cx="7886700" cy="4489550"/>
          </a:xfrm>
        </p:spPr>
        <p:txBody>
          <a:bodyPr/>
          <a:lstStyle/>
          <a:p>
            <a:r>
              <a:rPr lang="en-US" dirty="0"/>
              <a:t>Focus on delay until a client receives a reply</a:t>
            </a:r>
          </a:p>
          <a:p>
            <a:r>
              <a:rPr lang="en-US" dirty="0"/>
              <a:t>Critical path are actions that contribute to this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21291"/>
            <a:ext cx="2057400" cy="365125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77271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59714" y="2712028"/>
            <a:ext cx="300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the monitoring and alarms</a:t>
            </a:r>
            <a:br>
              <a:rPr lang="en-US" sz="1400" b="1" dirty="0"/>
            </a:br>
            <a:r>
              <a:rPr lang="en-US" sz="1400" b="1" dirty="0"/>
              <a:t>criteria for Mrs. Marsh as follows…</a:t>
            </a:r>
            <a:endParaRPr lang="fr-BE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4" y="583470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4712" y="5716838"/>
            <a:ext cx="17176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Confirmed</a:t>
            </a:r>
            <a:endParaRPr lang="fr-BE" sz="1400" i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9514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4420245"/>
            <a:ext cx="1463180" cy="7386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Response delay seen by end-user would include Internet latencies</a:t>
            </a:r>
            <a:endParaRPr lang="fr-BE" sz="1050" b="1" i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361311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297261" y="4773862"/>
            <a:ext cx="120871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Service </a:t>
            </a:r>
            <a:r>
              <a:rPr lang="en-US" sz="1100" b="1" i="1" dirty="0"/>
              <a:t>response</a:t>
            </a:r>
            <a:r>
              <a:rPr lang="en-US" sz="1200" b="1" i="1" dirty="0"/>
              <a:t> delay</a:t>
            </a:r>
            <a:endParaRPr lang="fr-BE" sz="1200" b="1" i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9" y="365407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15127" y="3418335"/>
            <a:ext cx="23538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     Service instance</a:t>
            </a:r>
            <a:endParaRPr lang="fr-BE" sz="1200" b="1" i="1" dirty="0"/>
          </a:p>
        </p:txBody>
      </p:sp>
      <p:pic>
        <p:nvPicPr>
          <p:cNvPr id="41" name="Picture 3" descr="C:\Program Files\Microsoft Expression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28976"/>
            <a:ext cx="1560386" cy="1372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813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 request triggers updates?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648" y="2133600"/>
            <a:ext cx="8302752" cy="3962400"/>
          </a:xfrm>
        </p:spPr>
        <p:txBody>
          <a:bodyPr>
            <a:normAutofit/>
          </a:bodyPr>
          <a:lstStyle/>
          <a:p>
            <a:r>
              <a:rPr lang="en-US" dirty="0"/>
              <a:t>If the updates are done “asynchronously” we might not experience much delay on the critical path</a:t>
            </a:r>
          </a:p>
          <a:p>
            <a:pPr lvl="1"/>
            <a:r>
              <a:rPr lang="en-US" dirty="0"/>
              <a:t>Cloud systems often work this way</a:t>
            </a:r>
          </a:p>
          <a:p>
            <a:pPr lvl="1"/>
            <a:r>
              <a:rPr lang="en-US" dirty="0"/>
              <a:t>Avoids waiting for slow services to process the updates but may force the tier-one service to “guess” the outcome</a:t>
            </a:r>
          </a:p>
          <a:p>
            <a:pPr lvl="1"/>
            <a:r>
              <a:rPr lang="en-US" dirty="0"/>
              <a:t>For example, could optimistically apply update to value from a cache and just hope this was the right answer</a:t>
            </a:r>
          </a:p>
          <a:p>
            <a:r>
              <a:rPr lang="en-US" dirty="0"/>
              <a:t>Many cloud systems use these sorts of “tricks” to speed up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First-tier parallelism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Parallelism is vital to speeding up first-tier services</a:t>
            </a:r>
          </a:p>
          <a:p>
            <a:r>
              <a:rPr lang="en-US" dirty="0"/>
              <a:t>Key question:</a:t>
            </a:r>
          </a:p>
          <a:p>
            <a:pPr lvl="1"/>
            <a:r>
              <a:rPr lang="en-US" dirty="0"/>
              <a:t>Request has reached some service instance X</a:t>
            </a:r>
          </a:p>
          <a:p>
            <a:pPr lvl="1"/>
            <a:r>
              <a:rPr lang="en-US" dirty="0"/>
              <a:t>Will it be faster…</a:t>
            </a:r>
          </a:p>
          <a:p>
            <a:pPr lvl="2"/>
            <a:r>
              <a:rPr lang="en-US" dirty="0"/>
              <a:t>… For X to just compute the response</a:t>
            </a:r>
          </a:p>
          <a:p>
            <a:pPr lvl="2"/>
            <a:r>
              <a:rPr lang="en-US" dirty="0"/>
              <a:t>… Or for X to subdivide the work by asking subservices to do parts of the job?</a:t>
            </a:r>
          </a:p>
          <a:p>
            <a:r>
              <a:rPr lang="en-US" dirty="0"/>
              <a:t>Glimpse of an answer</a:t>
            </a:r>
          </a:p>
          <a:p>
            <a:pPr lvl="1"/>
            <a:r>
              <a:rPr lang="en-US" dirty="0"/>
              <a:t>Werner </a:t>
            </a:r>
            <a:r>
              <a:rPr lang="en-US" dirty="0" err="1"/>
              <a:t>Vogels</a:t>
            </a:r>
            <a:r>
              <a:rPr lang="en-US" dirty="0"/>
              <a:t>, CTO at Amazon, commented in one talk that many Amazon pages have content from 50 or more parallel subservices that ran, in real-time, on your request!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“critical path” mean?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797846"/>
            <a:ext cx="7886700" cy="4379117"/>
          </a:xfrm>
        </p:spPr>
        <p:txBody>
          <a:bodyPr/>
          <a:lstStyle/>
          <a:p>
            <a:r>
              <a:rPr lang="en-US" dirty="0"/>
              <a:t>In this example of a parallel read-only request, the critical path centers on the middle “subservice”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74035" y="2786167"/>
            <a:ext cx="7391400" cy="3917364"/>
            <a:chOff x="1752600" y="2635836"/>
            <a:chExt cx="7391400" cy="3917364"/>
          </a:xfrm>
        </p:grpSpPr>
        <p:grpSp>
          <p:nvGrpSpPr>
            <p:cNvPr id="43" name="Group 14"/>
            <p:cNvGrpSpPr/>
            <p:nvPr/>
          </p:nvGrpSpPr>
          <p:grpSpPr>
            <a:xfrm>
              <a:off x="4038600" y="3124200"/>
              <a:ext cx="5105400" cy="3429000"/>
              <a:chOff x="1676400" y="2667000"/>
              <a:chExt cx="6705600" cy="2438400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grpSpPr>
          <p:sp>
            <p:nvSpPr>
              <p:cNvPr id="44" name="Oval 43"/>
              <p:cNvSpPr/>
              <p:nvPr/>
            </p:nvSpPr>
            <p:spPr>
              <a:xfrm>
                <a:off x="2743200" y="26670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33800" y="28194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24200" y="3657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676400" y="31242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62200" y="3657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33800" y="3276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133600" y="3048000"/>
                <a:ext cx="6172200" cy="13716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057400" y="3352800"/>
                <a:ext cx="4876800" cy="1219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438400" y="3733800"/>
                <a:ext cx="5029200" cy="1295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590800" y="2895600"/>
                <a:ext cx="5029200" cy="1295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3406629" y="3412329"/>
              <a:ext cx="2226578" cy="88403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429018" y="2635836"/>
              <a:ext cx="30074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Update the monitoring and alarms</a:t>
              </a:r>
              <a:br>
                <a:rPr lang="en-US" sz="1400" b="1" dirty="0"/>
              </a:br>
              <a:r>
                <a:rPr lang="en-US" sz="1400" b="1" dirty="0"/>
                <a:t>criteria for Mrs. Marsh as follows…</a:t>
              </a:r>
              <a:endParaRPr lang="fr-B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3533862" y="5769768"/>
              <a:ext cx="2162961" cy="35361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24712" y="5651896"/>
              <a:ext cx="17176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Confirmed</a:t>
              </a:r>
              <a:endParaRPr lang="fr-BE" sz="1400" i="1" dirty="0"/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3279396" y="3530201"/>
              <a:ext cx="254466" cy="2593182"/>
            </a:xfrm>
            <a:prstGeom prst="leftBrace">
              <a:avLst>
                <a:gd name="adj1" fmla="val 8333"/>
                <a:gd name="adj2" fmla="val 47222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2600" y="4355305"/>
              <a:ext cx="1463180" cy="73866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/>
                <a:t>Response delay seen by end-user would include Internet latencies</a:t>
              </a:r>
              <a:endParaRPr lang="fr-BE" sz="1050" b="1" i="1" dirty="0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5442358" y="4296369"/>
              <a:ext cx="190850" cy="1414463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97261" y="4708920"/>
              <a:ext cx="1208714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u="sng" dirty="0"/>
                <a:t>Service </a:t>
              </a:r>
              <a:r>
                <a:rPr lang="en-US" sz="1100" b="1" i="1" dirty="0"/>
                <a:t>response</a:t>
              </a:r>
              <a:r>
                <a:rPr lang="en-US" sz="1200" b="1" i="1" dirty="0"/>
                <a:t> delay</a:t>
              </a:r>
              <a:endParaRPr lang="fr-BE" sz="1200" b="1" i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553199" y="3589137"/>
              <a:ext cx="1" cy="25342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315125" y="3353393"/>
              <a:ext cx="23538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     Service instance</a:t>
              </a:r>
              <a:endParaRPr lang="fr-BE" sz="1200" b="1" i="1" dirty="0"/>
            </a:p>
          </p:txBody>
        </p:sp>
        <p:pic>
          <p:nvPicPr>
            <p:cNvPr id="41" name="Picture 3" descr="C:\Program Files\Microsoft Expression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0" y="2764034"/>
              <a:ext cx="1560386" cy="1372029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5633208" y="4419600"/>
              <a:ext cx="900076" cy="22424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33207" y="4419600"/>
              <a:ext cx="1277180" cy="976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633208" y="4419600"/>
              <a:ext cx="2035728" cy="28932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34199" y="3589137"/>
              <a:ext cx="1" cy="25342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696199" y="3589137"/>
              <a:ext cx="1" cy="25342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33207" y="3589137"/>
              <a:ext cx="1" cy="25342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653123" y="4939752"/>
              <a:ext cx="900076" cy="20389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633208" y="4785122"/>
              <a:ext cx="2062992" cy="16073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633208" y="5374482"/>
              <a:ext cx="1300992" cy="33635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33207" y="3581400"/>
              <a:ext cx="5593" cy="71496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633207" y="5803106"/>
              <a:ext cx="5594" cy="29289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934200" y="3581400"/>
              <a:ext cx="5594" cy="935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939794" y="5410200"/>
              <a:ext cx="0" cy="71318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33207" y="4466632"/>
              <a:ext cx="11187" cy="11852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ine Callout 1 5"/>
          <p:cNvSpPr/>
          <p:nvPr/>
        </p:nvSpPr>
        <p:spPr>
          <a:xfrm>
            <a:off x="5493232" y="3834052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2500"/>
              <a:gd name="adj4" fmla="val -38333"/>
            </a:avLst>
          </a:prstGeom>
          <a:solidFill>
            <a:srgbClr val="BF9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Critical path</a:t>
            </a:r>
          </a:p>
        </p:txBody>
      </p:sp>
      <p:sp>
        <p:nvSpPr>
          <p:cNvPr id="55" name="Line Callout 1 54"/>
          <p:cNvSpPr/>
          <p:nvPr/>
        </p:nvSpPr>
        <p:spPr>
          <a:xfrm>
            <a:off x="6841435" y="4663917"/>
            <a:ext cx="1465984" cy="612648"/>
          </a:xfrm>
          <a:prstGeom prst="borderCallout1">
            <a:avLst>
              <a:gd name="adj1" fmla="val 46577"/>
              <a:gd name="adj2" fmla="val -912"/>
              <a:gd name="adj3" fmla="val 115030"/>
              <a:gd name="adj4" fmla="val -43619"/>
            </a:avLst>
          </a:prstGeom>
          <a:solidFill>
            <a:srgbClr val="BF9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Critical path</a:t>
            </a:r>
          </a:p>
        </p:txBody>
      </p:sp>
      <p:sp>
        <p:nvSpPr>
          <p:cNvPr id="61" name="Line Callout 1 60"/>
          <p:cNvSpPr/>
          <p:nvPr/>
        </p:nvSpPr>
        <p:spPr>
          <a:xfrm>
            <a:off x="5650342" y="5886709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92"/>
              <a:gd name="adj4" fmla="val -46681"/>
            </a:avLst>
          </a:prstGeom>
          <a:solidFill>
            <a:srgbClr val="BF95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Critical path</a:t>
            </a:r>
          </a:p>
        </p:txBody>
      </p:sp>
    </p:spTree>
    <p:extLst>
      <p:ext uri="{BB962C8B-B14F-4D97-AF65-F5344CB8AC3E}">
        <p14:creationId xmlns:p14="http://schemas.microsoft.com/office/powerpoint/2010/main" val="24353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replicas we just load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23950" y="1910947"/>
            <a:ext cx="7391400" cy="3955497"/>
            <a:chOff x="1752600" y="2597703"/>
            <a:chExt cx="7391400" cy="3955497"/>
          </a:xfrm>
        </p:grpSpPr>
        <p:grpSp>
          <p:nvGrpSpPr>
            <p:cNvPr id="7" name="Group 14"/>
            <p:cNvGrpSpPr/>
            <p:nvPr/>
          </p:nvGrpSpPr>
          <p:grpSpPr>
            <a:xfrm>
              <a:off x="4038600" y="3124200"/>
              <a:ext cx="5105400" cy="3429000"/>
              <a:chOff x="1676400" y="2667000"/>
              <a:chExt cx="6705600" cy="2438400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grpSpPr>
          <p:sp>
            <p:nvSpPr>
              <p:cNvPr id="33" name="Oval 32"/>
              <p:cNvSpPr/>
              <p:nvPr/>
            </p:nvSpPr>
            <p:spPr>
              <a:xfrm>
                <a:off x="2743200" y="26670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733800" y="28194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24200" y="3657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76400" y="31242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362200" y="3657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33800" y="3276600"/>
                <a:ext cx="4648200" cy="1447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133600" y="3048000"/>
                <a:ext cx="6172200" cy="13716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057400" y="3352800"/>
                <a:ext cx="4876800" cy="1219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438400" y="3733800"/>
                <a:ext cx="5029200" cy="1295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590800" y="2895600"/>
                <a:ext cx="5029200" cy="1295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3406629" y="3412329"/>
              <a:ext cx="2226578" cy="88403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45746" y="2597703"/>
              <a:ext cx="30074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Update the monitoring and alarms</a:t>
              </a:r>
              <a:br>
                <a:rPr lang="en-US" sz="1400" b="1" dirty="0"/>
              </a:br>
              <a:r>
                <a:rPr lang="en-US" sz="1400" b="1" dirty="0"/>
                <a:t>criteria for Mrs. Marsh as follows…</a:t>
              </a:r>
              <a:endParaRPr lang="fr-BE" sz="1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 flipV="1">
              <a:off x="3533862" y="5769768"/>
              <a:ext cx="2162961" cy="35361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24712" y="5651896"/>
              <a:ext cx="17176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Confirmed</a:t>
              </a:r>
              <a:endParaRPr lang="fr-BE" sz="1400" i="1" dirty="0"/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3279396" y="3530201"/>
              <a:ext cx="254466" cy="2593182"/>
            </a:xfrm>
            <a:prstGeom prst="leftBrace">
              <a:avLst>
                <a:gd name="adj1" fmla="val 8333"/>
                <a:gd name="adj2" fmla="val 47222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4355305"/>
              <a:ext cx="1463180" cy="73866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/>
                <a:t>Response delay seen by end-user would include Internet latencies</a:t>
              </a:r>
              <a:endParaRPr lang="fr-BE" sz="1050" b="1" i="1" dirty="0"/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5442358" y="4296369"/>
              <a:ext cx="190850" cy="1414463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97261" y="4708920"/>
              <a:ext cx="1208714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u="sng" dirty="0"/>
                <a:t>Service </a:t>
              </a:r>
              <a:r>
                <a:rPr lang="en-US" sz="1100" b="1" i="1" dirty="0"/>
                <a:t>response</a:t>
              </a:r>
              <a:r>
                <a:rPr lang="en-US" sz="1200" b="1" i="1" dirty="0"/>
                <a:t> delay</a:t>
              </a:r>
              <a:endParaRPr lang="fr-BE" sz="1200" b="1" i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3199" y="3589137"/>
              <a:ext cx="1" cy="25342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15125" y="3353393"/>
              <a:ext cx="23538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     Service instance</a:t>
              </a:r>
              <a:endParaRPr lang="fr-BE" sz="1200" b="1" i="1" dirty="0"/>
            </a:p>
          </p:txBody>
        </p:sp>
        <p:pic>
          <p:nvPicPr>
            <p:cNvPr id="18" name="Picture 3" descr="C:\Program Files\Microsoft Expression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0" y="2764034"/>
              <a:ext cx="1560386" cy="1372029"/>
            </a:xfrm>
            <a:prstGeom prst="rect">
              <a:avLst/>
            </a:prstGeom>
            <a:noFill/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633208" y="4419600"/>
              <a:ext cx="900076" cy="22424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33207" y="4419600"/>
              <a:ext cx="1277180" cy="976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33208" y="4419600"/>
              <a:ext cx="2035728" cy="28932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934199" y="3589137"/>
              <a:ext cx="1" cy="25342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96199" y="3589137"/>
              <a:ext cx="1" cy="253424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33207" y="3589137"/>
              <a:ext cx="1" cy="25342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653123" y="4939752"/>
              <a:ext cx="900076" cy="20389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633208" y="4785122"/>
              <a:ext cx="2062992" cy="16073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633208" y="5374482"/>
              <a:ext cx="1300992" cy="33635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633207" y="3581400"/>
              <a:ext cx="5593" cy="71496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33207" y="5803106"/>
              <a:ext cx="5594" cy="29289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34200" y="3581400"/>
              <a:ext cx="5594" cy="935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939794" y="5410200"/>
              <a:ext cx="0" cy="71318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633207" y="4466632"/>
              <a:ext cx="11187" cy="11852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5086352" y="2895832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62551" y="2895832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38752" y="2895832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95951" y="2915478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72150" y="2915478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48351" y="2915478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81752" y="2915478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57951" y="2915478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34152" y="2915478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43752" y="2915478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219951" y="2915478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296152" y="2915478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4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when we add updates….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2514600"/>
            <a:ext cx="2057400" cy="1143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1600202"/>
            <a:ext cx="3581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Update the monitoring and alarms criteria for Mrs. Marsh as follows…</a:t>
            </a:r>
            <a:endParaRPr lang="fr-BE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514600" y="5562600"/>
            <a:ext cx="2590800" cy="4572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54102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Confirmed</a:t>
            </a:r>
            <a:endParaRPr lang="fr-BE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810000"/>
            <a:ext cx="22098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3810000"/>
            <a:ext cx="13716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05400" y="3810000"/>
            <a:ext cx="762000" cy="3048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9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val 14"/>
          <p:cNvSpPr/>
          <p:nvPr/>
        </p:nvSpPr>
        <p:spPr>
          <a:xfrm>
            <a:off x="78486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80010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4191000"/>
            <a:ext cx="22098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5400" y="4191000"/>
            <a:ext cx="13716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05400" y="4191000"/>
            <a:ext cx="762000" cy="3048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05400" y="4724400"/>
            <a:ext cx="22098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05400" y="4724400"/>
            <a:ext cx="137160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05400" y="4724400"/>
            <a:ext cx="762000" cy="3048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2209800" y="2667000"/>
            <a:ext cx="304800" cy="3352800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381000" y="3733802"/>
            <a:ext cx="1752600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Response delay seen by end-user would also include Internet latencies not measured in our work</a:t>
            </a:r>
            <a:endParaRPr lang="fr-BE" sz="1200" b="1" i="1" dirty="0"/>
          </a:p>
        </p:txBody>
      </p:sp>
      <p:sp>
        <p:nvSpPr>
          <p:cNvPr id="25" name="Left Brace 24"/>
          <p:cNvSpPr/>
          <p:nvPr/>
        </p:nvSpPr>
        <p:spPr>
          <a:xfrm>
            <a:off x="4800600" y="3657600"/>
            <a:ext cx="228600" cy="18288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TextBox 25"/>
          <p:cNvSpPr txBox="1"/>
          <p:nvPr/>
        </p:nvSpPr>
        <p:spPr>
          <a:xfrm>
            <a:off x="2743200" y="4191002"/>
            <a:ext cx="2133600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Now the delay associated with waiting for the multicasts to finish could impact the critical path even in a single service</a:t>
            </a:r>
            <a:endParaRPr lang="fr-BE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81600" y="3581402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/>
              <a:t>Send</a:t>
            </a:r>
            <a:endParaRPr lang="fr-BE" sz="1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3962402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/>
              <a:t>Send</a:t>
            </a:r>
            <a:endParaRPr lang="fr-BE" sz="1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4495802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/>
              <a:t>Send</a:t>
            </a:r>
            <a:endParaRPr lang="fr-BE" sz="1400" b="1" i="1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448300" y="4610100"/>
            <a:ext cx="373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686300" y="4610100"/>
            <a:ext cx="373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924300" y="4610100"/>
            <a:ext cx="373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162300" y="4610100"/>
            <a:ext cx="373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7400" y="1905000"/>
            <a:ext cx="2362200" cy="52322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Execution timeline for an individual  first-tier replica</a:t>
            </a:r>
            <a:endParaRPr lang="fr-BE" sz="1400" i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5105400" y="2438400"/>
            <a:ext cx="12954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24400" y="3200400"/>
            <a:ext cx="3962400" cy="304800"/>
          </a:xfrm>
          <a:prstGeom prst="ellipse">
            <a:avLst/>
          </a:prstGeom>
          <a:ln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3200400"/>
            <a:ext cx="2971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Soft-state first-tier service</a:t>
            </a:r>
            <a:endParaRPr lang="fr-BE" sz="1600" b="1" i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8200" y="2438400"/>
            <a:ext cx="2819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i="1" dirty="0"/>
              <a:t>     A              B              C              D</a:t>
            </a:r>
            <a:endParaRPr lang="fr-BE" sz="1600" b="1" i="1" dirty="0"/>
          </a:p>
        </p:txBody>
      </p:sp>
      <p:pic>
        <p:nvPicPr>
          <p:cNvPr id="41" name="Picture 3" descr="C:\Program Files\Microsoft Expression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1869034" cy="1773936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>
            <a:stCxn id="30" idx="3"/>
          </p:cNvCxnSpPr>
          <p:nvPr/>
        </p:nvCxnSpPr>
        <p:spPr>
          <a:xfrm flipH="1">
            <a:off x="5105400" y="4116289"/>
            <a:ext cx="685800" cy="15388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029200" y="4193235"/>
            <a:ext cx="1524000" cy="18826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029200" y="4193233"/>
            <a:ext cx="2286000" cy="29015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105400" y="4495800"/>
            <a:ext cx="685800" cy="15388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029200" y="4572746"/>
            <a:ext cx="1524000" cy="18826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29200" y="4572744"/>
            <a:ext cx="2286000" cy="29015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105400" y="5105400"/>
            <a:ext cx="685800" cy="15388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029200" y="5182346"/>
            <a:ext cx="1524000" cy="18826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29200" y="5182344"/>
            <a:ext cx="2286000" cy="29015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send updates without waiting?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648" y="2103785"/>
            <a:ext cx="8302752" cy="4495800"/>
          </a:xfrm>
        </p:spPr>
        <p:txBody>
          <a:bodyPr>
            <a:normAutofit/>
          </a:bodyPr>
          <a:lstStyle/>
          <a:p>
            <a:r>
              <a:rPr lang="en-US" dirty="0"/>
              <a:t>Several issues now arise</a:t>
            </a:r>
          </a:p>
          <a:p>
            <a:pPr lvl="1"/>
            <a:r>
              <a:rPr lang="en-US" dirty="0"/>
              <a:t>Are all the replicas applying updates in the same order?</a:t>
            </a:r>
          </a:p>
          <a:p>
            <a:pPr lvl="2"/>
            <a:r>
              <a:rPr lang="en-US" dirty="0"/>
              <a:t>Might not matter unless the same data item is being changed</a:t>
            </a:r>
          </a:p>
          <a:p>
            <a:pPr lvl="2"/>
            <a:r>
              <a:rPr lang="en-US" dirty="0"/>
              <a:t>But then clearly we do need some “agreement” on order</a:t>
            </a:r>
          </a:p>
          <a:p>
            <a:pPr lvl="1"/>
            <a:r>
              <a:rPr lang="en-US" dirty="0"/>
              <a:t>What if the leader replies to the end user but then crashes and it turns out that the updates were lost in the network?</a:t>
            </a:r>
          </a:p>
          <a:p>
            <a:pPr lvl="2"/>
            <a:r>
              <a:rPr lang="en-US" dirty="0"/>
              <a:t>Data center networks are surprisingly </a:t>
            </a:r>
            <a:r>
              <a:rPr lang="en-US" dirty="0" err="1"/>
              <a:t>lossy</a:t>
            </a:r>
            <a:r>
              <a:rPr lang="en-US" dirty="0"/>
              <a:t> at times</a:t>
            </a:r>
          </a:p>
          <a:p>
            <a:pPr lvl="2"/>
            <a:r>
              <a:rPr lang="en-US" dirty="0"/>
              <a:t>Also, bursts of updates can queue up</a:t>
            </a:r>
          </a:p>
          <a:p>
            <a:r>
              <a:rPr lang="en-US" dirty="0"/>
              <a:t>Such issues result in </a:t>
            </a:r>
            <a:r>
              <a:rPr lang="en-US" i="1" dirty="0"/>
              <a:t>inconsistency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484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ECE 530 Cloud Computing</vt:lpstr>
      <vt:lpstr>What does “critical path” mean?</vt:lpstr>
      <vt:lpstr>What if a request triggers updates?</vt:lpstr>
      <vt:lpstr>First-tier parallelism</vt:lpstr>
      <vt:lpstr>What does “critical path” mean?</vt:lpstr>
      <vt:lpstr>With replicas we just load balance</vt:lpstr>
      <vt:lpstr>But when we add updates….</vt:lpstr>
      <vt:lpstr>What if we send updates without waiting?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5</cp:revision>
  <dcterms:created xsi:type="dcterms:W3CDTF">2020-02-05T17:34:20Z</dcterms:created>
  <dcterms:modified xsi:type="dcterms:W3CDTF">2020-02-06T04:21:45Z</dcterms:modified>
</cp:coreProperties>
</file>