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2" r:id="rId3"/>
    <p:sldId id="300" r:id="rId4"/>
    <p:sldId id="290" r:id="rId5"/>
    <p:sldId id="294" r:id="rId6"/>
    <p:sldId id="292" r:id="rId7"/>
    <p:sldId id="29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FFA1C-E0E3-440A-A0C5-B0C6A898CDFB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EE63-CB16-40B2-93B8-6422ED52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71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clearly important that billing information and commercial transaction records be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handled with this type of strong consistency.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E011D-F860-47D8-9260-A438D6B2E03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4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4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63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C6316-866D-4A8B-9DC9-7F64EE9487F8}" type="slidenum">
              <a:rPr lang="fr-BE" smtClean="0"/>
              <a:pPr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3825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E011D-F860-47D8-9260-A438D6B2E03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9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1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2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4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8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7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7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7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7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0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9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98B4-F191-4651-B001-EDDFBC28B1F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2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1EF9-311E-4FE0-93AE-C335D6A32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530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785EB-1023-4E53-BE5D-C0E23E2DF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Ioannis Papapanagiotou</a:t>
            </a:r>
          </a:p>
          <a:p>
            <a:r>
              <a:rPr lang="en-US" dirty="0"/>
              <a:t>CAP Theorem</a:t>
            </a:r>
          </a:p>
        </p:txBody>
      </p:sp>
    </p:spTree>
    <p:extLst>
      <p:ext uri="{BB962C8B-B14F-4D97-AF65-F5344CB8AC3E}">
        <p14:creationId xmlns:p14="http://schemas.microsoft.com/office/powerpoint/2010/main" val="114738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echspritz.com/wp-content/uploads/2013/05/CA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346200"/>
            <a:ext cx="4419600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Eric Brewer’s CAP theorem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676400"/>
            <a:ext cx="5105400" cy="5105400"/>
          </a:xfrm>
        </p:spPr>
        <p:txBody>
          <a:bodyPr>
            <a:normAutofit/>
          </a:bodyPr>
          <a:lstStyle/>
          <a:p>
            <a:r>
              <a:rPr lang="en-US" sz="2000" dirty="0"/>
              <a:t>In a famous 2000 keynote talk at ACM PODC, Eric Brewer proposed that “you can have </a:t>
            </a:r>
            <a:r>
              <a:rPr lang="en-US" sz="2000"/>
              <a:t>just two” </a:t>
            </a:r>
            <a:r>
              <a:rPr lang="en-US" sz="2000" dirty="0"/>
              <a:t>from</a:t>
            </a:r>
          </a:p>
          <a:p>
            <a:pPr lvl="1"/>
            <a:r>
              <a:rPr lang="en-US" sz="2000" b="1" dirty="0"/>
              <a:t>Consistency</a:t>
            </a:r>
            <a:r>
              <a:rPr lang="en-US" sz="2000" dirty="0"/>
              <a:t> (all nodes see the same data at the same time)</a:t>
            </a:r>
          </a:p>
          <a:p>
            <a:pPr lvl="1"/>
            <a:r>
              <a:rPr lang="en-US" sz="2000" b="1" dirty="0"/>
              <a:t>Availability</a:t>
            </a:r>
            <a:r>
              <a:rPr lang="en-US" sz="2000" dirty="0"/>
              <a:t> (a guarantee that every request receives a response about whether it was successful or failed)</a:t>
            </a:r>
          </a:p>
          <a:p>
            <a:pPr lvl="1"/>
            <a:r>
              <a:rPr lang="en-US" sz="2000" b="1" dirty="0"/>
              <a:t>Partition tolerance </a:t>
            </a:r>
            <a:r>
              <a:rPr lang="en-US" sz="2000" dirty="0"/>
              <a:t>(the system continues to operate despite arbitrary message loss or failure of part of the system)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0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 with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commit or fail in their entirety (</a:t>
            </a:r>
            <a:r>
              <a:rPr lang="en-US" b="1" dirty="0"/>
              <a:t>atomic</a:t>
            </a:r>
            <a:r>
              <a:rPr lang="en-US" dirty="0"/>
              <a:t>)</a:t>
            </a:r>
          </a:p>
          <a:p>
            <a:r>
              <a:rPr lang="en-US" dirty="0"/>
              <a:t>committed transactions are visible to all future transactions (</a:t>
            </a:r>
            <a:r>
              <a:rPr lang="en-US" b="1" dirty="0"/>
              <a:t>consistent</a:t>
            </a:r>
            <a:r>
              <a:rPr lang="en-US" dirty="0"/>
              <a:t>)</a:t>
            </a:r>
          </a:p>
          <a:p>
            <a:r>
              <a:rPr lang="en-US" dirty="0"/>
              <a:t>un-committed transactions are isolated from each other (</a:t>
            </a:r>
            <a:r>
              <a:rPr lang="en-US" b="1" dirty="0"/>
              <a:t>isolated</a:t>
            </a:r>
            <a:r>
              <a:rPr lang="en-US" dirty="0"/>
              <a:t>)</a:t>
            </a:r>
          </a:p>
          <a:p>
            <a:r>
              <a:rPr lang="en-US" dirty="0"/>
              <a:t>once a transaction is committed it is permanent (</a:t>
            </a:r>
            <a:r>
              <a:rPr lang="en-US" b="1" dirty="0"/>
              <a:t>durable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Consistency: Atomic Data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most natural way of formalizing the idea of </a:t>
            </a:r>
            <a:r>
              <a:rPr lang="en-US" b="1" dirty="0"/>
              <a:t>consistent</a:t>
            </a:r>
            <a:r>
              <a:rPr lang="en-US" dirty="0"/>
              <a:t> service is as an </a:t>
            </a:r>
            <a:r>
              <a:rPr lang="en-US" b="1" dirty="0"/>
              <a:t>atomic data object</a:t>
            </a:r>
          </a:p>
          <a:p>
            <a:pPr lvl="1"/>
            <a:r>
              <a:rPr lang="en-US" dirty="0"/>
              <a:t>Definition: There must exist a total order on all operations such that each operation looks as if it were complete at a single instant</a:t>
            </a:r>
          </a:p>
          <a:p>
            <a:r>
              <a:rPr lang="en-US" dirty="0"/>
              <a:t>This is equivalent to requiring requests if the distributed shared memory to act as if they were executing in a single node, responding to operations one at a time.</a:t>
            </a:r>
          </a:p>
          <a:p>
            <a:r>
              <a:rPr lang="en-US" dirty="0"/>
              <a:t>Atomic read/write shared memory</a:t>
            </a:r>
          </a:p>
          <a:p>
            <a:pPr lvl="1"/>
            <a:r>
              <a:rPr lang="en-US" dirty="0"/>
              <a:t>Any read operation that begins after a write operation completes must return that value, or the result of a later write operation.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1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Consistency: What does it mean?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used in CAP, consistency is about two things</a:t>
            </a:r>
          </a:p>
          <a:p>
            <a:pPr lvl="1"/>
            <a:r>
              <a:rPr lang="en-US" b="1" dirty="0"/>
              <a:t>First</a:t>
            </a:r>
            <a:r>
              <a:rPr lang="en-US" dirty="0"/>
              <a:t>, that updates to the same data item are applied in some agreed-upon order</a:t>
            </a:r>
          </a:p>
          <a:p>
            <a:pPr lvl="1"/>
            <a:r>
              <a:rPr lang="en-US" b="1" dirty="0"/>
              <a:t>Second</a:t>
            </a:r>
            <a:r>
              <a:rPr lang="en-US" dirty="0"/>
              <a:t>, that once an update is acknowledged to an external user, it won’t be forgotten</a:t>
            </a:r>
          </a:p>
          <a:p>
            <a:pPr lvl="1"/>
            <a:endParaRPr lang="en-US" dirty="0"/>
          </a:p>
          <a:p>
            <a:r>
              <a:rPr lang="en-US" dirty="0"/>
              <a:t>Not all systems need both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Consistency: But inconsistency brings risks too!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Inconsistency causes bugs</a:t>
            </a:r>
          </a:p>
          <a:p>
            <a:pPr lvl="1"/>
            <a:r>
              <a:rPr lang="en-US" dirty="0"/>
              <a:t>Clients would never be able to </a:t>
            </a:r>
            <a:br>
              <a:rPr lang="en-US" dirty="0"/>
            </a:br>
            <a:r>
              <a:rPr lang="en-US" dirty="0"/>
              <a:t>trust servers… a free-for-all</a:t>
            </a:r>
          </a:p>
          <a:p>
            <a:endParaRPr lang="en-US" dirty="0"/>
          </a:p>
          <a:p>
            <a:r>
              <a:rPr lang="en-US" dirty="0"/>
              <a:t>Weak or “best effort” consistency?</a:t>
            </a:r>
          </a:p>
          <a:p>
            <a:pPr lvl="1"/>
            <a:r>
              <a:rPr lang="en-US" dirty="0"/>
              <a:t>Strong security guarantees demand consistency</a:t>
            </a:r>
          </a:p>
          <a:p>
            <a:pPr lvl="1"/>
            <a:r>
              <a:rPr lang="en-US" dirty="0"/>
              <a:t>Would you trust a medical electronic-health records system or a bank that used “weak consistency” for better scalability?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5181600" y="1383632"/>
            <a:ext cx="3657600" cy="762000"/>
          </a:xfrm>
          <a:prstGeom prst="cloudCallout">
            <a:avLst>
              <a:gd name="adj1" fmla="val 34903"/>
              <a:gd name="adj2" fmla="val 107582"/>
            </a:avLst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 Black" pitchFamily="34" charset="0"/>
              </a:rPr>
              <a:t>My rent check bounced?</a:t>
            </a:r>
          </a:p>
          <a:p>
            <a:pPr algn="ctr"/>
            <a:r>
              <a:rPr lang="en-US" dirty="0">
                <a:solidFill>
                  <a:srgbClr val="0070C0"/>
                </a:solidFill>
                <a:latin typeface="Arial Black" pitchFamily="34" charset="0"/>
              </a:rPr>
              <a:t>That can’t be right!</a:t>
            </a:r>
            <a:endParaRPr lang="fr-BE" dirty="0">
              <a:solidFill>
                <a:srgbClr val="0070C0"/>
              </a:solidFill>
              <a:latin typeface="Arial Black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096002" y="2209802"/>
            <a:ext cx="2901315" cy="1265255"/>
            <a:chOff x="6096000" y="2209800"/>
            <a:chExt cx="2901315" cy="1265255"/>
          </a:xfrm>
        </p:grpSpPr>
        <p:pic>
          <p:nvPicPr>
            <p:cNvPr id="158722" name="Picture 2" descr="http://www.sitesplus.co.uk/user_docs/u118/Image/worried_ma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53400" y="2209800"/>
              <a:ext cx="843915" cy="1265255"/>
            </a:xfrm>
            <a:prstGeom prst="rect">
              <a:avLst/>
            </a:prstGeom>
            <a:noFill/>
          </p:spPr>
        </p:pic>
        <p:pic>
          <p:nvPicPr>
            <p:cNvPr id="158724" name="Picture 4" descr="http://www.thelpa.com/images/nfs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0" y="2590800"/>
              <a:ext cx="1823238" cy="8382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6324600" y="2819400"/>
              <a:ext cx="16002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i="1" dirty="0"/>
                <a:t>Jason Fane Properties               1150.00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48400" y="3124201"/>
              <a:ext cx="14478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i="1" dirty="0"/>
                <a:t>Sept 2009                </a:t>
              </a:r>
              <a:r>
                <a:rPr lang="en-US" sz="700" b="1" i="1" dirty="0">
                  <a:latin typeface="Blackadder ITC" pitchFamily="82" charset="0"/>
                </a:rPr>
                <a:t>Tommy Tenant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9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ACID to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Database developers all know the ACID acronym. It says that database transactions should be:</a:t>
            </a:r>
          </a:p>
          <a:p>
            <a:pPr lvl="1"/>
            <a:r>
              <a:rPr lang="en-US" b="1" dirty="0"/>
              <a:t>A</a:t>
            </a:r>
            <a:r>
              <a:rPr lang="en-US" dirty="0"/>
              <a:t>tomic: Everything in a transaction succeeds or the entire transaction is rolled back.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onsistent: A transaction cannot leave the database in an inconsistent state.</a:t>
            </a:r>
          </a:p>
          <a:p>
            <a:pPr lvl="1"/>
            <a:r>
              <a:rPr lang="en-US" b="1" dirty="0"/>
              <a:t>I</a:t>
            </a:r>
            <a:r>
              <a:rPr lang="en-US" dirty="0"/>
              <a:t>solated: Transactions cannot interfere with each other.</a:t>
            </a:r>
          </a:p>
          <a:p>
            <a:pPr lvl="1"/>
            <a:r>
              <a:rPr lang="en-US" b="1" dirty="0"/>
              <a:t>D</a:t>
            </a:r>
            <a:r>
              <a:rPr lang="en-US" dirty="0"/>
              <a:t>urable: Completed transactions persist, even when servers restart etc.</a:t>
            </a:r>
          </a:p>
          <a:p>
            <a:r>
              <a:rPr lang="en-US" dirty="0"/>
              <a:t>These qualities seem indispensable, and yet they are incompatible with availability and performance in very large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9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487</Words>
  <Application>Microsoft Macintosh PowerPoint</Application>
  <PresentationFormat>On-screen Show (4:3)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Blackadder ITC</vt:lpstr>
      <vt:lpstr>Calibri</vt:lpstr>
      <vt:lpstr>Calibri Light</vt:lpstr>
      <vt:lpstr>Office Theme</vt:lpstr>
      <vt:lpstr>ECE 530 Cloud Computing</vt:lpstr>
      <vt:lpstr>Eric Brewer’s CAP theorem</vt:lpstr>
      <vt:lpstr>Interactions with Web services</vt:lpstr>
      <vt:lpstr>Consistency: Atomic Data Objects</vt:lpstr>
      <vt:lpstr>Consistency: What does it mean?</vt:lpstr>
      <vt:lpstr>Consistency: But inconsistency brings risks too!</vt:lpstr>
      <vt:lpstr>From ACID to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Dimitrios Sikeridis</dc:creator>
  <cp:lastModifiedBy>Ioannis Papapanagiotou</cp:lastModifiedBy>
  <cp:revision>6</cp:revision>
  <dcterms:created xsi:type="dcterms:W3CDTF">2020-02-05T17:34:20Z</dcterms:created>
  <dcterms:modified xsi:type="dcterms:W3CDTF">2020-03-26T01:41:11Z</dcterms:modified>
</cp:coreProperties>
</file>