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97" r:id="rId3"/>
    <p:sldId id="298" r:id="rId4"/>
    <p:sldId id="295"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60"/>
  </p:normalViewPr>
  <p:slideViewPr>
    <p:cSldViewPr snapToGrid="0">
      <p:cViewPr varScale="1">
        <p:scale>
          <a:sx n="128" d="100"/>
          <a:sy n="128"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3/25/20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Dynamo_(storage_syste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Eventual_consistency" TargetMode="External"/><Relationship Id="rId5" Type="http://schemas.openxmlformats.org/officeDocument/2006/relationships/hyperlink" Target="http://en.wikipedia.org/wiki/Shopping_cart_software" TargetMode="External"/><Relationship Id="rId4" Type="http://schemas.openxmlformats.org/officeDocument/2006/relationships/hyperlink" Target="http://en.wikipedia.org/wiki/Werner_Vogel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a:t>
            </a:fld>
            <a:endParaRPr lang="en-US"/>
          </a:p>
        </p:txBody>
      </p:sp>
    </p:spTree>
    <p:extLst>
      <p:ext uri="{BB962C8B-B14F-4D97-AF65-F5344CB8AC3E}">
        <p14:creationId xmlns:p14="http://schemas.microsoft.com/office/powerpoint/2010/main" val="38346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2</a:t>
            </a:fld>
            <a:endParaRPr lang="en-US"/>
          </a:p>
        </p:txBody>
      </p:sp>
    </p:spTree>
    <p:extLst>
      <p:ext uri="{BB962C8B-B14F-4D97-AF65-F5344CB8AC3E}">
        <p14:creationId xmlns:p14="http://schemas.microsoft.com/office/powerpoint/2010/main" val="3447592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3</a:t>
            </a:fld>
            <a:endParaRPr lang="en-US"/>
          </a:p>
        </p:txBody>
      </p:sp>
    </p:spTree>
    <p:extLst>
      <p:ext uri="{BB962C8B-B14F-4D97-AF65-F5344CB8AC3E}">
        <p14:creationId xmlns:p14="http://schemas.microsoft.com/office/powerpoint/2010/main" val="3267844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Vogels</a:t>
            </a:r>
            <a:r>
              <a:rPr lang="en-US" dirty="0"/>
              <a:t> described the deep technical nature of Amazon's infrastructure work in a paper about Amazon's </a:t>
            </a:r>
            <a:r>
              <a:rPr lang="en-US" dirty="0">
                <a:hlinkClick r:id="rId3" tooltip="Dynamo (storage system)"/>
              </a:rPr>
              <a:t>Dynamo</a:t>
            </a:r>
            <a:r>
              <a:rPr lang="en-US" dirty="0"/>
              <a:t>,</a:t>
            </a:r>
            <a:r>
              <a:rPr lang="en-US" baseline="30000" dirty="0">
                <a:hlinkClick r:id="rId4"/>
              </a:rPr>
              <a:t>[10]</a:t>
            </a:r>
            <a:r>
              <a:rPr lang="en-US" dirty="0"/>
              <a:t> the storage engine for the </a:t>
            </a:r>
            <a:r>
              <a:rPr lang="en-US" dirty="0">
                <a:hlinkClick r:id="rId5" tooltip="Shopping cart software"/>
              </a:rPr>
              <a:t>Amazon Shopping Cart</a:t>
            </a:r>
            <a:r>
              <a:rPr lang="en-US" dirty="0"/>
              <a:t>. </a:t>
            </a:r>
            <a:r>
              <a:rPr lang="en-US"/>
              <a:t>He is generally regarded as one of the world's top experts on ultra-scalable systems and he uses his weblog to educate the community about issues such as </a:t>
            </a:r>
            <a:r>
              <a:rPr lang="en-US">
                <a:hlinkClick r:id="rId6" tooltip="Eventual consistency"/>
              </a:rPr>
              <a:t>eventual consistency</a:t>
            </a:r>
            <a:r>
              <a:rPr lang="en-US"/>
              <a:t>.</a:t>
            </a:r>
            <a:r>
              <a:rPr lang="en-US" baseline="30000">
                <a:hlinkClick r:id="rId4"/>
              </a:rPr>
              <a:t>[11]</a:t>
            </a:r>
            <a:endParaRPr lang="en-US"/>
          </a:p>
          <a:p>
            <a:endParaRPr lang="fr-BE" dirty="0"/>
          </a:p>
        </p:txBody>
      </p:sp>
      <p:sp>
        <p:nvSpPr>
          <p:cNvPr id="4" name="Slide Number Placeholder 3"/>
          <p:cNvSpPr>
            <a:spLocks noGrp="1"/>
          </p:cNvSpPr>
          <p:nvPr>
            <p:ph type="sldNum" sz="quarter" idx="10"/>
          </p:nvPr>
        </p:nvSpPr>
        <p:spPr/>
        <p:txBody>
          <a:bodyPr/>
          <a:lstStyle/>
          <a:p>
            <a:fld id="{627C6316-866D-4A8B-9DC9-7F64EE9487F8}" type="slidenum">
              <a:rPr lang="fr-BE" smtClean="0"/>
              <a:pPr/>
              <a:t>4</a:t>
            </a:fld>
            <a:endParaRPr lang="fr-BE"/>
          </a:p>
        </p:txBody>
      </p:sp>
    </p:spTree>
    <p:extLst>
      <p:ext uri="{BB962C8B-B14F-4D97-AF65-F5344CB8AC3E}">
        <p14:creationId xmlns:p14="http://schemas.microsoft.com/office/powerpoint/2010/main" val="192801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06746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81747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1669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81186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3/25/20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47126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3/25/20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95643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3/25/20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7608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3/25/20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62772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3/25/20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07619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75100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46141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3/25/20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187335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p:txBody>
          <a:bodyPr/>
          <a:lstStyle/>
          <a:p>
            <a:r>
              <a:rPr lang="en-US" dirty="0"/>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p:txBody>
          <a:bodyPr/>
          <a:lstStyle/>
          <a:p>
            <a:r>
              <a:rPr lang="en-US" dirty="0"/>
              <a:t>Ioannis Papapanagiotou</a:t>
            </a:r>
          </a:p>
          <a:p>
            <a:r>
              <a:rPr lang="en-US" dirty="0"/>
              <a:t>CAP Theorem Examples</a:t>
            </a:r>
          </a:p>
        </p:txBody>
      </p:sp>
    </p:spTree>
    <p:extLst>
      <p:ext uri="{BB962C8B-B14F-4D97-AF65-F5344CB8AC3E}">
        <p14:creationId xmlns:p14="http://schemas.microsoft.com/office/powerpoint/2010/main" val="11473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Book Store: Shop Around the Corner</a:t>
            </a:r>
          </a:p>
        </p:txBody>
      </p:sp>
      <p:sp>
        <p:nvSpPr>
          <p:cNvPr id="3" name="Content Placeholder 2"/>
          <p:cNvSpPr>
            <a:spLocks noGrp="1"/>
          </p:cNvSpPr>
          <p:nvPr>
            <p:ph idx="1"/>
          </p:nvPr>
        </p:nvSpPr>
        <p:spPr/>
        <p:txBody>
          <a:bodyPr>
            <a:normAutofit/>
          </a:bodyPr>
          <a:lstStyle/>
          <a:p>
            <a:r>
              <a:rPr lang="en-US" dirty="0"/>
              <a:t>For example, suppose you run an online book store and you proudly display how many of each book you have in your inventory. </a:t>
            </a:r>
          </a:p>
          <a:p>
            <a:pPr lvl="1"/>
            <a:r>
              <a:rPr lang="en-US" dirty="0"/>
              <a:t>Every time someone is in the process of buying a book, you lock part of the database until they finish so that all visitors around the world will see accurate inventory numbers. That works well if you run The Shop Around the Corner but not if you run Amazon.com</a:t>
            </a:r>
          </a:p>
          <a:p>
            <a:endParaRPr lang="en-US" dirty="0"/>
          </a:p>
        </p:txBody>
      </p:sp>
    </p:spTree>
    <p:extLst>
      <p:ext uri="{BB962C8B-B14F-4D97-AF65-F5344CB8AC3E}">
        <p14:creationId xmlns:p14="http://schemas.microsoft.com/office/powerpoint/2010/main" val="369533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 Store: Amazonia </a:t>
            </a:r>
          </a:p>
        </p:txBody>
      </p:sp>
      <p:sp>
        <p:nvSpPr>
          <p:cNvPr id="3" name="Content Placeholder 2"/>
          <p:cNvSpPr>
            <a:spLocks noGrp="1"/>
          </p:cNvSpPr>
          <p:nvPr>
            <p:ph idx="1"/>
          </p:nvPr>
        </p:nvSpPr>
        <p:spPr/>
        <p:txBody>
          <a:bodyPr>
            <a:normAutofit/>
          </a:bodyPr>
          <a:lstStyle/>
          <a:p>
            <a:pPr marL="342900" lvl="1" indent="-342900"/>
            <a:r>
              <a:rPr lang="en-US" dirty="0"/>
              <a:t>Amazon might instead use cached data. </a:t>
            </a:r>
          </a:p>
          <a:p>
            <a:pPr marL="742950" lvl="2" indent="-342900"/>
            <a:r>
              <a:rPr lang="en-US" dirty="0"/>
              <a:t>Users would not </a:t>
            </a:r>
            <a:r>
              <a:rPr lang="en-US"/>
              <a:t>see the </a:t>
            </a:r>
            <a:r>
              <a:rPr lang="en-US" dirty="0"/>
              <a:t>inventory count at this second, but what it was say an hour ago when the last snapshot was taken. </a:t>
            </a:r>
          </a:p>
          <a:p>
            <a:pPr marL="342900" lvl="1" indent="-342900"/>
            <a:r>
              <a:rPr lang="en-US" dirty="0"/>
              <a:t>Also, Amazon might violate the “I” in ACID by tolerating a small probability that simultaneous transactions could interfere with each other. </a:t>
            </a:r>
          </a:p>
          <a:p>
            <a:pPr marL="742950" lvl="2" indent="-342900"/>
            <a:r>
              <a:rPr lang="en-US" dirty="0"/>
              <a:t>For example, two customers might both believe that they just purchased the last copy of a certain book. The company might risk having to apologize to one of the two customers (and maybe compensate them with a gift card) rather than slowing down their site and irritating myriad other customers.</a:t>
            </a:r>
          </a:p>
          <a:p>
            <a:endParaRPr lang="en-US" dirty="0"/>
          </a:p>
        </p:txBody>
      </p:sp>
    </p:spTree>
    <p:extLst>
      <p:ext uri="{BB962C8B-B14F-4D97-AF65-F5344CB8AC3E}">
        <p14:creationId xmlns:p14="http://schemas.microsoft.com/office/powerpoint/2010/main" val="176177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Vogels</a:t>
            </a:r>
            <a:r>
              <a:rPr lang="en-US" dirty="0"/>
              <a:t> at the Helm</a:t>
            </a:r>
            <a:endParaRPr lang="fr-BE" dirty="0"/>
          </a:p>
        </p:txBody>
      </p:sp>
      <p:sp>
        <p:nvSpPr>
          <p:cNvPr id="3" name="Content Placeholder 2"/>
          <p:cNvSpPr>
            <a:spLocks noGrp="1"/>
          </p:cNvSpPr>
          <p:nvPr>
            <p:ph idx="1"/>
          </p:nvPr>
        </p:nvSpPr>
        <p:spPr/>
        <p:txBody>
          <a:bodyPr>
            <a:normAutofit/>
          </a:bodyPr>
          <a:lstStyle/>
          <a:p>
            <a:r>
              <a:rPr lang="en-US" dirty="0"/>
              <a:t>Werner </a:t>
            </a:r>
            <a:r>
              <a:rPr lang="en-US" dirty="0" err="1"/>
              <a:t>Vogels</a:t>
            </a:r>
            <a:r>
              <a:rPr lang="en-US" dirty="0"/>
              <a:t> is CTO at Amazon.com…</a:t>
            </a:r>
          </a:p>
          <a:p>
            <a:r>
              <a:rPr lang="en-US" dirty="0"/>
              <a:t>He was involved in building a new shopping cart service</a:t>
            </a:r>
          </a:p>
          <a:p>
            <a:pPr lvl="1"/>
            <a:r>
              <a:rPr lang="en-US" dirty="0"/>
              <a:t>The old one used strong consistency for replicated data</a:t>
            </a:r>
          </a:p>
          <a:p>
            <a:pPr lvl="1"/>
            <a:r>
              <a:rPr lang="en-US" dirty="0"/>
              <a:t>New version was build over a DHT, like Chord, and has weak consistency with eventual convergence</a:t>
            </a:r>
          </a:p>
          <a:p>
            <a:endParaRPr lang="en-US" dirty="0"/>
          </a:p>
          <a:p>
            <a:r>
              <a:rPr lang="en-US" dirty="0"/>
              <a:t>This weakens guarantees… but </a:t>
            </a:r>
          </a:p>
          <a:p>
            <a:pPr lvl="1"/>
            <a:r>
              <a:rPr lang="en-US" b="1" i="1" dirty="0">
                <a:solidFill>
                  <a:srgbClr val="C00000"/>
                </a:solidFill>
              </a:rPr>
              <a:t>Speed matters more than correctness</a:t>
            </a:r>
            <a:endParaRPr lang="fr-BE" b="1" dirty="0">
              <a:solidFill>
                <a:srgbClr val="C00000"/>
              </a:solidFill>
            </a:endParaRPr>
          </a:p>
        </p:txBody>
      </p:sp>
      <p:sp>
        <p:nvSpPr>
          <p:cNvPr id="8" name="Slide Number Placeholder 7"/>
          <p:cNvSpPr>
            <a:spLocks noGrp="1"/>
          </p:cNvSpPr>
          <p:nvPr>
            <p:ph type="sldNum" sz="quarter" idx="12"/>
          </p:nvPr>
        </p:nvSpPr>
        <p:spPr/>
        <p:txBody>
          <a:bodyPr>
            <a:normAutofit/>
          </a:bodyPr>
          <a:lstStyle/>
          <a:p>
            <a:fld id="{B6F15528-21DE-4FAA-801E-634DDDAF4B2B}" type="slidenum">
              <a:rPr lang="en-US" smtClean="0"/>
              <a:pPr/>
              <a:t>4</a:t>
            </a:fld>
            <a:endParaRPr lang="en-US"/>
          </a:p>
        </p:txBody>
      </p:sp>
      <p:pic>
        <p:nvPicPr>
          <p:cNvPr id="39940" name="Picture 4" descr="Amazon_CTO_Werner_Vogels_Flywheel.JPG"/>
          <p:cNvPicPr>
            <a:picLocks noChangeAspect="1" noChangeArrowheads="1"/>
          </p:cNvPicPr>
          <p:nvPr/>
        </p:nvPicPr>
        <p:blipFill>
          <a:blip r:embed="rId3" cstate="print"/>
          <a:srcRect/>
          <a:stretch>
            <a:fillRect/>
          </a:stretch>
        </p:blipFill>
        <p:spPr bwMode="auto">
          <a:xfrm>
            <a:off x="6705600" y="4876800"/>
            <a:ext cx="812800" cy="1219200"/>
          </a:xfrm>
          <a:prstGeom prst="rect">
            <a:avLst/>
          </a:prstGeom>
          <a:noFill/>
        </p:spPr>
      </p:pic>
      <p:pic>
        <p:nvPicPr>
          <p:cNvPr id="39942" name="Picture 6" descr="http://aws.typepad.com/files/information_week_werner.jpg"/>
          <p:cNvPicPr>
            <a:picLocks noChangeAspect="1" noChangeArrowheads="1"/>
          </p:cNvPicPr>
          <p:nvPr/>
        </p:nvPicPr>
        <p:blipFill>
          <a:blip r:embed="rId4" cstate="print"/>
          <a:srcRect/>
          <a:stretch>
            <a:fillRect/>
          </a:stretch>
        </p:blipFill>
        <p:spPr bwMode="auto">
          <a:xfrm>
            <a:off x="7467600" y="228600"/>
            <a:ext cx="1219200" cy="1645920"/>
          </a:xfrm>
          <a:prstGeom prst="rect">
            <a:avLst/>
          </a:prstGeom>
          <a:noFill/>
        </p:spPr>
      </p:pic>
    </p:spTree>
    <p:extLst>
      <p:ext uri="{BB962C8B-B14F-4D97-AF65-F5344CB8AC3E}">
        <p14:creationId xmlns:p14="http://schemas.microsoft.com/office/powerpoint/2010/main" val="305448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336</Words>
  <Application>Microsoft Macintosh PowerPoint</Application>
  <PresentationFormat>On-screen Show (4:3)</PresentationFormat>
  <Paragraphs>25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ECE 530 Cloud Computing</vt:lpstr>
      <vt:lpstr>Book Store: Shop Around the Corner</vt:lpstr>
      <vt:lpstr>Book Store: Amazonia </vt:lpstr>
      <vt:lpstr>Vogels at the Helm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Dimitrios Sikeridis</dc:creator>
  <cp:lastModifiedBy>Ioannis Papapanagiotou</cp:lastModifiedBy>
  <cp:revision>6</cp:revision>
  <dcterms:created xsi:type="dcterms:W3CDTF">2020-02-05T17:34:20Z</dcterms:created>
  <dcterms:modified xsi:type="dcterms:W3CDTF">2020-03-26T01:40:15Z</dcterms:modified>
</cp:coreProperties>
</file>