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4" r:id="rId2"/>
    <p:sldId id="276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2E2C-CBAE-6348-B5FC-FB9D0F9E4FE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3EDAB-DD54-D343-B1EF-A8C87942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6316-866D-4A8B-9DC9-7F64EE9487F8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17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31E5-8E03-9B4D-A2BF-E1AFBDCA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B4580-4A2C-5B4D-B3A7-EF4EA477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8709-7DB2-884D-88E4-1DFB4E2B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D32A-2DC2-9B49-BEA9-A4E73019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9D11-391F-E344-8620-CACB158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0386-A08F-6345-916C-B9CEC2B7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14DF-D41D-F947-8F01-619AFE5FD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5EAE-DB8B-C045-B38F-4EC2D18A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3129-80EA-C542-AD76-44F998B3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F009-D866-1E40-A5C6-7CE7F3C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01F06-C615-F340-9F31-8209A1CA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10B93-E9F5-7A45-9D5F-12CD346E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C523-71AF-EC44-B65E-4B565DA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25BE-5766-D146-BB0C-0ADB16C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22C0-1E57-EF4D-8E7C-90530910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ECD-1D24-0E43-A6BD-86FA01A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095B-2187-FC46-9359-B5CD8A4D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D39E-FFA1-E84C-BA71-DF99FE29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3D07-A994-D94E-A014-4BC6EE2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8BD8-FEF2-0B49-9E1C-9FC98D51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A72C-554C-F44C-9379-4515821F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2FB-149F-5243-94C4-A5344DA7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37D3-6D78-3644-8ADB-16C0D828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700D-41F9-8747-8FC0-D9068449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23B0-FFC6-4F4E-8B95-7396B6AD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7C6C-C0E8-EB46-9637-476EE6F1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036D-5D91-354C-87B9-BA1E5020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90C7-6876-FD43-99A3-5BFEF8EE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05BA-22DF-6049-897D-5E8A865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FF6C-056B-DE41-8973-604BEFB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6DEA-BB3F-CB4D-828F-6B844FD4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108D-3194-4945-AF83-FDC34B91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A1C4-04E4-0340-9688-AA031A3F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3C179-F9DC-D946-A4E2-A0A3548D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E2757-8A43-7B4C-AE59-95C92F1E0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D9BA1-3525-D04B-AC1E-262F904D6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F955C-D387-D344-B31A-6DFE9BAC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7EA74-2044-9B40-99B6-22693C8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D68EB-A7F5-E749-82A8-18A6A102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08E6-5DB7-5B48-B8E7-45521D63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94431-EB1C-4244-A64E-DE920801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52FD5-31BC-BD46-94F8-10C10977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0F1C1-0248-2449-B2EE-8A309A1B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461EE-A396-E146-8787-0293F54F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D354F-9CEB-AA42-8F5C-37ECDAE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AC7D-2887-054D-B089-5122864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1CB-78A2-F74B-AC02-12E30AB1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811A-0476-A941-BBF3-DEF610AA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4AA2-9A11-D74D-8626-73CF63E2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19C76-D5D6-7F4F-9419-37D5C13B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332E-01CF-3A40-8173-1662D74A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9601-8572-B142-89F6-19661B6D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1EF6-50C3-1D4C-B0C1-D10F3FE5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B7E42-D60E-5B43-9ADD-88D0351C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E7B2-4760-014D-997D-5A0FE1AA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A452-250A-AB40-80F6-CEE9C290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D7C-B894-6A41-B9C9-05E098C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96C5-A0BB-6F43-8367-DBAE3D4E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82078-B41F-9540-BD9A-3AF88CF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CEF35-EB62-6F45-A539-8B31DF9D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295F-5133-EC43-883E-D2A780E11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B2EE-36B2-454B-93AE-019E738A783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BB4D-6BD7-B141-B25A-416CCF124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CDE1-286A-7544-9385-CDDDCB14F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0B14-65D3-C741-9091-5C06B37C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deaton.com/images/Omega%202531-80%20Vanquish%201-18%2020060314_002%20pc-crop%201000x75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images.google.com/imgres?imgurl=http://image.guardian.co.uk/sys-images/Arts/Arts_/site_furniture/2008/05/08/Bond460x276.jpg&amp;imgrefurl=http://www.guardian.co.uk/film/filmblog/2008/may/05/week&amp;usg=__8PXW09AHBYA0e0IbUv_r-Qs5kAc=&amp;h=276&amp;w=460&amp;sz=15&amp;hl=en&amp;start=42&amp;um=1&amp;tbnid=frnioDXHT-jnNM:&amp;tbnh=77&amp;tbnw=128&amp;prev=/images?q=james+bond+watch&amp;ndsp=20&amp;hl=en&amp;rls=com.microsoft:en-us:IE-SearchBox&amp;rlz=1I7GGIH_en&amp;sa=N&amp;start=40&amp;um=1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0152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Recall that clouds have tiers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 to now our focus has been on client systems and the network, and the way that the cloud has reshaped both</a:t>
            </a:r>
          </a:p>
          <a:p>
            <a:r>
              <a:rPr lang="en-US" dirty="0"/>
              <a:t>We looked very superficially at the tiered structure of the cloud itself</a:t>
            </a:r>
          </a:p>
          <a:p>
            <a:pPr lvl="1"/>
            <a:r>
              <a:rPr lang="en-US" dirty="0"/>
              <a:t>Tier 1: Very lightweight, responsive “web page builders” that can also route (or handle) “web services” method invocations.  Limited to “soft state”.</a:t>
            </a:r>
          </a:p>
          <a:p>
            <a:pPr lvl="1"/>
            <a:r>
              <a:rPr lang="en-US" dirty="0"/>
              <a:t>Tier 2: (</a:t>
            </a:r>
            <a:r>
              <a:rPr lang="en-US" dirty="0" err="1"/>
              <a:t>key,value</a:t>
            </a:r>
            <a:r>
              <a:rPr lang="en-US" dirty="0"/>
              <a:t>) stores and similar services that support tier 1.  Basically, various forms of caches.</a:t>
            </a:r>
          </a:p>
          <a:p>
            <a:pPr lvl="1"/>
            <a:r>
              <a:rPr lang="en-US" dirty="0"/>
              <a:t>Inner tiers: Online services that handle requests not handled in the first tier.  These can store persistent files, run transactional services.  But we shield them from load.</a:t>
            </a:r>
          </a:p>
          <a:p>
            <a:pPr lvl="1"/>
            <a:r>
              <a:rPr lang="en-US" dirty="0"/>
              <a:t>Back end: Runs offline services that do things like indexing the web overnight for use by tomorrow morning’s tier-1 services.</a:t>
            </a:r>
          </a:p>
        </p:txBody>
      </p:sp>
      <p:pic>
        <p:nvPicPr>
          <p:cNvPr id="3074" name="Picture 2" descr="http://1.bp.blogspot.com/_Q0EnxCRe6gA/TLp2cQ392LI/AAAAAAAAHRQ/QZR6a6CoCag/s1600/3284008188_4fea8ee64d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188"/>
            <a:ext cx="914400" cy="1371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0675"/>
            <a:ext cx="10515600" cy="1325563"/>
          </a:xfrm>
        </p:spPr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central feature of the cloud</a:t>
            </a:r>
          </a:p>
          <a:p>
            <a:r>
              <a:rPr lang="en-US" dirty="0"/>
              <a:t>To handle more work, make more copies</a:t>
            </a:r>
          </a:p>
          <a:p>
            <a:pPr lvl="1"/>
            <a:r>
              <a:rPr lang="en-US" dirty="0"/>
              <a:t>In the first tier, which is highly elastic, data center management layer pre-positions inactive copies of virtual machines for the services we might run</a:t>
            </a:r>
          </a:p>
          <a:p>
            <a:pPr lvl="2"/>
            <a:r>
              <a:rPr lang="en-US" dirty="0"/>
              <a:t>Exactly like installing a program on some machine</a:t>
            </a:r>
          </a:p>
          <a:p>
            <a:pPr lvl="1"/>
            <a:r>
              <a:rPr lang="en-US" dirty="0"/>
              <a:t>If load surges, creating more instances just entails</a:t>
            </a:r>
          </a:p>
          <a:p>
            <a:pPr lvl="2"/>
            <a:r>
              <a:rPr lang="en-US" dirty="0"/>
              <a:t>Running more copies on more nodes</a:t>
            </a:r>
          </a:p>
          <a:p>
            <a:pPr lvl="2"/>
            <a:r>
              <a:rPr lang="en-US" dirty="0"/>
              <a:t>Adjusting the load-balancer to spray requests to new nodes</a:t>
            </a:r>
          </a:p>
          <a:p>
            <a:pPr lvl="1"/>
            <a:r>
              <a:rPr lang="en-US" dirty="0"/>
              <a:t>If load drops... just kill the unwanted copies!</a:t>
            </a:r>
          </a:p>
          <a:p>
            <a:pPr lvl="2"/>
            <a:r>
              <a:rPr lang="en-US" dirty="0"/>
              <a:t>Little or no warning.  Discard any “state” they created locally.</a:t>
            </a:r>
          </a:p>
        </p:txBody>
      </p:sp>
      <p:pic>
        <p:nvPicPr>
          <p:cNvPr id="1026" name="Picture 2" descr="http://3.bp.blogspot.com/-IZ02nZDGoMY/TYoL0fvN1qI/AAAAAAAABIo/zG2-yLE3b8I/s1600/golden-retriever-puppi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7200"/>
            <a:ext cx="2362200" cy="15240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3.mm.bing.net/images/thumbnail.aspx?q=1546567627902&amp;id=364a96ccf1c1653cc362f2cfcf379dce&amp;url=http%3a%2f%2fwww.goldenretrievercentre.com%2fwp-content%2fthemes%2fNicheProfitPressV2%2fimages%2fGolden_Retrie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40" y="122238"/>
            <a:ext cx="1188720" cy="152400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we can replicate in 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or other forms of data used to handle requests</a:t>
            </a:r>
          </a:p>
          <a:p>
            <a:pPr lvl="1"/>
            <a:r>
              <a:rPr lang="en-US" dirty="0"/>
              <a:t>If all our first tier systems replicate the data needed for end-user requests, then they can handle all the work!</a:t>
            </a:r>
          </a:p>
          <a:p>
            <a:pPr lvl="1"/>
            <a:r>
              <a:rPr lang="en-US" dirty="0"/>
              <a:t>Two cases to consider: in one the data itself is “write once” like a photo.  Either you have a replica, or don’t</a:t>
            </a:r>
          </a:p>
          <a:p>
            <a:pPr lvl="1"/>
            <a:r>
              <a:rPr lang="en-US" dirty="0"/>
              <a:t>In the other the data evolves over time, like the current inventory count for the latest iPad in the Apple store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Here we replicate some </a:t>
            </a:r>
            <a:r>
              <a:rPr lang="en-US" i="1" dirty="0"/>
              <a:t>request</a:t>
            </a:r>
            <a:r>
              <a:rPr lang="en-US" dirty="0"/>
              <a:t> and then the work of computing the answer can be spread over multiple programs in the cloud</a:t>
            </a:r>
          </a:p>
          <a:p>
            <a:pPr lvl="1"/>
            <a:r>
              <a:rPr lang="en-US" dirty="0"/>
              <a:t>We benefit from parallelism by getting a faster answer</a:t>
            </a:r>
          </a:p>
          <a:p>
            <a:pPr lvl="1"/>
            <a:r>
              <a:rPr lang="en-US" dirty="0"/>
              <a:t>Can also provide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4464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things “map” to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just saw, data (or databases), computation</a:t>
            </a:r>
          </a:p>
          <a:p>
            <a:r>
              <a:rPr lang="en-US" dirty="0"/>
              <a:t>Fault-tolerant request processing</a:t>
            </a:r>
          </a:p>
          <a:p>
            <a:r>
              <a:rPr lang="en-US" dirty="0"/>
              <a:t>Coordination and synchronization (e.g. “who’s in charge of the air traffic control sector over Paris?”)</a:t>
            </a:r>
          </a:p>
          <a:p>
            <a:r>
              <a:rPr lang="en-US" dirty="0"/>
              <a:t>Parameters and configuration data</a:t>
            </a:r>
          </a:p>
          <a:p>
            <a:r>
              <a:rPr lang="en-US" dirty="0"/>
              <a:t>Security keys and lists of possible users and the rules for who is permitted to do what</a:t>
            </a:r>
          </a:p>
          <a:p>
            <a:r>
              <a:rPr lang="en-US" dirty="0"/>
              <a:t>Membership information in a DHT or some other service that has many participants</a:t>
            </a:r>
          </a:p>
        </p:txBody>
      </p:sp>
    </p:spTree>
    <p:extLst>
      <p:ext uri="{BB962C8B-B14F-4D97-AF65-F5344CB8AC3E}">
        <p14:creationId xmlns:p14="http://schemas.microsoft.com/office/powerpoint/2010/main" val="26426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of “consistency”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We would say that a replicated entity behave in a consistent manner if mimics the behavior of a non-replicated entity</a:t>
            </a:r>
          </a:p>
          <a:p>
            <a:pPr lvl="1"/>
            <a:r>
              <a:rPr lang="en-US"/>
              <a:t>E.g. if I ask it some question, and it answers, and then you ask it that question, your answer is either the same or reflects some update to the underlying state</a:t>
            </a:r>
          </a:p>
          <a:p>
            <a:pPr lvl="1"/>
            <a:r>
              <a:rPr lang="en-US"/>
              <a:t>Many copies but acts like just one</a:t>
            </a:r>
          </a:p>
          <a:p>
            <a:pPr lvl="1"/>
            <a:endParaRPr lang="en-US"/>
          </a:p>
          <a:p>
            <a:r>
              <a:rPr lang="en-US"/>
              <a:t>An inconsistent service is one that seems “broken”</a:t>
            </a:r>
          </a:p>
        </p:txBody>
      </p:sp>
    </p:spTree>
    <p:extLst>
      <p:ext uri="{BB962C8B-B14F-4D97-AF65-F5344CB8AC3E}">
        <p14:creationId xmlns:p14="http://schemas.microsoft.com/office/powerpoint/2010/main" val="102115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461248" cy="990600"/>
          </a:xfrm>
        </p:spPr>
        <p:txBody>
          <a:bodyPr>
            <a:normAutofit fontScale="90000"/>
          </a:bodyPr>
          <a:lstStyle/>
          <a:p>
            <a:r>
              <a:rPr lang="en-US"/>
              <a:t>Consistency lets us ignore implementation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305800" cy="4625609"/>
          </a:xfrm>
        </p:spPr>
        <p:txBody>
          <a:bodyPr/>
          <a:lstStyle/>
          <a:p>
            <a:endParaRPr lang="en-US" dirty="0"/>
          </a:p>
          <a:p>
            <a:pPr algn="ctr">
              <a:buNone/>
            </a:pPr>
            <a:r>
              <a:rPr lang="en-US" b="1" i="1" dirty="0">
                <a:solidFill>
                  <a:srgbClr val="0070C0"/>
                </a:solidFill>
              </a:rPr>
              <a:t>A </a:t>
            </a:r>
            <a:r>
              <a:rPr lang="en-US" b="1" i="1" u="sng" dirty="0">
                <a:solidFill>
                  <a:srgbClr val="0070C0"/>
                </a:solidFill>
              </a:rPr>
              <a:t>consistent</a:t>
            </a:r>
            <a:r>
              <a:rPr lang="en-US" b="1" i="1" dirty="0">
                <a:solidFill>
                  <a:srgbClr val="0070C0"/>
                </a:solidFill>
              </a:rPr>
              <a:t> distributed system will often have many components, but users observe behavior indistinguishable from that of a single-component reference system</a:t>
            </a:r>
          </a:p>
          <a:p>
            <a:endParaRPr lang="fr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Reference Model</a:t>
            </a:r>
            <a:endParaRPr lang="fr-BE" b="1" i="1" dirty="0">
              <a:solidFill>
                <a:srgbClr val="C00000"/>
              </a:solidFill>
            </a:endParaRPr>
          </a:p>
        </p:txBody>
      </p:sp>
      <p:pic>
        <p:nvPicPr>
          <p:cNvPr id="6" name="Picture 2" descr="GOSplitMovementWeb1.jpg image by cyberlawpro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572001"/>
            <a:ext cx="1524000" cy="114559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Implementation</a:t>
            </a:r>
            <a:endParaRPr lang="fr-BE" b="1" i="1" dirty="0">
              <a:solidFill>
                <a:srgbClr val="C00000"/>
              </a:solidFill>
            </a:endParaRPr>
          </a:p>
        </p:txBody>
      </p:sp>
      <p:pic>
        <p:nvPicPr>
          <p:cNvPr id="14340" name="Picture 4" descr="Image: Photo of my Omega Seamaster 2531.80 on 1:18 scale Aston Martin model">
            <a:hlinkClick r:id="rId3" invalidUrl="http://www.delldeaton.com/images/Omega 2531-80 Vanquish 1-18 20060314_002 pc-crop 1000x750.jp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105400"/>
            <a:ext cx="736600" cy="552450"/>
          </a:xfrm>
          <a:prstGeom prst="rect">
            <a:avLst/>
          </a:prstGeom>
          <a:noFill/>
        </p:spPr>
      </p:pic>
      <p:pic>
        <p:nvPicPr>
          <p:cNvPr id="14342" name="Picture 6" descr="http://tbn2.google.com/images?q=tbn:frnioDXHT-jnNM:http://image.guardian.co.uk/sys-images/Arts/Arts_/site_furniture/2008/05/08/Bond460x276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5029200"/>
            <a:ext cx="1219200" cy="733426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3429000" y="5105400"/>
            <a:ext cx="914400" cy="533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5638800"/>
            <a:ext cx="914400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Inconsistency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Inconsistency causes bugs</a:t>
            </a:r>
          </a:p>
          <a:p>
            <a:pPr lvl="1"/>
            <a:r>
              <a:rPr lang="en-US" dirty="0"/>
              <a:t>Clients would never be able to </a:t>
            </a:r>
            <a:br>
              <a:rPr lang="en-US" dirty="0"/>
            </a:br>
            <a:r>
              <a:rPr lang="en-US" dirty="0"/>
              <a:t>trust servers… a free-for-all</a:t>
            </a:r>
          </a:p>
          <a:p>
            <a:endParaRPr lang="en-US" dirty="0"/>
          </a:p>
          <a:p>
            <a:r>
              <a:rPr lang="en-US" dirty="0"/>
              <a:t>Weak or “best effort” consistency?</a:t>
            </a:r>
          </a:p>
          <a:p>
            <a:pPr lvl="1"/>
            <a:r>
              <a:rPr lang="en-US"/>
              <a:t>Common in today’s cloud replication schemes</a:t>
            </a:r>
          </a:p>
          <a:p>
            <a:pPr lvl="1"/>
            <a:r>
              <a:rPr lang="en-US"/>
              <a:t>But strong </a:t>
            </a:r>
            <a:r>
              <a:rPr lang="en-US" dirty="0"/>
              <a:t>security guarantees demand consistency</a:t>
            </a:r>
          </a:p>
          <a:p>
            <a:pPr lvl="1"/>
            <a:r>
              <a:rPr lang="en-US" dirty="0"/>
              <a:t>Would you trust a medical electronic-health records system or a bank that used “weak consistency” for better scalability?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257800" y="1143000"/>
            <a:ext cx="5410200" cy="914400"/>
          </a:xfrm>
          <a:prstGeom prst="cloudCallout">
            <a:avLst>
              <a:gd name="adj1" fmla="val 34903"/>
              <a:gd name="adj2" fmla="val 107582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My rent check bounced?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That can’t be right!</a:t>
            </a:r>
            <a:endParaRPr lang="fr-BE" dirty="0">
              <a:solidFill>
                <a:srgbClr val="0070C0"/>
              </a:solidFill>
              <a:latin typeface="Arial Black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7620001" y="2209801"/>
            <a:ext cx="2901315" cy="1265255"/>
            <a:chOff x="6096000" y="2209800"/>
            <a:chExt cx="2901315" cy="1265255"/>
          </a:xfrm>
        </p:grpSpPr>
        <p:pic>
          <p:nvPicPr>
            <p:cNvPr id="158722" name="Picture 2" descr="http://www.sitesplus.co.uk/user_docs/u118/Image/worried_ma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2209800"/>
              <a:ext cx="843915" cy="1265255"/>
            </a:xfrm>
            <a:prstGeom prst="rect">
              <a:avLst/>
            </a:prstGeom>
            <a:noFill/>
          </p:spPr>
        </p:pic>
        <p:pic>
          <p:nvPicPr>
            <p:cNvPr id="158724" name="Picture 4" descr="http://www.thelpa.com/images/nf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590800"/>
              <a:ext cx="1823238" cy="838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324600" y="2819400"/>
              <a:ext cx="1600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/>
                <a:t>Jason Fane Properties               1150.00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3124201"/>
              <a:ext cx="1447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/>
                <a:t>Sept 2009                </a:t>
              </a:r>
              <a:r>
                <a:rPr lang="en-US" sz="700" b="1" i="1" dirty="0">
                  <a:latin typeface="Blackadder ITC" pitchFamily="82" charset="0"/>
                </a:rPr>
                <a:t>Tommy Tenant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5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Blackadder ITC</vt:lpstr>
      <vt:lpstr>Calibri</vt:lpstr>
      <vt:lpstr>Calibri Light</vt:lpstr>
      <vt:lpstr>Office Theme</vt:lpstr>
      <vt:lpstr>ECE 530 Cloud Computing</vt:lpstr>
      <vt:lpstr>      Recall that clouds have tiers</vt:lpstr>
      <vt:lpstr>Replication</vt:lpstr>
      <vt:lpstr>Things we can replicate in a cloud</vt:lpstr>
      <vt:lpstr>Many things “map” to replication</vt:lpstr>
      <vt:lpstr>Concept of “consistency”</vt:lpstr>
      <vt:lpstr>Consistency lets us ignore implementation</vt:lpstr>
      <vt:lpstr>Dangers of Inconsistency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2020-04-11T03:42:33Z</dcterms:created>
  <dcterms:modified xsi:type="dcterms:W3CDTF">2020-04-11T03:42:35Z</dcterms:modified>
</cp:coreProperties>
</file>