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FFA1C-E0E3-440A-A0C5-B0C6A898CDF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7EE63-CB16-40B2-93B8-6422ED52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2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8B4-F191-4651-B001-EDDFBC28B1FF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5BAC-489F-4179-8F13-BD89F260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11EF9-311E-4FE0-93AE-C335D6A3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ECE 530 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785EB-1023-4E53-BE5D-C0E23E2D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Ioannis Papapanagiotou</a:t>
            </a:r>
          </a:p>
          <a:p>
            <a:r>
              <a:rPr lang="en-US" sz="1500">
                <a:solidFill>
                  <a:srgbClr val="FFFFFF"/>
                </a:solidFill>
              </a:rPr>
              <a:t>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14738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0D8-D9EF-1C47-B9A5-887ED2F7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+mj-ea"/>
              </a:rPr>
              <a:t>The Emerging Computing Model: Cloud, Edge &amp; Beneath</a:t>
            </a:r>
            <a:endParaRPr lang="en-US" dirty="0">
              <a:ea typeface="+mj-ea"/>
            </a:endParaRPr>
          </a:p>
        </p:txBody>
      </p:sp>
      <p:sp>
        <p:nvSpPr>
          <p:cNvPr id="23555" name="Content Placeholder 4">
            <a:extLst>
              <a:ext uri="{FF2B5EF4-FFF2-40B4-BE49-F238E27FC236}">
                <a16:creationId xmlns:a16="http://schemas.microsoft.com/office/drawing/2014/main" id="{431C95E1-1FC7-5041-AA12-D6C9ECDA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Cheaper to provide services to a thin client than to maintain a fat client in a changing world (service Science)</a:t>
            </a:r>
          </a:p>
          <a:p>
            <a:r>
              <a:rPr lang="en-US" altLang="en-US" dirty="0"/>
              <a:t>Besides the Cloud, all other computing infrastructures become simply Edge Devices to the Cloud</a:t>
            </a:r>
          </a:p>
          <a:p>
            <a:r>
              <a:rPr lang="en-US" altLang="en-US" dirty="0"/>
              <a:t>Does IoT count in this new world of Clouds? Are Sensors Edge Devices?  </a:t>
            </a:r>
          </a:p>
        </p:txBody>
      </p:sp>
    </p:spTree>
    <p:extLst>
      <p:ext uri="{BB962C8B-B14F-4D97-AF65-F5344CB8AC3E}">
        <p14:creationId xmlns:p14="http://schemas.microsoft.com/office/powerpoint/2010/main" val="377808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ED7ABE1-D820-EE4F-AF44-DD9C59A4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/>
              <a:t>Cloud, Edge &amp; Beneath</a:t>
            </a:r>
            <a:br>
              <a:rPr lang="en-US" altLang="en-US" sz="4000"/>
            </a:br>
            <a:r>
              <a:rPr lang="en-US" altLang="en-US" sz="2900">
                <a:solidFill>
                  <a:srgbClr val="000090"/>
                </a:solidFill>
              </a:rPr>
              <a:t>Sensors – to – Edge; Edge – to- Cloud</a:t>
            </a:r>
            <a:endParaRPr lang="en-US" altLang="en-US" sz="4000">
              <a:solidFill>
                <a:srgbClr val="000090"/>
              </a:solidFill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76D805E-501B-6C4D-8CFA-50C60C037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38" y="1695450"/>
            <a:ext cx="4700587" cy="1439863"/>
          </a:xfrm>
          <a:custGeom>
            <a:avLst/>
            <a:gdLst>
              <a:gd name="T0" fmla="*/ 4696670 w 43200"/>
              <a:gd name="T1" fmla="*/ 719932 h 43200"/>
              <a:gd name="T2" fmla="*/ 2350294 w 43200"/>
              <a:gd name="T3" fmla="*/ 1438330 h 43200"/>
              <a:gd name="T4" fmla="*/ 14581 w 43200"/>
              <a:gd name="T5" fmla="*/ 719932 h 43200"/>
              <a:gd name="T6" fmla="*/ 2350294 w 43200"/>
              <a:gd name="T7" fmla="*/ 82326 h 43200"/>
              <a:gd name="T8" fmla="*/ 0 60000 65536"/>
              <a:gd name="T9" fmla="*/ 1 60000 65536"/>
              <a:gd name="T10" fmla="*/ 2 60000 65536"/>
              <a:gd name="T11" fmla="*/ 3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4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1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50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7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8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1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10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5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rgbClr val="3366FF">
              <a:alpha val="30980"/>
            </a:srgb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5BFE0C3A-F981-9245-A9E2-49C50BAFA933}"/>
              </a:ext>
            </a:extLst>
          </p:cNvPr>
          <p:cNvGrpSpPr>
            <a:grpSpLocks/>
          </p:cNvGrpSpPr>
          <p:nvPr/>
        </p:nvGrpSpPr>
        <p:grpSpPr bwMode="auto">
          <a:xfrm>
            <a:off x="1592263" y="4829175"/>
            <a:ext cx="4910137" cy="1582738"/>
            <a:chOff x="888035" y="4550856"/>
            <a:chExt cx="6816632" cy="1583267"/>
          </a:xfrm>
        </p:grpSpPr>
        <p:sp>
          <p:nvSpPr>
            <p:cNvPr id="17" name="Double Brace 16">
              <a:extLst>
                <a:ext uri="{FF2B5EF4-FFF2-40B4-BE49-F238E27FC236}">
                  <a16:creationId xmlns:a16="http://schemas.microsoft.com/office/drawing/2014/main" id="{A6E68E0F-4423-6C4C-88E3-D630FBFA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522" y="4550856"/>
              <a:ext cx="6087145" cy="1583267"/>
            </a:xfrm>
            <a:prstGeom prst="bracePair">
              <a:avLst>
                <a:gd name="adj" fmla="val 8333"/>
              </a:avLst>
            </a:prstGeom>
            <a:noFill/>
            <a:ln w="25400">
              <a:solidFill>
                <a:srgbClr val="00009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6687" name="TextBox 17">
              <a:extLst>
                <a:ext uri="{FF2B5EF4-FFF2-40B4-BE49-F238E27FC236}">
                  <a16:creationId xmlns:a16="http://schemas.microsoft.com/office/drawing/2014/main" id="{ECFAD186-E102-5A49-AA90-C6D613149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680856" y="4945733"/>
              <a:ext cx="1226230" cy="81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0090"/>
                  </a:solidFill>
                </a:rPr>
                <a:t>In Network</a:t>
              </a:r>
            </a:p>
            <a:p>
              <a:r>
                <a:rPr lang="en-US" altLang="en-US" sz="1600">
                  <a:solidFill>
                    <a:srgbClr val="000090"/>
                  </a:solidFill>
                </a:rPr>
                <a:t>Computing</a:t>
              </a:r>
            </a:p>
          </p:txBody>
        </p:sp>
      </p:grpSp>
      <p:sp>
        <p:nvSpPr>
          <p:cNvPr id="23" name="Regular Pentagon 22">
            <a:extLst>
              <a:ext uri="{FF2B5EF4-FFF2-40B4-BE49-F238E27FC236}">
                <a16:creationId xmlns:a16="http://schemas.microsoft.com/office/drawing/2014/main" id="{FFB2EC6E-2176-2849-B71F-76D1E2749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324350"/>
            <a:ext cx="287338" cy="222250"/>
          </a:xfrm>
          <a:prstGeom prst="pentagon">
            <a:avLst/>
          </a:prstGeom>
          <a:solidFill>
            <a:srgbClr val="E46C0A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Regular Pentagon 25">
            <a:extLst>
              <a:ext uri="{FF2B5EF4-FFF2-40B4-BE49-F238E27FC236}">
                <a16:creationId xmlns:a16="http://schemas.microsoft.com/office/drawing/2014/main" id="{BD4C7A43-2289-B743-B11E-6B2C477F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43400"/>
            <a:ext cx="287338" cy="222250"/>
          </a:xfrm>
          <a:prstGeom prst="pentagon">
            <a:avLst/>
          </a:prstGeom>
          <a:solidFill>
            <a:srgbClr val="E46C0A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Regular Pentagon 26">
            <a:extLst>
              <a:ext uri="{FF2B5EF4-FFF2-40B4-BE49-F238E27FC236}">
                <a16:creationId xmlns:a16="http://schemas.microsoft.com/office/drawing/2014/main" id="{2B239102-284B-7B4D-85DF-1A375776F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4318000"/>
            <a:ext cx="287337" cy="222250"/>
          </a:xfrm>
          <a:prstGeom prst="pentagon">
            <a:avLst/>
          </a:prstGeom>
          <a:solidFill>
            <a:srgbClr val="E46C0A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Decagon 27">
            <a:extLst>
              <a:ext uri="{FF2B5EF4-FFF2-40B4-BE49-F238E27FC236}">
                <a16:creationId xmlns:a16="http://schemas.microsoft.com/office/drawing/2014/main" id="{3F1C5093-EAE6-4D48-A814-B0F7FA367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3" y="1997075"/>
            <a:ext cx="431800" cy="396875"/>
          </a:xfrm>
          <a:custGeom>
            <a:avLst/>
            <a:gdLst>
              <a:gd name="T0" fmla="*/ 390567 w 431800"/>
              <a:gd name="T1" fmla="*/ 75797 h 396875"/>
              <a:gd name="T2" fmla="*/ 431800 w 431800"/>
              <a:gd name="T3" fmla="*/ 198438 h 396875"/>
              <a:gd name="T4" fmla="*/ 390567 w 431800"/>
              <a:gd name="T5" fmla="*/ 321078 h 396875"/>
              <a:gd name="T6" fmla="*/ 282617 w 431800"/>
              <a:gd name="T7" fmla="*/ 396875 h 396875"/>
              <a:gd name="T8" fmla="*/ 149183 w 431800"/>
              <a:gd name="T9" fmla="*/ 396875 h 396875"/>
              <a:gd name="T10" fmla="*/ 41233 w 431800"/>
              <a:gd name="T11" fmla="*/ 321078 h 396875"/>
              <a:gd name="T12" fmla="*/ 0 w 431800"/>
              <a:gd name="T13" fmla="*/ 198438 h 396875"/>
              <a:gd name="T14" fmla="*/ 41233 w 431800"/>
              <a:gd name="T15" fmla="*/ 75797 h 396875"/>
              <a:gd name="T16" fmla="*/ 149183 w 431800"/>
              <a:gd name="T17" fmla="*/ 0 h 396875"/>
              <a:gd name="T18" fmla="*/ 282617 w 431800"/>
              <a:gd name="T19" fmla="*/ 0 h 396875"/>
              <a:gd name="T20" fmla="*/ 0 60000 65536"/>
              <a:gd name="T21" fmla="*/ 0 60000 65536"/>
              <a:gd name="T22" fmla="*/ 0 60000 65536"/>
              <a:gd name="T23" fmla="*/ 1 60000 65536"/>
              <a:gd name="T24" fmla="*/ 1 60000 65536"/>
              <a:gd name="T25" fmla="*/ 2 60000 65536"/>
              <a:gd name="T26" fmla="*/ 2 60000 65536"/>
              <a:gd name="T27" fmla="*/ 2 60000 65536"/>
              <a:gd name="T28" fmla="*/ 3 60000 65536"/>
              <a:gd name="T29" fmla="*/ 3 60000 65536"/>
              <a:gd name="T30" fmla="*/ 41233 w 431800"/>
              <a:gd name="T31" fmla="*/ 75797 h 396875"/>
              <a:gd name="T32" fmla="*/ 390567 w 431800"/>
              <a:gd name="T33" fmla="*/ 321078 h 3968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1800" h="396875">
                <a:moveTo>
                  <a:pt x="0" y="198438"/>
                </a:moveTo>
                <a:lnTo>
                  <a:pt x="41233" y="75797"/>
                </a:lnTo>
                <a:lnTo>
                  <a:pt x="149183" y="0"/>
                </a:lnTo>
                <a:lnTo>
                  <a:pt x="282617" y="0"/>
                </a:lnTo>
                <a:lnTo>
                  <a:pt x="390567" y="75797"/>
                </a:lnTo>
                <a:lnTo>
                  <a:pt x="431800" y="198438"/>
                </a:lnTo>
                <a:lnTo>
                  <a:pt x="390567" y="321078"/>
                </a:lnTo>
                <a:lnTo>
                  <a:pt x="282617" y="396875"/>
                </a:lnTo>
                <a:lnTo>
                  <a:pt x="149183" y="396875"/>
                </a:lnTo>
                <a:lnTo>
                  <a:pt x="41233" y="321078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Decagon 28">
            <a:extLst>
              <a:ext uri="{FF2B5EF4-FFF2-40B4-BE49-F238E27FC236}">
                <a16:creationId xmlns:a16="http://schemas.microsoft.com/office/drawing/2014/main" id="{12DAC5AA-60C9-1F47-BFB8-E5B3E5F0C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8" y="2454275"/>
            <a:ext cx="431800" cy="396875"/>
          </a:xfrm>
          <a:custGeom>
            <a:avLst/>
            <a:gdLst>
              <a:gd name="T0" fmla="*/ 390567 w 431800"/>
              <a:gd name="T1" fmla="*/ 75797 h 396875"/>
              <a:gd name="T2" fmla="*/ 431800 w 431800"/>
              <a:gd name="T3" fmla="*/ 198438 h 396875"/>
              <a:gd name="T4" fmla="*/ 390567 w 431800"/>
              <a:gd name="T5" fmla="*/ 321078 h 396875"/>
              <a:gd name="T6" fmla="*/ 282617 w 431800"/>
              <a:gd name="T7" fmla="*/ 396875 h 396875"/>
              <a:gd name="T8" fmla="*/ 149183 w 431800"/>
              <a:gd name="T9" fmla="*/ 396875 h 396875"/>
              <a:gd name="T10" fmla="*/ 41233 w 431800"/>
              <a:gd name="T11" fmla="*/ 321078 h 396875"/>
              <a:gd name="T12" fmla="*/ 0 w 431800"/>
              <a:gd name="T13" fmla="*/ 198438 h 396875"/>
              <a:gd name="T14" fmla="*/ 41233 w 431800"/>
              <a:gd name="T15" fmla="*/ 75797 h 396875"/>
              <a:gd name="T16" fmla="*/ 149183 w 431800"/>
              <a:gd name="T17" fmla="*/ 0 h 396875"/>
              <a:gd name="T18" fmla="*/ 282617 w 431800"/>
              <a:gd name="T19" fmla="*/ 0 h 396875"/>
              <a:gd name="T20" fmla="*/ 0 60000 65536"/>
              <a:gd name="T21" fmla="*/ 0 60000 65536"/>
              <a:gd name="T22" fmla="*/ 0 60000 65536"/>
              <a:gd name="T23" fmla="*/ 1 60000 65536"/>
              <a:gd name="T24" fmla="*/ 1 60000 65536"/>
              <a:gd name="T25" fmla="*/ 2 60000 65536"/>
              <a:gd name="T26" fmla="*/ 2 60000 65536"/>
              <a:gd name="T27" fmla="*/ 2 60000 65536"/>
              <a:gd name="T28" fmla="*/ 3 60000 65536"/>
              <a:gd name="T29" fmla="*/ 3 60000 65536"/>
              <a:gd name="T30" fmla="*/ 41233 w 431800"/>
              <a:gd name="T31" fmla="*/ 75797 h 396875"/>
              <a:gd name="T32" fmla="*/ 390567 w 431800"/>
              <a:gd name="T33" fmla="*/ 321078 h 3968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1800" h="396875">
                <a:moveTo>
                  <a:pt x="0" y="198438"/>
                </a:moveTo>
                <a:lnTo>
                  <a:pt x="41233" y="75797"/>
                </a:lnTo>
                <a:lnTo>
                  <a:pt x="149183" y="0"/>
                </a:lnTo>
                <a:lnTo>
                  <a:pt x="282617" y="0"/>
                </a:lnTo>
                <a:lnTo>
                  <a:pt x="390567" y="75797"/>
                </a:lnTo>
                <a:lnTo>
                  <a:pt x="431800" y="198438"/>
                </a:lnTo>
                <a:lnTo>
                  <a:pt x="390567" y="321078"/>
                </a:lnTo>
                <a:lnTo>
                  <a:pt x="282617" y="396875"/>
                </a:lnTo>
                <a:lnTo>
                  <a:pt x="149183" y="396875"/>
                </a:lnTo>
                <a:lnTo>
                  <a:pt x="41233" y="321078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Decagon 29">
            <a:extLst>
              <a:ext uri="{FF2B5EF4-FFF2-40B4-BE49-F238E27FC236}">
                <a16:creationId xmlns:a16="http://schemas.microsoft.com/office/drawing/2014/main" id="{97F9C087-7916-2A4C-8514-5532CDE4D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1997075"/>
            <a:ext cx="431800" cy="396875"/>
          </a:xfrm>
          <a:custGeom>
            <a:avLst/>
            <a:gdLst>
              <a:gd name="T0" fmla="*/ 390567 w 431800"/>
              <a:gd name="T1" fmla="*/ 75797 h 396875"/>
              <a:gd name="T2" fmla="*/ 431800 w 431800"/>
              <a:gd name="T3" fmla="*/ 198438 h 396875"/>
              <a:gd name="T4" fmla="*/ 390567 w 431800"/>
              <a:gd name="T5" fmla="*/ 321078 h 396875"/>
              <a:gd name="T6" fmla="*/ 282617 w 431800"/>
              <a:gd name="T7" fmla="*/ 396875 h 396875"/>
              <a:gd name="T8" fmla="*/ 149183 w 431800"/>
              <a:gd name="T9" fmla="*/ 396875 h 396875"/>
              <a:gd name="T10" fmla="*/ 41233 w 431800"/>
              <a:gd name="T11" fmla="*/ 321078 h 396875"/>
              <a:gd name="T12" fmla="*/ 0 w 431800"/>
              <a:gd name="T13" fmla="*/ 198438 h 396875"/>
              <a:gd name="T14" fmla="*/ 41233 w 431800"/>
              <a:gd name="T15" fmla="*/ 75797 h 396875"/>
              <a:gd name="T16" fmla="*/ 149183 w 431800"/>
              <a:gd name="T17" fmla="*/ 0 h 396875"/>
              <a:gd name="T18" fmla="*/ 282617 w 431800"/>
              <a:gd name="T19" fmla="*/ 0 h 396875"/>
              <a:gd name="T20" fmla="*/ 0 60000 65536"/>
              <a:gd name="T21" fmla="*/ 0 60000 65536"/>
              <a:gd name="T22" fmla="*/ 0 60000 65536"/>
              <a:gd name="T23" fmla="*/ 1 60000 65536"/>
              <a:gd name="T24" fmla="*/ 1 60000 65536"/>
              <a:gd name="T25" fmla="*/ 2 60000 65536"/>
              <a:gd name="T26" fmla="*/ 2 60000 65536"/>
              <a:gd name="T27" fmla="*/ 2 60000 65536"/>
              <a:gd name="T28" fmla="*/ 3 60000 65536"/>
              <a:gd name="T29" fmla="*/ 3 60000 65536"/>
              <a:gd name="T30" fmla="*/ 41233 w 431800"/>
              <a:gd name="T31" fmla="*/ 75797 h 396875"/>
              <a:gd name="T32" fmla="*/ 390567 w 431800"/>
              <a:gd name="T33" fmla="*/ 321078 h 3968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1800" h="396875">
                <a:moveTo>
                  <a:pt x="0" y="198438"/>
                </a:moveTo>
                <a:lnTo>
                  <a:pt x="41233" y="75797"/>
                </a:lnTo>
                <a:lnTo>
                  <a:pt x="149183" y="0"/>
                </a:lnTo>
                <a:lnTo>
                  <a:pt x="282617" y="0"/>
                </a:lnTo>
                <a:lnTo>
                  <a:pt x="390567" y="75797"/>
                </a:lnTo>
                <a:lnTo>
                  <a:pt x="431800" y="198438"/>
                </a:lnTo>
                <a:lnTo>
                  <a:pt x="390567" y="321078"/>
                </a:lnTo>
                <a:lnTo>
                  <a:pt x="282617" y="396875"/>
                </a:lnTo>
                <a:lnTo>
                  <a:pt x="149183" y="396875"/>
                </a:lnTo>
                <a:lnTo>
                  <a:pt x="41233" y="321078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Decagon 30">
            <a:extLst>
              <a:ext uri="{FF2B5EF4-FFF2-40B4-BE49-F238E27FC236}">
                <a16:creationId xmlns:a16="http://schemas.microsoft.com/office/drawing/2014/main" id="{11459417-984F-B44A-902C-22B12CD8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2254250"/>
            <a:ext cx="431800" cy="398463"/>
          </a:xfrm>
          <a:custGeom>
            <a:avLst/>
            <a:gdLst>
              <a:gd name="T0" fmla="*/ 390567 w 431800"/>
              <a:gd name="T1" fmla="*/ 76100 h 398463"/>
              <a:gd name="T2" fmla="*/ 431800 w 431800"/>
              <a:gd name="T3" fmla="*/ 199232 h 398463"/>
              <a:gd name="T4" fmla="*/ 390567 w 431800"/>
              <a:gd name="T5" fmla="*/ 322363 h 398463"/>
              <a:gd name="T6" fmla="*/ 282617 w 431800"/>
              <a:gd name="T7" fmla="*/ 398463 h 398463"/>
              <a:gd name="T8" fmla="*/ 149183 w 431800"/>
              <a:gd name="T9" fmla="*/ 398463 h 398463"/>
              <a:gd name="T10" fmla="*/ 41233 w 431800"/>
              <a:gd name="T11" fmla="*/ 322363 h 398463"/>
              <a:gd name="T12" fmla="*/ 0 w 431800"/>
              <a:gd name="T13" fmla="*/ 199232 h 398463"/>
              <a:gd name="T14" fmla="*/ 41233 w 431800"/>
              <a:gd name="T15" fmla="*/ 76100 h 398463"/>
              <a:gd name="T16" fmla="*/ 149183 w 431800"/>
              <a:gd name="T17" fmla="*/ 0 h 398463"/>
              <a:gd name="T18" fmla="*/ 282617 w 431800"/>
              <a:gd name="T19" fmla="*/ 0 h 398463"/>
              <a:gd name="T20" fmla="*/ 0 60000 65536"/>
              <a:gd name="T21" fmla="*/ 0 60000 65536"/>
              <a:gd name="T22" fmla="*/ 0 60000 65536"/>
              <a:gd name="T23" fmla="*/ 1 60000 65536"/>
              <a:gd name="T24" fmla="*/ 1 60000 65536"/>
              <a:gd name="T25" fmla="*/ 2 60000 65536"/>
              <a:gd name="T26" fmla="*/ 2 60000 65536"/>
              <a:gd name="T27" fmla="*/ 2 60000 65536"/>
              <a:gd name="T28" fmla="*/ 3 60000 65536"/>
              <a:gd name="T29" fmla="*/ 3 60000 65536"/>
              <a:gd name="T30" fmla="*/ 41233 w 431800"/>
              <a:gd name="T31" fmla="*/ 76100 h 398463"/>
              <a:gd name="T32" fmla="*/ 390567 w 431800"/>
              <a:gd name="T33" fmla="*/ 322363 h 39846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1800" h="398463">
                <a:moveTo>
                  <a:pt x="0" y="199232"/>
                </a:moveTo>
                <a:lnTo>
                  <a:pt x="41233" y="76100"/>
                </a:lnTo>
                <a:lnTo>
                  <a:pt x="149183" y="0"/>
                </a:lnTo>
                <a:lnTo>
                  <a:pt x="282617" y="0"/>
                </a:lnTo>
                <a:lnTo>
                  <a:pt x="390567" y="76100"/>
                </a:lnTo>
                <a:lnTo>
                  <a:pt x="431800" y="199232"/>
                </a:lnTo>
                <a:lnTo>
                  <a:pt x="390567" y="322363"/>
                </a:lnTo>
                <a:lnTo>
                  <a:pt x="282617" y="398463"/>
                </a:lnTo>
                <a:lnTo>
                  <a:pt x="149183" y="398463"/>
                </a:lnTo>
                <a:lnTo>
                  <a:pt x="41233" y="322363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Decagon 31">
            <a:extLst>
              <a:ext uri="{FF2B5EF4-FFF2-40B4-BE49-F238E27FC236}">
                <a16:creationId xmlns:a16="http://schemas.microsoft.com/office/drawing/2014/main" id="{F0BCC851-A687-3A4A-B4FB-0C36AB5D3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2195513"/>
            <a:ext cx="431800" cy="398462"/>
          </a:xfrm>
          <a:custGeom>
            <a:avLst/>
            <a:gdLst>
              <a:gd name="T0" fmla="*/ 390567 w 431800"/>
              <a:gd name="T1" fmla="*/ 76100 h 398462"/>
              <a:gd name="T2" fmla="*/ 431800 w 431800"/>
              <a:gd name="T3" fmla="*/ 199231 h 398462"/>
              <a:gd name="T4" fmla="*/ 390567 w 431800"/>
              <a:gd name="T5" fmla="*/ 322362 h 398462"/>
              <a:gd name="T6" fmla="*/ 282617 w 431800"/>
              <a:gd name="T7" fmla="*/ 398462 h 398462"/>
              <a:gd name="T8" fmla="*/ 149183 w 431800"/>
              <a:gd name="T9" fmla="*/ 398462 h 398462"/>
              <a:gd name="T10" fmla="*/ 41233 w 431800"/>
              <a:gd name="T11" fmla="*/ 322362 h 398462"/>
              <a:gd name="T12" fmla="*/ 0 w 431800"/>
              <a:gd name="T13" fmla="*/ 199231 h 398462"/>
              <a:gd name="T14" fmla="*/ 41233 w 431800"/>
              <a:gd name="T15" fmla="*/ 76100 h 398462"/>
              <a:gd name="T16" fmla="*/ 149183 w 431800"/>
              <a:gd name="T17" fmla="*/ 0 h 398462"/>
              <a:gd name="T18" fmla="*/ 282617 w 431800"/>
              <a:gd name="T19" fmla="*/ 0 h 398462"/>
              <a:gd name="T20" fmla="*/ 0 60000 65536"/>
              <a:gd name="T21" fmla="*/ 0 60000 65536"/>
              <a:gd name="T22" fmla="*/ 0 60000 65536"/>
              <a:gd name="T23" fmla="*/ 1 60000 65536"/>
              <a:gd name="T24" fmla="*/ 1 60000 65536"/>
              <a:gd name="T25" fmla="*/ 2 60000 65536"/>
              <a:gd name="T26" fmla="*/ 2 60000 65536"/>
              <a:gd name="T27" fmla="*/ 2 60000 65536"/>
              <a:gd name="T28" fmla="*/ 3 60000 65536"/>
              <a:gd name="T29" fmla="*/ 3 60000 65536"/>
              <a:gd name="T30" fmla="*/ 41233 w 431800"/>
              <a:gd name="T31" fmla="*/ 76100 h 398462"/>
              <a:gd name="T32" fmla="*/ 390567 w 431800"/>
              <a:gd name="T33" fmla="*/ 322362 h 39846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1800" h="398462">
                <a:moveTo>
                  <a:pt x="0" y="199231"/>
                </a:moveTo>
                <a:lnTo>
                  <a:pt x="41233" y="76100"/>
                </a:lnTo>
                <a:lnTo>
                  <a:pt x="149183" y="0"/>
                </a:lnTo>
                <a:lnTo>
                  <a:pt x="282617" y="0"/>
                </a:lnTo>
                <a:lnTo>
                  <a:pt x="390567" y="76100"/>
                </a:lnTo>
                <a:lnTo>
                  <a:pt x="431800" y="199231"/>
                </a:lnTo>
                <a:lnTo>
                  <a:pt x="390567" y="322362"/>
                </a:lnTo>
                <a:lnTo>
                  <a:pt x="282617" y="398462"/>
                </a:lnTo>
                <a:lnTo>
                  <a:pt x="149183" y="398462"/>
                </a:lnTo>
                <a:lnTo>
                  <a:pt x="41233" y="322362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Decagon 32">
            <a:extLst>
              <a:ext uri="{FF2B5EF4-FFF2-40B4-BE49-F238E27FC236}">
                <a16:creationId xmlns:a16="http://schemas.microsoft.com/office/drawing/2014/main" id="{EBBF231E-C7F0-C640-BDFB-1A8EA8BC1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500313"/>
            <a:ext cx="431800" cy="398462"/>
          </a:xfrm>
          <a:custGeom>
            <a:avLst/>
            <a:gdLst>
              <a:gd name="T0" fmla="*/ 390567 w 431800"/>
              <a:gd name="T1" fmla="*/ 76100 h 398462"/>
              <a:gd name="T2" fmla="*/ 431800 w 431800"/>
              <a:gd name="T3" fmla="*/ 199231 h 398462"/>
              <a:gd name="T4" fmla="*/ 390567 w 431800"/>
              <a:gd name="T5" fmla="*/ 322362 h 398462"/>
              <a:gd name="T6" fmla="*/ 282617 w 431800"/>
              <a:gd name="T7" fmla="*/ 398462 h 398462"/>
              <a:gd name="T8" fmla="*/ 149183 w 431800"/>
              <a:gd name="T9" fmla="*/ 398462 h 398462"/>
              <a:gd name="T10" fmla="*/ 41233 w 431800"/>
              <a:gd name="T11" fmla="*/ 322362 h 398462"/>
              <a:gd name="T12" fmla="*/ 0 w 431800"/>
              <a:gd name="T13" fmla="*/ 199231 h 398462"/>
              <a:gd name="T14" fmla="*/ 41233 w 431800"/>
              <a:gd name="T15" fmla="*/ 76100 h 398462"/>
              <a:gd name="T16" fmla="*/ 149183 w 431800"/>
              <a:gd name="T17" fmla="*/ 0 h 398462"/>
              <a:gd name="T18" fmla="*/ 282617 w 431800"/>
              <a:gd name="T19" fmla="*/ 0 h 398462"/>
              <a:gd name="T20" fmla="*/ 0 60000 65536"/>
              <a:gd name="T21" fmla="*/ 0 60000 65536"/>
              <a:gd name="T22" fmla="*/ 0 60000 65536"/>
              <a:gd name="T23" fmla="*/ 1 60000 65536"/>
              <a:gd name="T24" fmla="*/ 1 60000 65536"/>
              <a:gd name="T25" fmla="*/ 2 60000 65536"/>
              <a:gd name="T26" fmla="*/ 2 60000 65536"/>
              <a:gd name="T27" fmla="*/ 2 60000 65536"/>
              <a:gd name="T28" fmla="*/ 3 60000 65536"/>
              <a:gd name="T29" fmla="*/ 3 60000 65536"/>
              <a:gd name="T30" fmla="*/ 41233 w 431800"/>
              <a:gd name="T31" fmla="*/ 76100 h 398462"/>
              <a:gd name="T32" fmla="*/ 390567 w 431800"/>
              <a:gd name="T33" fmla="*/ 322362 h 39846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1800" h="398462">
                <a:moveTo>
                  <a:pt x="0" y="199231"/>
                </a:moveTo>
                <a:lnTo>
                  <a:pt x="41233" y="76100"/>
                </a:lnTo>
                <a:lnTo>
                  <a:pt x="149183" y="0"/>
                </a:lnTo>
                <a:lnTo>
                  <a:pt x="282617" y="0"/>
                </a:lnTo>
                <a:lnTo>
                  <a:pt x="390567" y="76100"/>
                </a:lnTo>
                <a:lnTo>
                  <a:pt x="431800" y="199231"/>
                </a:lnTo>
                <a:lnTo>
                  <a:pt x="390567" y="322362"/>
                </a:lnTo>
                <a:lnTo>
                  <a:pt x="282617" y="398462"/>
                </a:lnTo>
                <a:lnTo>
                  <a:pt x="149183" y="398462"/>
                </a:lnTo>
                <a:lnTo>
                  <a:pt x="41233" y="322362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Decagon 33">
            <a:extLst>
              <a:ext uri="{FF2B5EF4-FFF2-40B4-BE49-F238E27FC236}">
                <a16:creationId xmlns:a16="http://schemas.microsoft.com/office/drawing/2014/main" id="{B9F50F4D-4B46-2045-82C2-2B085302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2652713"/>
            <a:ext cx="431800" cy="398462"/>
          </a:xfrm>
          <a:custGeom>
            <a:avLst/>
            <a:gdLst>
              <a:gd name="T0" fmla="*/ 390567 w 431800"/>
              <a:gd name="T1" fmla="*/ 76100 h 398462"/>
              <a:gd name="T2" fmla="*/ 431800 w 431800"/>
              <a:gd name="T3" fmla="*/ 199231 h 398462"/>
              <a:gd name="T4" fmla="*/ 390567 w 431800"/>
              <a:gd name="T5" fmla="*/ 322362 h 398462"/>
              <a:gd name="T6" fmla="*/ 282617 w 431800"/>
              <a:gd name="T7" fmla="*/ 398462 h 398462"/>
              <a:gd name="T8" fmla="*/ 149183 w 431800"/>
              <a:gd name="T9" fmla="*/ 398462 h 398462"/>
              <a:gd name="T10" fmla="*/ 41233 w 431800"/>
              <a:gd name="T11" fmla="*/ 322362 h 398462"/>
              <a:gd name="T12" fmla="*/ 0 w 431800"/>
              <a:gd name="T13" fmla="*/ 199231 h 398462"/>
              <a:gd name="T14" fmla="*/ 41233 w 431800"/>
              <a:gd name="T15" fmla="*/ 76100 h 398462"/>
              <a:gd name="T16" fmla="*/ 149183 w 431800"/>
              <a:gd name="T17" fmla="*/ 0 h 398462"/>
              <a:gd name="T18" fmla="*/ 282617 w 431800"/>
              <a:gd name="T19" fmla="*/ 0 h 398462"/>
              <a:gd name="T20" fmla="*/ 0 60000 65536"/>
              <a:gd name="T21" fmla="*/ 0 60000 65536"/>
              <a:gd name="T22" fmla="*/ 0 60000 65536"/>
              <a:gd name="T23" fmla="*/ 1 60000 65536"/>
              <a:gd name="T24" fmla="*/ 1 60000 65536"/>
              <a:gd name="T25" fmla="*/ 2 60000 65536"/>
              <a:gd name="T26" fmla="*/ 2 60000 65536"/>
              <a:gd name="T27" fmla="*/ 2 60000 65536"/>
              <a:gd name="T28" fmla="*/ 3 60000 65536"/>
              <a:gd name="T29" fmla="*/ 3 60000 65536"/>
              <a:gd name="T30" fmla="*/ 41233 w 431800"/>
              <a:gd name="T31" fmla="*/ 76100 h 398462"/>
              <a:gd name="T32" fmla="*/ 390567 w 431800"/>
              <a:gd name="T33" fmla="*/ 322362 h 39846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1800" h="398462">
                <a:moveTo>
                  <a:pt x="0" y="199231"/>
                </a:moveTo>
                <a:lnTo>
                  <a:pt x="41233" y="76100"/>
                </a:lnTo>
                <a:lnTo>
                  <a:pt x="149183" y="0"/>
                </a:lnTo>
                <a:lnTo>
                  <a:pt x="282617" y="0"/>
                </a:lnTo>
                <a:lnTo>
                  <a:pt x="390567" y="76100"/>
                </a:lnTo>
                <a:lnTo>
                  <a:pt x="431800" y="199231"/>
                </a:lnTo>
                <a:lnTo>
                  <a:pt x="390567" y="322362"/>
                </a:lnTo>
                <a:lnTo>
                  <a:pt x="282617" y="398462"/>
                </a:lnTo>
                <a:lnTo>
                  <a:pt x="149183" y="398462"/>
                </a:lnTo>
                <a:lnTo>
                  <a:pt x="41233" y="322362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4" name="Group 44">
            <a:extLst>
              <a:ext uri="{FF2B5EF4-FFF2-40B4-BE49-F238E27FC236}">
                <a16:creationId xmlns:a16="http://schemas.microsoft.com/office/drawing/2014/main" id="{B8E88071-0DB1-DB4F-9B6D-7CACB4907823}"/>
              </a:ext>
            </a:extLst>
          </p:cNvPr>
          <p:cNvGrpSpPr>
            <a:grpSpLocks/>
          </p:cNvGrpSpPr>
          <p:nvPr/>
        </p:nvGrpSpPr>
        <p:grpSpPr bwMode="auto">
          <a:xfrm>
            <a:off x="1803400" y="2362200"/>
            <a:ext cx="5046663" cy="1981200"/>
            <a:chOff x="1803121" y="2192865"/>
            <a:chExt cx="5046408" cy="1980565"/>
          </a:xfrm>
        </p:grpSpPr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48D79DD2-9855-6C42-9787-2340BB0E5DF6}"/>
                </a:ext>
              </a:extLst>
            </p:cNvPr>
            <p:cNvCxnSpPr>
              <a:cxnSpLocks noChangeShapeType="1"/>
              <a:stCxn id="26" idx="0"/>
              <a:endCxn id="30" idx="4"/>
            </p:cNvCxnSpPr>
            <p:nvPr/>
          </p:nvCxnSpPr>
          <p:spPr bwMode="auto">
            <a:xfrm rot="5400000" flipH="1" flipV="1">
              <a:off x="1931172" y="2721998"/>
              <a:ext cx="1948825" cy="95404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accent1"/>
              </a:solidFill>
              <a:prstDash val="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hape 37">
              <a:extLst>
                <a:ext uri="{FF2B5EF4-FFF2-40B4-BE49-F238E27FC236}">
                  <a16:creationId xmlns:a16="http://schemas.microsoft.com/office/drawing/2014/main" id="{D7E4CCC9-F73C-7C49-8C74-18A171714DAC}"/>
                </a:ext>
              </a:extLst>
            </p:cNvPr>
            <p:cNvCxnSpPr>
              <a:cxnSpLocks noChangeShapeType="1"/>
              <a:stCxn id="27" idx="0"/>
              <a:endCxn id="29" idx="5"/>
            </p:cNvCxnSpPr>
            <p:nvPr/>
          </p:nvCxnSpPr>
          <p:spPr bwMode="auto">
            <a:xfrm rot="5400000" flipH="1" flipV="1">
              <a:off x="1552517" y="2824347"/>
              <a:ext cx="1542555" cy="1041347"/>
            </a:xfrm>
            <a:prstGeom prst="curvedConnector2">
              <a:avLst/>
            </a:prstGeom>
            <a:noFill/>
            <a:ln w="25400">
              <a:solidFill>
                <a:schemeClr val="accent1"/>
              </a:solidFill>
              <a:prstDash val="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1D03DE73-54B3-FC4A-B81F-8F53A51AF618}"/>
                </a:ext>
              </a:extLst>
            </p:cNvPr>
            <p:cNvCxnSpPr>
              <a:cxnSpLocks noChangeShapeType="1"/>
              <a:stCxn id="23" idx="0"/>
              <a:endCxn id="28" idx="3"/>
            </p:cNvCxnSpPr>
            <p:nvPr/>
          </p:nvCxnSpPr>
          <p:spPr bwMode="auto">
            <a:xfrm rot="16200000" flipV="1">
              <a:off x="5314755" y="2587871"/>
              <a:ext cx="1929781" cy="1139767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accent1"/>
              </a:solidFill>
              <a:prstDash val="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D686A16E-1EF9-CD4E-BE7F-7FDC37B3FB27}"/>
                </a:ext>
              </a:extLst>
            </p:cNvPr>
            <p:cNvCxnSpPr>
              <a:cxnSpLocks noChangeShapeType="1"/>
              <a:stCxn id="25" idx="0"/>
              <a:endCxn id="28" idx="3"/>
            </p:cNvCxnSpPr>
            <p:nvPr/>
          </p:nvCxnSpPr>
          <p:spPr bwMode="auto">
            <a:xfrm rot="16200000" flipV="1">
              <a:off x="5037753" y="2896614"/>
              <a:ext cx="1948825" cy="604806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accent1"/>
              </a:solidFill>
              <a:prstDash val="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EE9642A-5B63-6C43-85CF-7E27F11934EB}"/>
                </a:ext>
              </a:extLst>
            </p:cNvPr>
            <p:cNvCxnSpPr>
              <a:cxnSpLocks noChangeShapeType="1"/>
              <a:stCxn id="21" idx="0"/>
              <a:endCxn id="33" idx="4"/>
            </p:cNvCxnSpPr>
            <p:nvPr/>
          </p:nvCxnSpPr>
          <p:spPr bwMode="auto">
            <a:xfrm rot="16200000" flipV="1">
              <a:off x="4855131" y="3171170"/>
              <a:ext cx="1444162" cy="560359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accent1"/>
              </a:solidFill>
              <a:prstDash val="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87">
            <a:extLst>
              <a:ext uri="{FF2B5EF4-FFF2-40B4-BE49-F238E27FC236}">
                <a16:creationId xmlns:a16="http://schemas.microsoft.com/office/drawing/2014/main" id="{FE814563-EB4D-5340-A203-714FC282683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393950"/>
            <a:ext cx="1981200" cy="2254250"/>
            <a:chOff x="3276601" y="2393950"/>
            <a:chExt cx="1981200" cy="2254251"/>
          </a:xfrm>
        </p:grpSpPr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1A68FAC1-1F99-BF43-B71D-1DD512C79E75}"/>
                </a:ext>
              </a:extLst>
            </p:cNvPr>
            <p:cNvCxnSpPr>
              <a:endCxn id="31" idx="3"/>
            </p:cNvCxnSpPr>
            <p:nvPr/>
          </p:nvCxnSpPr>
          <p:spPr bwMode="auto">
            <a:xfrm rot="5400000" flipH="1" flipV="1">
              <a:off x="2651126" y="3278189"/>
              <a:ext cx="1995488" cy="744538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D6DF22C7-4EA0-A148-A37D-783676AFDD50}"/>
                </a:ext>
              </a:extLst>
            </p:cNvPr>
            <p:cNvCxnSpPr>
              <a:endCxn id="34" idx="3"/>
            </p:cNvCxnSpPr>
            <p:nvPr/>
          </p:nvCxnSpPr>
          <p:spPr bwMode="auto">
            <a:xfrm rot="16200000" flipV="1">
              <a:off x="4045745" y="3436145"/>
              <a:ext cx="1597026" cy="827087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6153BE8B-5D8E-B045-B5E9-D0AAE553390C}"/>
                </a:ext>
              </a:extLst>
            </p:cNvPr>
            <p:cNvCxnSpPr>
              <a:endCxn id="30" idx="4"/>
            </p:cNvCxnSpPr>
            <p:nvPr/>
          </p:nvCxnSpPr>
          <p:spPr bwMode="auto">
            <a:xfrm rot="16200000" flipV="1">
              <a:off x="2926558" y="2850356"/>
              <a:ext cx="2254251" cy="1341437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>
              <a:extLst>
                <a:ext uri="{FF2B5EF4-FFF2-40B4-BE49-F238E27FC236}">
                  <a16:creationId xmlns:a16="http://schemas.microsoft.com/office/drawing/2014/main" id="{4F3E4668-6B71-C942-B282-54158A3027A0}"/>
                </a:ext>
              </a:extLst>
            </p:cNvPr>
            <p:cNvCxnSpPr>
              <a:endCxn id="32" idx="3"/>
            </p:cNvCxnSpPr>
            <p:nvPr/>
          </p:nvCxnSpPr>
          <p:spPr bwMode="auto">
            <a:xfrm rot="5400000" flipH="1" flipV="1">
              <a:off x="3537745" y="3323432"/>
              <a:ext cx="2054226" cy="595313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gular Pentagon 20">
            <a:extLst>
              <a:ext uri="{FF2B5EF4-FFF2-40B4-BE49-F238E27FC236}">
                <a16:creationId xmlns:a16="http://schemas.microsoft.com/office/drawing/2014/main" id="{C8117A99-BC02-1F47-BEEA-671CE307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3400"/>
            <a:ext cx="287338" cy="222250"/>
          </a:xfrm>
          <a:prstGeom prst="pentagon">
            <a:avLst/>
          </a:prstGeom>
          <a:solidFill>
            <a:srgbClr val="E46C0A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Regular Pentagon 24">
            <a:extLst>
              <a:ext uri="{FF2B5EF4-FFF2-40B4-BE49-F238E27FC236}">
                <a16:creationId xmlns:a16="http://schemas.microsoft.com/office/drawing/2014/main" id="{B59E3E33-4049-F140-896A-A7939AD86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343400"/>
            <a:ext cx="287338" cy="222250"/>
          </a:xfrm>
          <a:prstGeom prst="pentagon">
            <a:avLst/>
          </a:prstGeom>
          <a:solidFill>
            <a:srgbClr val="E46C0A"/>
          </a:solidFill>
          <a:ln w="9525">
            <a:solidFill>
              <a:srgbClr val="008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6" name="Group 91">
            <a:extLst>
              <a:ext uri="{FF2B5EF4-FFF2-40B4-BE49-F238E27FC236}">
                <a16:creationId xmlns:a16="http://schemas.microsoft.com/office/drawing/2014/main" id="{061F49E4-8D24-A947-A856-9E319DA117A1}"/>
              </a:ext>
            </a:extLst>
          </p:cNvPr>
          <p:cNvGrpSpPr>
            <a:grpSpLocks/>
          </p:cNvGrpSpPr>
          <p:nvPr/>
        </p:nvGrpSpPr>
        <p:grpSpPr bwMode="auto">
          <a:xfrm>
            <a:off x="2420938" y="4114800"/>
            <a:ext cx="3852862" cy="2209800"/>
            <a:chOff x="2420938" y="4343400"/>
            <a:chExt cx="3852862" cy="2209800"/>
          </a:xfrm>
        </p:grpSpPr>
        <p:grpSp>
          <p:nvGrpSpPr>
            <p:cNvPr id="26649" name="Group 49">
              <a:extLst>
                <a:ext uri="{FF2B5EF4-FFF2-40B4-BE49-F238E27FC236}">
                  <a16:creationId xmlns:a16="http://schemas.microsoft.com/office/drawing/2014/main" id="{26FC16E3-D46A-8742-8EAC-2161E6ABA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0938" y="4800600"/>
              <a:ext cx="3852862" cy="1752600"/>
              <a:chOff x="1617135" y="4073425"/>
              <a:chExt cx="3852331" cy="1753105"/>
            </a:xfrm>
          </p:grpSpPr>
          <p:grpSp>
            <p:nvGrpSpPr>
              <p:cNvPr id="26673" name="Group 48">
                <a:extLst>
                  <a:ext uri="{FF2B5EF4-FFF2-40B4-BE49-F238E27FC236}">
                    <a16:creationId xmlns:a16="http://schemas.microsoft.com/office/drawing/2014/main" id="{D16D57A1-7C3D-4A49-8E62-D34D2FAFC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3598" y="4226329"/>
                <a:ext cx="2065868" cy="1600201"/>
                <a:chOff x="3810002" y="4483099"/>
                <a:chExt cx="2065868" cy="1600201"/>
              </a:xfrm>
            </p:grpSpPr>
            <p:pic>
              <p:nvPicPr>
                <p:cNvPr id="26675" name="Picture 15">
                  <a:extLst>
                    <a:ext uri="{FF2B5EF4-FFF2-40B4-BE49-F238E27FC236}">
                      <a16:creationId xmlns:a16="http://schemas.microsoft.com/office/drawing/2014/main" id="{E5FE0148-3546-4E4D-906D-ACB6F305E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0002" y="4483099"/>
                  <a:ext cx="2048934" cy="1583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26C4FF8-C55C-984C-ADF8-EB9354A74395}"/>
                    </a:ext>
                  </a:extLst>
                </p:cNvPr>
                <p:cNvSpPr/>
                <p:nvPr/>
              </p:nvSpPr>
              <p:spPr>
                <a:xfrm>
                  <a:off x="5164768" y="5673607"/>
                  <a:ext cx="711102" cy="4096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pic>
            <p:nvPicPr>
              <p:cNvPr id="26674" name="Picture 10">
                <a:extLst>
                  <a:ext uri="{FF2B5EF4-FFF2-40B4-BE49-F238E27FC236}">
                    <a16:creationId xmlns:a16="http://schemas.microsoft.com/office/drawing/2014/main" id="{B8D87C71-2E59-1241-BA3B-9C3F71D861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7135" y="4073425"/>
                <a:ext cx="2048934" cy="158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650" name="Group 46">
              <a:extLst>
                <a:ext uri="{FF2B5EF4-FFF2-40B4-BE49-F238E27FC236}">
                  <a16:creationId xmlns:a16="http://schemas.microsoft.com/office/drawing/2014/main" id="{668AF3B1-719B-F94D-8977-0B0B1CCEB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0" y="4343400"/>
              <a:ext cx="457200" cy="381000"/>
              <a:chOff x="7848600" y="3200400"/>
              <a:chExt cx="457200" cy="381000"/>
            </a:xfrm>
          </p:grpSpPr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784ED852-CD53-4F41-BEAC-59FB6CBA3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3200400"/>
                <a:ext cx="457200" cy="381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>
                <a:solidFill>
                  <a:srgbClr val="7CA7CC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953EAE8-52C3-D54A-AFDF-C74E1C9D2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2900" y="3276600"/>
                <a:ext cx="228600" cy="228600"/>
              </a:xfrm>
              <a:prstGeom prst="ellipse">
                <a:avLst/>
              </a:prstGeom>
              <a:solidFill>
                <a:srgbClr val="7CA7CC"/>
              </a:solidFill>
              <a:ln w="76200">
                <a:solidFill>
                  <a:srgbClr val="7CA7CC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6651" name="Group 48">
              <a:extLst>
                <a:ext uri="{FF2B5EF4-FFF2-40B4-BE49-F238E27FC236}">
                  <a16:creationId xmlns:a16="http://schemas.microsoft.com/office/drawing/2014/main" id="{A82389D5-0C79-5544-96E3-91593F640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600" y="4343400"/>
              <a:ext cx="457200" cy="381000"/>
              <a:chOff x="7848600" y="3200400"/>
              <a:chExt cx="457200" cy="381000"/>
            </a:xfrm>
          </p:grpSpPr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07B1F3D4-1B0E-4F44-BBFE-6AABD478C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3200400"/>
                <a:ext cx="457200" cy="381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>
                <a:solidFill>
                  <a:srgbClr val="7CA7CC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8726B53-91FD-4A4B-AB75-5C7808593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2900" y="3276600"/>
                <a:ext cx="228600" cy="228600"/>
              </a:xfrm>
              <a:prstGeom prst="ellipse">
                <a:avLst/>
              </a:prstGeom>
              <a:solidFill>
                <a:srgbClr val="7CA7CC"/>
              </a:solidFill>
              <a:ln w="76200">
                <a:solidFill>
                  <a:srgbClr val="7CA7CC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6652" name="Group 52">
              <a:extLst>
                <a:ext uri="{FF2B5EF4-FFF2-40B4-BE49-F238E27FC236}">
                  <a16:creationId xmlns:a16="http://schemas.microsoft.com/office/drawing/2014/main" id="{C2BB5D33-C68B-F743-92B6-0479E36E2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800" y="4343400"/>
              <a:ext cx="457200" cy="381000"/>
              <a:chOff x="7848600" y="3200400"/>
              <a:chExt cx="457200" cy="381000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315A90BD-CC17-D447-B5FF-52E933724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3200400"/>
                <a:ext cx="457200" cy="381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>
                <a:solidFill>
                  <a:srgbClr val="7CA7CC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F64F6AE-5A03-C14E-A86C-782DCA7FC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2900" y="3276600"/>
                <a:ext cx="228600" cy="228600"/>
              </a:xfrm>
              <a:prstGeom prst="ellipse">
                <a:avLst/>
              </a:prstGeom>
              <a:solidFill>
                <a:srgbClr val="7CA7CC"/>
              </a:solidFill>
              <a:ln w="76200">
                <a:solidFill>
                  <a:srgbClr val="7CA7CC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6653" name="Group 56">
              <a:extLst>
                <a:ext uri="{FF2B5EF4-FFF2-40B4-BE49-F238E27FC236}">
                  <a16:creationId xmlns:a16="http://schemas.microsoft.com/office/drawing/2014/main" id="{A97E2082-EEAD-E540-912B-AD8DC7ECA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4343400"/>
              <a:ext cx="457200" cy="381000"/>
              <a:chOff x="7848600" y="3200400"/>
              <a:chExt cx="457200" cy="381000"/>
            </a:xfrm>
          </p:grpSpPr>
          <p:sp>
            <p:nvSpPr>
              <p:cNvPr id="58" name="Hexagon 57">
                <a:extLst>
                  <a:ext uri="{FF2B5EF4-FFF2-40B4-BE49-F238E27FC236}">
                    <a16:creationId xmlns:a16="http://schemas.microsoft.com/office/drawing/2014/main" id="{5F9B74B2-5C3C-9040-B895-BED0C10A4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3200400"/>
                <a:ext cx="457200" cy="381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>
                <a:solidFill>
                  <a:srgbClr val="7CA7CC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E5C8B2-F26B-8140-9A1C-5F1A9F8E2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2900" y="3276600"/>
                <a:ext cx="228600" cy="228600"/>
              </a:xfrm>
              <a:prstGeom prst="ellipse">
                <a:avLst/>
              </a:prstGeom>
              <a:solidFill>
                <a:srgbClr val="7CA7CC"/>
              </a:solidFill>
              <a:ln w="76200">
                <a:solidFill>
                  <a:srgbClr val="7CA7CC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9C7A4BD4-AB42-3542-878C-322F2EC01A33}"/>
                </a:ext>
              </a:extLst>
            </p:cNvPr>
            <p:cNvCxnSpPr/>
            <p:nvPr/>
          </p:nvCxnSpPr>
          <p:spPr bwMode="auto">
            <a:xfrm rot="5400000" flipH="1" flipV="1">
              <a:off x="2315369" y="4923631"/>
              <a:ext cx="1219200" cy="668338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D9921E4E-D37A-AB45-9326-4CB8C4506B4B}"/>
                </a:ext>
              </a:extLst>
            </p:cNvPr>
            <p:cNvCxnSpPr/>
            <p:nvPr/>
          </p:nvCxnSpPr>
          <p:spPr bwMode="auto">
            <a:xfrm rot="16200000" flipV="1">
              <a:off x="3162300" y="4914900"/>
              <a:ext cx="838200" cy="457200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858B2E41-7538-E04B-83E0-D75D1CCE11DC}"/>
                </a:ext>
              </a:extLst>
            </p:cNvPr>
            <p:cNvCxnSpPr/>
            <p:nvPr/>
          </p:nvCxnSpPr>
          <p:spPr bwMode="auto">
            <a:xfrm rot="16200000" flipV="1">
              <a:off x="2933700" y="5143500"/>
              <a:ext cx="838200" cy="152400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CF50FA5D-007E-2144-B04B-CDC42DA3E482}"/>
                </a:ext>
              </a:extLst>
            </p:cNvPr>
            <p:cNvCxnSpPr/>
            <p:nvPr/>
          </p:nvCxnSpPr>
          <p:spPr bwMode="auto">
            <a:xfrm rot="5400000" flipH="1" flipV="1">
              <a:off x="3581400" y="5105400"/>
              <a:ext cx="1066800" cy="304800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BB57078E-4D94-E743-BDD0-AF36C620B797}"/>
                </a:ext>
              </a:extLst>
            </p:cNvPr>
            <p:cNvCxnSpPr/>
            <p:nvPr/>
          </p:nvCxnSpPr>
          <p:spPr bwMode="auto">
            <a:xfrm rot="16200000" flipV="1">
              <a:off x="4953000" y="4953000"/>
              <a:ext cx="990600" cy="381000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C7D698B9-E989-9644-B49B-0A4B3B416D40}"/>
                </a:ext>
              </a:extLst>
            </p:cNvPr>
            <p:cNvCxnSpPr/>
            <p:nvPr/>
          </p:nvCxnSpPr>
          <p:spPr bwMode="auto">
            <a:xfrm rot="5400000" flipH="1" flipV="1">
              <a:off x="4191000" y="5105400"/>
              <a:ext cx="990600" cy="76200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E44F3E50-D737-0E46-BAFC-46B65538DA4A}"/>
                </a:ext>
              </a:extLst>
            </p:cNvPr>
            <p:cNvCxnSpPr/>
            <p:nvPr/>
          </p:nvCxnSpPr>
          <p:spPr bwMode="auto">
            <a:xfrm rot="16200000" flipV="1">
              <a:off x="4152900" y="4762500"/>
              <a:ext cx="838200" cy="609600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>
              <a:extLst>
                <a:ext uri="{FF2B5EF4-FFF2-40B4-BE49-F238E27FC236}">
                  <a16:creationId xmlns:a16="http://schemas.microsoft.com/office/drawing/2014/main" id="{911ECAF1-A68B-3145-9E40-CBBAC8DA1D76}"/>
                </a:ext>
              </a:extLst>
            </p:cNvPr>
            <p:cNvCxnSpPr/>
            <p:nvPr/>
          </p:nvCxnSpPr>
          <p:spPr bwMode="auto">
            <a:xfrm rot="16200000" flipV="1">
              <a:off x="3771900" y="5372100"/>
              <a:ext cx="1524000" cy="533400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>
              <a:extLst>
                <a:ext uri="{FF2B5EF4-FFF2-40B4-BE49-F238E27FC236}">
                  <a16:creationId xmlns:a16="http://schemas.microsoft.com/office/drawing/2014/main" id="{6226801D-C0F9-2A4C-BC68-D494F9893F9C}"/>
                </a:ext>
              </a:extLst>
            </p:cNvPr>
            <p:cNvCxnSpPr/>
            <p:nvPr/>
          </p:nvCxnSpPr>
          <p:spPr bwMode="auto">
            <a:xfrm rot="16200000" flipV="1">
              <a:off x="4152900" y="5067300"/>
              <a:ext cx="914400" cy="533400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1072AD6A-7F07-B34C-9DEA-31A27CA9B745}"/>
                </a:ext>
              </a:extLst>
            </p:cNvPr>
            <p:cNvCxnSpPr/>
            <p:nvPr/>
          </p:nvCxnSpPr>
          <p:spPr bwMode="auto">
            <a:xfrm rot="5400000" flipH="1" flipV="1">
              <a:off x="4914900" y="4838700"/>
              <a:ext cx="381000" cy="152400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9D60240F-B1C9-0845-A1B6-38A893BAA99F}"/>
                </a:ext>
              </a:extLst>
            </p:cNvPr>
            <p:cNvCxnSpPr/>
            <p:nvPr/>
          </p:nvCxnSpPr>
          <p:spPr bwMode="auto">
            <a:xfrm rot="16200000" flipV="1">
              <a:off x="5181600" y="4800600"/>
              <a:ext cx="990600" cy="685800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rgbClr val="FF0000">
                  <a:alpha val="66000"/>
                </a:srgb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CF99B92E-D032-1E41-806A-0C219A9C705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89063" y="4579938"/>
            <a:ext cx="6086475" cy="46037"/>
          </a:xfrm>
          <a:custGeom>
            <a:avLst/>
            <a:gdLst>
              <a:gd name="T0" fmla="*/ 0 w 3691466"/>
              <a:gd name="T1" fmla="*/ 20461 h 63499"/>
              <a:gd name="T2" fmla="*/ 1368061 w 3691466"/>
              <a:gd name="T3" fmla="*/ 45014 h 63499"/>
              <a:gd name="T4" fmla="*/ 2107930 w 3691466"/>
              <a:gd name="T5" fmla="*/ 14322 h 63499"/>
              <a:gd name="T6" fmla="*/ 2987398 w 3691466"/>
              <a:gd name="T7" fmla="*/ 26599 h 63499"/>
              <a:gd name="T8" fmla="*/ 3741227 w 3691466"/>
              <a:gd name="T9" fmla="*/ 20461 h 63499"/>
              <a:gd name="T10" fmla="*/ 4048344 w 3691466"/>
              <a:gd name="T11" fmla="*/ 2046 h 63499"/>
              <a:gd name="T12" fmla="*/ 4969691 w 3691466"/>
              <a:gd name="T13" fmla="*/ 8184 h 63499"/>
              <a:gd name="T14" fmla="*/ 6086475 w 3691466"/>
              <a:gd name="T15" fmla="*/ 45014 h 634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691466"/>
              <a:gd name="T25" fmla="*/ 0 h 63499"/>
              <a:gd name="T26" fmla="*/ 3691466 w 3691466"/>
              <a:gd name="T27" fmla="*/ 63499 h 634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691466" h="63499">
                <a:moveTo>
                  <a:pt x="0" y="28222"/>
                </a:moveTo>
                <a:cubicBezTo>
                  <a:pt x="308327" y="45860"/>
                  <a:pt x="616655" y="63499"/>
                  <a:pt x="829733" y="62088"/>
                </a:cubicBezTo>
                <a:cubicBezTo>
                  <a:pt x="1042811" y="60677"/>
                  <a:pt x="1114777" y="23988"/>
                  <a:pt x="1278466" y="19755"/>
                </a:cubicBezTo>
                <a:lnTo>
                  <a:pt x="1811866" y="36688"/>
                </a:lnTo>
                <a:cubicBezTo>
                  <a:pt x="1976966" y="38099"/>
                  <a:pt x="2161822" y="33866"/>
                  <a:pt x="2269066" y="28222"/>
                </a:cubicBezTo>
                <a:cubicBezTo>
                  <a:pt x="2376310" y="22578"/>
                  <a:pt x="2455333" y="2822"/>
                  <a:pt x="2455333" y="2822"/>
                </a:cubicBezTo>
                <a:cubicBezTo>
                  <a:pt x="2579511" y="0"/>
                  <a:pt x="2808111" y="1410"/>
                  <a:pt x="3014133" y="11288"/>
                </a:cubicBezTo>
                <a:cubicBezTo>
                  <a:pt x="3220155" y="21166"/>
                  <a:pt x="3455810" y="41627"/>
                  <a:pt x="3691466" y="62088"/>
                </a:cubicBezTo>
              </a:path>
            </a:pathLst>
          </a:custGeom>
          <a:noFill/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285750" dist="279400" dir="5400000" sx="114000" sy="114000" rotWithShape="0">
              <a:srgbClr val="376092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6645" name="TextBox 61">
            <a:extLst>
              <a:ext uri="{FF2B5EF4-FFF2-40B4-BE49-F238E27FC236}">
                <a16:creationId xmlns:a16="http://schemas.microsoft.com/office/drawing/2014/main" id="{01D9EA06-1947-D144-8AD9-037EF53A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400800"/>
            <a:ext cx="250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Case for the Edge</a:t>
            </a:r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5DE0302B-3F5E-FF4D-B787-FD0C565660B7}"/>
              </a:ext>
            </a:extLst>
          </p:cNvPr>
          <p:cNvGrpSpPr>
            <a:grpSpLocks/>
          </p:cNvGrpSpPr>
          <p:nvPr/>
        </p:nvGrpSpPr>
        <p:grpSpPr bwMode="auto">
          <a:xfrm>
            <a:off x="592138" y="1752600"/>
            <a:ext cx="6951662" cy="2743200"/>
            <a:chOff x="1133973" y="4550856"/>
            <a:chExt cx="6570694" cy="1583267"/>
          </a:xfrm>
        </p:grpSpPr>
        <p:sp>
          <p:nvSpPr>
            <p:cNvPr id="65" name="Double Brace 64">
              <a:extLst>
                <a:ext uri="{FF2B5EF4-FFF2-40B4-BE49-F238E27FC236}">
                  <a16:creationId xmlns:a16="http://schemas.microsoft.com/office/drawing/2014/main" id="{48C6CFA2-E654-0E48-8C4D-CD7F44D2E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522" y="4550856"/>
              <a:ext cx="6087145" cy="1583267"/>
            </a:xfrm>
            <a:prstGeom prst="bracePair">
              <a:avLst>
                <a:gd name="adj" fmla="val 8333"/>
              </a:avLst>
            </a:prstGeom>
            <a:noFill/>
            <a:ln w="25400">
              <a:solidFill>
                <a:srgbClr val="000090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6648" name="TextBox 17">
              <a:extLst>
                <a:ext uri="{FF2B5EF4-FFF2-40B4-BE49-F238E27FC236}">
                  <a16:creationId xmlns:a16="http://schemas.microsoft.com/office/drawing/2014/main" id="{5CEEDB7B-F9C1-A742-BF95-A0CC887EF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680856" y="5191671"/>
              <a:ext cx="1226230" cy="319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0090"/>
                  </a:solidFill>
                </a:rPr>
                <a:t>Cloud Computing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1FF1-12E4-104F-94E2-6883591D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199B-7B90-EF48-82DE-2C3159C9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Free On-line Dictionary of Computing</a:t>
            </a:r>
            <a:endParaRPr lang="en-US" altLang="en-U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collection of (probably heterogeneous) automata whose distribution is transparent to the user so that the system appears as one local machine. This is in contrast to a network, where the user is aware that there are several machines, and their location, storage replication, load balancing and functionality is not transparent. Distributed systems usually use some kind of client-server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B0D4-F604-D846-AB03-23E5969D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D29B0-3302-4F40-BDFA-F0EA3A9B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distributed system is a collection of independent computers that appear to the users of the system as a single computer </a:t>
            </a:r>
          </a:p>
          <a:p>
            <a:pPr marL="342900" indent="-34290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[Andrew Tanenbaum] </a:t>
            </a:r>
          </a:p>
          <a:p>
            <a:pPr marL="342900" indent="-342900">
              <a:buFontTx/>
              <a:buNone/>
            </a:pPr>
            <a:endParaRPr lang="en-US" altLang="en-US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/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A distributed system is several computers doing something together. Thus, a distributed system has three primary characteristics: multiple computers, interconnections, and shared state</a:t>
            </a:r>
          </a:p>
          <a:p>
            <a:pPr marL="342900" indent="-34290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[Michael Schroeder]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7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6FF8-CC8A-4C4B-BDD1-37FE2959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5731"/>
            <a:ext cx="7886700" cy="1325563"/>
          </a:xfrm>
        </p:spPr>
        <p:txBody>
          <a:bodyPr/>
          <a:lstStyle/>
          <a:p>
            <a:r>
              <a:rPr lang="en-US" dirty="0"/>
              <a:t>Distributed Systems Problems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4C853-1BC3-8447-A66C-E80633E7E0D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95400"/>
            <a:ext cx="7772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Failure Detectors 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Time and Synchronization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Global States and Snapshots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Multicast Communications 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Mutual Exclusion 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Leader Election 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Impossibility of Consensus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Peer to peer systems – Napster, Gnutella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	Chord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Cloud Computing 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Hadoop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Networking and Routing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Sensor Networks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Measurements from real systems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Datacenter Disaster Case Studies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6C0DB3D-4318-CE40-BDB5-11795852C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057400"/>
            <a:ext cx="27527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latin typeface="Comic Sans MS" panose="030F0902030302020204" pitchFamily="66" charset="0"/>
              </a:rPr>
              <a:t>Basic Theoretical </a:t>
            </a:r>
          </a:p>
          <a:p>
            <a:pPr algn="ctr"/>
            <a:r>
              <a:rPr lang="en-US" altLang="en-US" sz="2400">
                <a:latin typeface="Comic Sans MS" panose="030F0902030302020204" pitchFamily="66" charset="0"/>
              </a:rPr>
              <a:t>Concepts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271982B5-ECC1-1A46-9438-5F14AFDB1902}"/>
              </a:ext>
            </a:extLst>
          </p:cNvPr>
          <p:cNvSpPr>
            <a:spLocks/>
          </p:cNvSpPr>
          <p:nvPr/>
        </p:nvSpPr>
        <p:spPr bwMode="auto">
          <a:xfrm>
            <a:off x="6096000" y="1371600"/>
            <a:ext cx="76200" cy="2209800"/>
          </a:xfrm>
          <a:prstGeom prst="rightBrace">
            <a:avLst>
              <a:gd name="adj1" fmla="val 124995"/>
              <a:gd name="adj2" fmla="val 50000"/>
            </a:avLst>
          </a:prstGeom>
          <a:noFill/>
          <a:ln w="22225">
            <a:solidFill>
              <a:schemeClr val="accent2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B3B5752-DFD6-2444-B835-2E2409E0E4F2}"/>
              </a:ext>
            </a:extLst>
          </p:cNvPr>
          <p:cNvSpPr>
            <a:spLocks/>
          </p:cNvSpPr>
          <p:nvPr/>
        </p:nvSpPr>
        <p:spPr bwMode="auto">
          <a:xfrm>
            <a:off x="6248400" y="3733800"/>
            <a:ext cx="152400" cy="1295400"/>
          </a:xfrm>
          <a:prstGeom prst="rightBrace">
            <a:avLst>
              <a:gd name="adj1" fmla="val 45845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54081EB-40F5-4246-A56C-5AF39DD81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4146550"/>
            <a:ext cx="25193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hlink"/>
                </a:solidFill>
                <a:latin typeface="Comic Sans MS" panose="030F0902030302020204" pitchFamily="66" charset="0"/>
              </a:rPr>
              <a:t>Cloud Computing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F5E6882-0482-964C-9AE0-37D356AF3A01}"/>
              </a:ext>
            </a:extLst>
          </p:cNvPr>
          <p:cNvSpPr>
            <a:spLocks/>
          </p:cNvSpPr>
          <p:nvPr/>
        </p:nvSpPr>
        <p:spPr bwMode="auto">
          <a:xfrm>
            <a:off x="5746060" y="5257800"/>
            <a:ext cx="228600" cy="1143000"/>
          </a:xfrm>
          <a:prstGeom prst="rightBrace">
            <a:avLst>
              <a:gd name="adj1" fmla="val 45833"/>
              <a:gd name="adj2" fmla="val 50000"/>
            </a:avLst>
          </a:prstGeom>
          <a:noFill/>
          <a:ln w="22225">
            <a:solidFill>
              <a:srgbClr val="339966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114715D8-E8C4-0A4B-8179-50EA9018D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340350"/>
            <a:ext cx="17256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38A69"/>
                </a:solidFill>
                <a:latin typeface="Comic Sans MS" panose="030F0902030302020204" pitchFamily="66" charset="0"/>
              </a:rPr>
              <a:t>What Lies </a:t>
            </a:r>
          </a:p>
          <a:p>
            <a:pPr algn="ctr"/>
            <a:r>
              <a:rPr lang="en-US" altLang="en-US" sz="2400">
                <a:solidFill>
                  <a:srgbClr val="038A69"/>
                </a:solidFill>
                <a:latin typeface="Comic Sans MS" panose="030F0902030302020204" pitchFamily="66" charset="0"/>
              </a:rPr>
              <a:t>Beneath</a:t>
            </a:r>
          </a:p>
        </p:txBody>
      </p:sp>
    </p:spTree>
    <p:extLst>
      <p:ext uri="{BB962C8B-B14F-4D97-AF65-F5344CB8AC3E}">
        <p14:creationId xmlns:p14="http://schemas.microsoft.com/office/powerpoint/2010/main" val="279026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6B7E-0464-E14B-981F-D1F5109D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51629"/>
            <a:ext cx="7886700" cy="1325563"/>
          </a:xfrm>
        </p:spPr>
        <p:txBody>
          <a:bodyPr/>
          <a:lstStyle/>
          <a:p>
            <a:r>
              <a:rPr lang="en-US" dirty="0"/>
              <a:t>Distributed Systems Problems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7C06F749-F776-0342-A228-D7AE68DE506C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3716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RPCs &amp; Distributed Objects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Concurrency Control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2PC/3PC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Paxos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Replication Control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Gossiping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Key-value and NoSQL stores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Stream Processing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Self-stabilization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Distributed File Systems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Distributed Shared Memory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Security and Byzantine Fault-tolerance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AutoShape 1028">
            <a:extLst>
              <a:ext uri="{FF2B5EF4-FFF2-40B4-BE49-F238E27FC236}">
                <a16:creationId xmlns:a16="http://schemas.microsoft.com/office/drawing/2014/main" id="{95264615-DB52-0E4B-A5EE-B9E608AEE6BE}"/>
              </a:ext>
            </a:extLst>
          </p:cNvPr>
          <p:cNvSpPr>
            <a:spLocks/>
          </p:cNvSpPr>
          <p:nvPr/>
        </p:nvSpPr>
        <p:spPr bwMode="auto">
          <a:xfrm>
            <a:off x="5562600" y="1981200"/>
            <a:ext cx="76200" cy="1447800"/>
          </a:xfrm>
          <a:prstGeom prst="rightBrace">
            <a:avLst>
              <a:gd name="adj1" fmla="val 58319"/>
              <a:gd name="adj2" fmla="val 50000"/>
            </a:avLst>
          </a:prstGeom>
          <a:noFill/>
          <a:ln w="22225">
            <a:solidFill>
              <a:srgbClr val="C073FA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 Box 1029">
            <a:extLst>
              <a:ext uri="{FF2B5EF4-FFF2-40B4-BE49-F238E27FC236}">
                <a16:creationId xmlns:a16="http://schemas.microsoft.com/office/drawing/2014/main" id="{6E978116-4BDB-694B-A9C5-402CA07E7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408113"/>
            <a:ext cx="31178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38A69"/>
                </a:solidFill>
                <a:latin typeface="Comic Sans MS" panose="030F0902030302020204" pitchFamily="66" charset="0"/>
              </a:rPr>
              <a:t>Basic Building Blocks</a:t>
            </a:r>
          </a:p>
        </p:txBody>
      </p:sp>
      <p:sp>
        <p:nvSpPr>
          <p:cNvPr id="7" name="Line 1030">
            <a:extLst>
              <a:ext uri="{FF2B5EF4-FFF2-40B4-BE49-F238E27FC236}">
                <a16:creationId xmlns:a16="http://schemas.microsoft.com/office/drawing/2014/main" id="{B883BCF8-CD27-2145-9C31-10D1F395D1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1560513"/>
            <a:ext cx="3048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CB48597F-EE1D-7149-B292-C8DB03F3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2" y="2486026"/>
            <a:ext cx="319246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C073FA"/>
                </a:solidFill>
                <a:latin typeface="Comic Sans MS" panose="030F0902030302020204" pitchFamily="66" charset="0"/>
              </a:rPr>
              <a:t>Distributed Services</a:t>
            </a:r>
          </a:p>
          <a:p>
            <a:pPr algn="ctr"/>
            <a:r>
              <a:rPr lang="en-US" altLang="en-US" sz="2400" dirty="0">
                <a:solidFill>
                  <a:srgbClr val="C073FA"/>
                </a:solidFill>
                <a:latin typeface="Comic Sans MS" panose="030F0902030302020204" pitchFamily="66" charset="0"/>
              </a:rPr>
              <a:t>(e.g., storage)</a:t>
            </a:r>
          </a:p>
        </p:txBody>
      </p:sp>
      <p:sp>
        <p:nvSpPr>
          <p:cNvPr id="9" name="Text Box 1032">
            <a:extLst>
              <a:ext uri="{FF2B5EF4-FFF2-40B4-BE49-F238E27FC236}">
                <a16:creationId xmlns:a16="http://schemas.microsoft.com/office/drawing/2014/main" id="{6F8A437B-F162-2A4A-8D93-6300B754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751" y="3990180"/>
            <a:ext cx="25161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FF6600"/>
                </a:solidFill>
                <a:latin typeface="Comic Sans MS" panose="030F0902030302020204" pitchFamily="66" charset="0"/>
              </a:rPr>
              <a:t>Cloud Computing</a:t>
            </a:r>
          </a:p>
        </p:txBody>
      </p:sp>
      <p:sp>
        <p:nvSpPr>
          <p:cNvPr id="10" name="Text Box 1038">
            <a:extLst>
              <a:ext uri="{FF2B5EF4-FFF2-40B4-BE49-F238E27FC236}">
                <a16:creationId xmlns:a16="http://schemas.microsoft.com/office/drawing/2014/main" id="{F481C98C-D302-A142-AEA3-B2F6F71B8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2" y="5533405"/>
            <a:ext cx="28559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90"/>
                </a:solidFill>
                <a:latin typeface="Comic Sans MS" panose="030F0902030302020204" pitchFamily="66" charset="0"/>
              </a:rPr>
              <a:t>Old but Important</a:t>
            </a:r>
          </a:p>
        </p:txBody>
      </p:sp>
      <p:sp>
        <p:nvSpPr>
          <p:cNvPr id="11" name="AutoShape 1028">
            <a:extLst>
              <a:ext uri="{FF2B5EF4-FFF2-40B4-BE49-F238E27FC236}">
                <a16:creationId xmlns:a16="http://schemas.microsoft.com/office/drawing/2014/main" id="{224375F0-7929-E04B-871C-FBFAA4BFE306}"/>
              </a:ext>
            </a:extLst>
          </p:cNvPr>
          <p:cNvSpPr>
            <a:spLocks/>
          </p:cNvSpPr>
          <p:nvPr/>
        </p:nvSpPr>
        <p:spPr bwMode="auto">
          <a:xfrm>
            <a:off x="5454926" y="5141913"/>
            <a:ext cx="152400" cy="1143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2225">
            <a:solidFill>
              <a:srgbClr val="00009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AutoShape 1028">
            <a:extLst>
              <a:ext uri="{FF2B5EF4-FFF2-40B4-BE49-F238E27FC236}">
                <a16:creationId xmlns:a16="http://schemas.microsoft.com/office/drawing/2014/main" id="{85D77803-C2C2-774F-B644-53EBD3BC732A}"/>
              </a:ext>
            </a:extLst>
          </p:cNvPr>
          <p:cNvSpPr>
            <a:spLocks/>
          </p:cNvSpPr>
          <p:nvPr/>
        </p:nvSpPr>
        <p:spPr bwMode="auto">
          <a:xfrm>
            <a:off x="5510212" y="3657606"/>
            <a:ext cx="188913" cy="1030280"/>
          </a:xfrm>
          <a:prstGeom prst="rightBrace">
            <a:avLst>
              <a:gd name="adj1" fmla="val 58336"/>
              <a:gd name="adj2" fmla="val 50000"/>
            </a:avLst>
          </a:prstGeom>
          <a:noFill/>
          <a:ln w="22225">
            <a:solidFill>
              <a:srgbClr val="FF66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3" name="Text Box 1029">
            <a:extLst>
              <a:ext uri="{FF2B5EF4-FFF2-40B4-BE49-F238E27FC236}">
                <a16:creationId xmlns:a16="http://schemas.microsoft.com/office/drawing/2014/main" id="{AEECBA38-BE58-8D40-A795-8EFCBEBE3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837" y="6354417"/>
            <a:ext cx="1674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38A69"/>
                </a:solidFill>
                <a:latin typeface="Comic Sans MS" panose="030F0902030302020204" pitchFamily="66" charset="0"/>
              </a:rPr>
              <a:t>Important</a:t>
            </a:r>
          </a:p>
        </p:txBody>
      </p:sp>
      <p:sp>
        <p:nvSpPr>
          <p:cNvPr id="14" name="Line 1030">
            <a:extLst>
              <a:ext uri="{FF2B5EF4-FFF2-40B4-BE49-F238E27FC236}">
                <a16:creationId xmlns:a16="http://schemas.microsoft.com/office/drawing/2014/main" id="{A4706EFD-68EE-E046-98FA-3A115C3A45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2530" y="6669157"/>
            <a:ext cx="3048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AF8F-9DB6-1E42-8AE7-74E60AF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C6A4-60CE-154E-8420-1049D35C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Common Goals: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Heterogeneity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Robustness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Availability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Transparency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Concurrency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Efficiency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Scalability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Security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Openness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(Also: consistency, CAP, partition-tolerance, ACID, BASE, and many others … )</a:t>
            </a:r>
          </a:p>
          <a:p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0674A03-2101-D74D-9290-BF8BDD419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1752600" cy="1295400"/>
          </a:xfrm>
          <a:prstGeom prst="cloudCallout">
            <a:avLst>
              <a:gd name="adj1" fmla="val -51088"/>
              <a:gd name="adj2" fmla="val 65319"/>
            </a:avLst>
          </a:prstGeom>
          <a:solidFill>
            <a:schemeClr val="bg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/>
          <a:lstStyle>
            <a:lvl1pPr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What are these?</a:t>
            </a:r>
          </a:p>
        </p:txBody>
      </p:sp>
    </p:spTree>
    <p:extLst>
      <p:ext uri="{BB962C8B-B14F-4D97-AF65-F5344CB8AC3E}">
        <p14:creationId xmlns:p14="http://schemas.microsoft.com/office/powerpoint/2010/main" val="192659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6C5B-D318-E940-8CF5-ED42DDA9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5856"/>
            <a:ext cx="7886700" cy="13255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4443-AA05-284B-9CAE-9D619ADE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59" y="1497634"/>
            <a:ext cx="7886700" cy="4351338"/>
          </a:xfrm>
        </p:spPr>
        <p:txBody>
          <a:bodyPr/>
          <a:lstStyle/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Heterogeneity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different types of servers, of networks, of applications, of services, of consistency guarantees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Robustness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fault-tolerance to a variety of failures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Availability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of data, of operations, in spite of failures and network partitions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Transparency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provide an abstraction of one property while allowing sufficient flexibility at run-time, e.g., clouds, transactions, virtual synchrony, sequential consistency,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etc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Concurrency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support many clients (millions)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Efficiency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fast operations, e.g., reads and writes in NoSQL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Scalability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many operations per second in spite of thousands of servers, millions of clients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Security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system should be protected from attackers and bugs, e.g., encryption and signatures</a:t>
            </a:r>
          </a:p>
          <a:p>
            <a:pPr lvl="1"/>
            <a:r>
              <a:rPr lang="en-US" altLang="en-US" sz="2000" b="1" dirty="0">
                <a:ea typeface="ＭＳ Ｐゴシック" panose="020B0600070205080204" pitchFamily="34" charset="-128"/>
              </a:rPr>
              <a:t>Openness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each service/protocol can build on other services/protocols, e.g., layered or stacked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7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D20FB24-2FA3-4B49-A6B0-94A2AB88F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Systems Intricacies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8B4047-C19C-A548-9EC8-FBCB5B6D7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485063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/>
              <a:t>Synchronization</a:t>
            </a:r>
            <a:r>
              <a:rPr lang="en-US" altLang="en-US" sz="2800"/>
              <a:t>: multiple clocks (difficult to agree on exact time)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Concurrency</a:t>
            </a:r>
            <a:r>
              <a:rPr lang="en-US" altLang="en-US" sz="2800"/>
              <a:t>: multiple simultaneous accesses potentially conflicting. 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Failures</a:t>
            </a:r>
            <a:r>
              <a:rPr lang="en-US" altLang="en-US" sz="2800"/>
              <a:t>: high probability of failures (too many components). Complex failure modes (single, multiple simultaneous, network partition, …)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Consensus</a:t>
            </a:r>
            <a:r>
              <a:rPr lang="en-US" altLang="en-US" sz="2800"/>
              <a:t>: difficult to reach consensus (odds includes failures, lack of synchronization, …)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more</a:t>
            </a:r>
            <a:r>
              <a:rPr lang="en-US" altLang="en-US" sz="2800"/>
              <a:t> …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 lvl="1"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5596769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889C5B-8637-6540-9F23-D08098B0D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Computing Models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EE9C6FFF-C173-8548-8BE8-CB0D9733C3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Client/Server Approach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Multi-tier Approach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Peer-to-Peer Approach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Agent based systems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Mobile Code (Applets, mobile agents, ..)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Service-oriented computing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Service registration/discovery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Service composition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Cloud Computing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564489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631</Words>
  <Application>Microsoft Macintosh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Helvetica</vt:lpstr>
      <vt:lpstr>Times New Roman</vt:lpstr>
      <vt:lpstr>Office Theme</vt:lpstr>
      <vt:lpstr>ECE 530 Cloud Computing</vt:lpstr>
      <vt:lpstr>What is a distributed system</vt:lpstr>
      <vt:lpstr>More definition</vt:lpstr>
      <vt:lpstr>Distributed Systems Problems</vt:lpstr>
      <vt:lpstr>Distributed Systems Problems</vt:lpstr>
      <vt:lpstr>Distributed System Design Goals</vt:lpstr>
      <vt:lpstr>Goals</vt:lpstr>
      <vt:lpstr>Distributed Systems Intricacies</vt:lpstr>
      <vt:lpstr>Distributed Computing Models</vt:lpstr>
      <vt:lpstr>The Emerging Computing Model: Cloud, Edge &amp; Beneath</vt:lpstr>
      <vt:lpstr>Cloud, Edge &amp; Beneath Sensors – to – Edge; Edge – to-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530 Cloud Computing</dc:title>
  <dc:creator>Ioannis Papapanagiotou</dc:creator>
  <cp:lastModifiedBy>Ioannis Papapanagiotou</cp:lastModifiedBy>
  <cp:revision>10</cp:revision>
  <dcterms:created xsi:type="dcterms:W3CDTF">2020-04-12T03:43:12Z</dcterms:created>
  <dcterms:modified xsi:type="dcterms:W3CDTF">2020-04-12T03:52:39Z</dcterms:modified>
</cp:coreProperties>
</file>