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2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2/3 Phase Commits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“Yes”?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a member replies “Yes” it moves to a state we call </a:t>
            </a:r>
            <a:r>
              <a:rPr lang="en-US" i="1" dirty="0"/>
              <a:t>prepared to commit</a:t>
            </a:r>
          </a:p>
          <a:p>
            <a:pPr lvl="1"/>
            <a:r>
              <a:rPr lang="en-US" dirty="0"/>
              <a:t>Up to then it could just abort in a unilateral way, i.e. if data or locks were lost due to a crash/restart (or a timeout)</a:t>
            </a:r>
          </a:p>
          <a:p>
            <a:pPr lvl="1"/>
            <a:r>
              <a:rPr lang="en-US" dirty="0"/>
              <a:t>But once it says “I’m prepared to commit” it must not lose locks or data.  So it will probably need to force data to disk at this stage</a:t>
            </a:r>
          </a:p>
          <a:p>
            <a:pPr lvl="1"/>
            <a:r>
              <a:rPr lang="en-US" dirty="0"/>
              <a:t>Many systems push data to disk in background so all they need to do is update a single bit on disk: “prepared=true” but this disk-write is still considered  costly event!</a:t>
            </a:r>
          </a:p>
          <a:p>
            <a:pPr lvl="1"/>
            <a:endParaRPr lang="en-US" dirty="0"/>
          </a:p>
          <a:p>
            <a:r>
              <a:rPr lang="en-US" dirty="0"/>
              <a:t>Then can reply “Yes”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leader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So.... L sends out “Are you prepared?”</a:t>
            </a:r>
          </a:p>
          <a:p>
            <a:r>
              <a:rPr lang="en-US"/>
              <a:t>It waits and eventually has replies from {P, Q, ... }</a:t>
            </a:r>
          </a:p>
          <a:p>
            <a:pPr lvl="1"/>
            <a:r>
              <a:rPr lang="en-US"/>
              <a:t>“No” if someone replies no, or if a timeout occurs</a:t>
            </a:r>
          </a:p>
          <a:p>
            <a:pPr lvl="1"/>
            <a:r>
              <a:rPr lang="en-US"/>
              <a:t>“Yes” only if that participant actually replied “yes”and hence is now in the prepared to commit state</a:t>
            </a:r>
          </a:p>
          <a:p>
            <a:pPr lvl="1"/>
            <a:endParaRPr lang="en-US"/>
          </a:p>
          <a:p>
            <a:r>
              <a:rPr lang="en-US"/>
              <a:t>If all participants are prepared to commit, L can send a “Commit” message.  Else L must send “Abort”</a:t>
            </a:r>
          </a:p>
          <a:p>
            <a:pPr lvl="1"/>
            <a:r>
              <a:rPr lang="en-US"/>
              <a:t>Notice that L could mistakenly abort.  This is 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Participant receives a commit/abort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participant is prepared to commit it waits for outcome to be known</a:t>
            </a:r>
          </a:p>
          <a:p>
            <a:pPr lvl="1"/>
            <a:r>
              <a:rPr lang="en-US"/>
              <a:t>Learns that leader decided to Commit:  It “finalizes” the state by making updates permanent</a:t>
            </a:r>
          </a:p>
          <a:p>
            <a:pPr lvl="1"/>
            <a:r>
              <a:rPr lang="en-US"/>
              <a:t>Learns that leader decided to Abort: It discards any updates</a:t>
            </a:r>
          </a:p>
          <a:p>
            <a:pPr lvl="1"/>
            <a:r>
              <a:rPr lang="en-US"/>
              <a:t>Then can release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Continuing our consistency saga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from the previous slides:</a:t>
            </a:r>
          </a:p>
          <a:p>
            <a:pPr lvl="1"/>
            <a:r>
              <a:rPr lang="en-US" dirty="0"/>
              <a:t>Cloud-scale performance centers on replication</a:t>
            </a:r>
          </a:p>
          <a:p>
            <a:pPr lvl="1"/>
            <a:r>
              <a:rPr lang="en-US" dirty="0"/>
              <a:t>Consistency of replication depends on our ability to talk about notions of time.</a:t>
            </a:r>
          </a:p>
          <a:p>
            <a:pPr lvl="2"/>
            <a:r>
              <a:rPr lang="en-US" dirty="0"/>
              <a:t>Lets us use terminology like “If B accesses service S after A does, then B receives a response that is at least as current as the state on which A’s response was based.”</a:t>
            </a:r>
          </a:p>
          <a:p>
            <a:pPr lvl="2"/>
            <a:r>
              <a:rPr lang="en-US" dirty="0" err="1"/>
              <a:t>Lamport</a:t>
            </a:r>
            <a:r>
              <a:rPr lang="en-US" dirty="0"/>
              <a:t>: Don’t use clocks, use logical clocks</a:t>
            </a:r>
          </a:p>
          <a:p>
            <a:pPr lvl="2"/>
            <a:r>
              <a:rPr lang="en-US" dirty="0"/>
              <a:t>We looked at two forms, logical clocks and </a:t>
            </a:r>
            <a:r>
              <a:rPr lang="en-US" i="1" dirty="0"/>
              <a:t>vector </a:t>
            </a:r>
            <a:r>
              <a:rPr lang="en-US" dirty="0"/>
              <a:t>clocks</a:t>
            </a:r>
          </a:p>
          <a:p>
            <a:pPr lvl="1"/>
            <a:r>
              <a:rPr lang="en-US" dirty="0"/>
              <a:t>We also explored notion of an “instant in time” and related it to something called a consistent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We’ll create a second kind of building block</a:t>
            </a:r>
          </a:p>
          <a:p>
            <a:pPr lvl="1"/>
            <a:r>
              <a:rPr lang="en-US" dirty="0"/>
              <a:t>Two-phase commit</a:t>
            </a:r>
          </a:p>
          <a:p>
            <a:pPr lvl="1"/>
            <a:r>
              <a:rPr lang="en-US" dirty="0"/>
              <a:t> It’s cousin, three-phase commit</a:t>
            </a:r>
          </a:p>
          <a:p>
            <a:pPr lvl="1"/>
            <a:endParaRPr lang="en-US" dirty="0"/>
          </a:p>
          <a:p>
            <a:r>
              <a:rPr lang="en-US" dirty="0"/>
              <a:t>These commit protocols (or a similar pattern) arise often in distributed systems that replicate data</a:t>
            </a:r>
          </a:p>
          <a:p>
            <a:endParaRPr lang="en-US" dirty="0"/>
          </a:p>
          <a:p>
            <a:r>
              <a:rPr lang="en-US" dirty="0"/>
              <a:t>Closely tied to “consensus” or “agreement” on events, and event order, and hence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9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Two-Phase Commit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267200"/>
          </a:xfrm>
        </p:spPr>
        <p:txBody>
          <a:bodyPr>
            <a:normAutofit/>
          </a:bodyPr>
          <a:lstStyle/>
          <a:p>
            <a:r>
              <a:rPr lang="en-US" dirty="0"/>
              <a:t>The problem first was encountered in database systems</a:t>
            </a:r>
          </a:p>
          <a:p>
            <a:endParaRPr lang="en-US" dirty="0"/>
          </a:p>
          <a:p>
            <a:r>
              <a:rPr lang="en-US" dirty="0"/>
              <a:t>Suppose a database system is updating some complicated data structures that include parts residing on more than one machine</a:t>
            </a:r>
          </a:p>
          <a:p>
            <a:endParaRPr lang="en-US" dirty="0"/>
          </a:p>
          <a:p>
            <a:r>
              <a:rPr lang="en-US" dirty="0"/>
              <a:t>So as they execute a “transaction” is built up in which participants join as they are contacted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... so what’s the “problem”?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that the transaction is interrupted by a crash before it finishes</a:t>
            </a:r>
          </a:p>
          <a:p>
            <a:pPr lvl="1"/>
            <a:r>
              <a:rPr lang="en-US" dirty="0"/>
              <a:t>Perhaps, it was initiated by a leader process L</a:t>
            </a:r>
          </a:p>
          <a:p>
            <a:pPr lvl="1"/>
            <a:r>
              <a:rPr lang="en-US" dirty="0"/>
              <a:t>By now, we’ve done some work at P and Q, but a crash causes P to reboot and “forget” the work L had started</a:t>
            </a:r>
          </a:p>
          <a:p>
            <a:pPr lvl="2"/>
            <a:r>
              <a:rPr lang="en-US" dirty="0"/>
              <a:t>Implicitly assumes that P might be keeping the pending work in memory rather than in a safe place like on disk</a:t>
            </a:r>
          </a:p>
          <a:p>
            <a:pPr lvl="2"/>
            <a:r>
              <a:rPr lang="en-US" dirty="0"/>
              <a:t>But this is actually very common, to speed things up</a:t>
            </a:r>
          </a:p>
          <a:p>
            <a:pPr lvl="2"/>
            <a:r>
              <a:rPr lang="en-US" dirty="0"/>
              <a:t>Forced writes to a disk are </a:t>
            </a:r>
            <a:r>
              <a:rPr lang="en-US" i="1" dirty="0"/>
              <a:t>very</a:t>
            </a:r>
            <a:r>
              <a:rPr lang="en-US" dirty="0"/>
              <a:t> slow compared to in-memory logging of information, and “persistent” RAM memory is costly</a:t>
            </a:r>
          </a:p>
          <a:p>
            <a:pPr lvl="1"/>
            <a:r>
              <a:rPr lang="en-US" dirty="0"/>
              <a:t>How can Q learn that it needs to back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idea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make a rule that P and Q (and other participants) treat pending work as transient</a:t>
            </a:r>
          </a:p>
          <a:p>
            <a:pPr lvl="1"/>
            <a:r>
              <a:rPr lang="en-US"/>
              <a:t>You can safely crash and restart and discard it</a:t>
            </a:r>
          </a:p>
          <a:p>
            <a:pPr lvl="1"/>
            <a:r>
              <a:rPr lang="en-US"/>
              <a:t>If such a sequence occurs, we call it a “forced abort”</a:t>
            </a:r>
          </a:p>
          <a:p>
            <a:pPr lvl="1"/>
            <a:endParaRPr lang="en-US"/>
          </a:p>
          <a:p>
            <a:r>
              <a:rPr lang="en-US"/>
              <a:t>Transactional systems often treat commit and abort as a special kind of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transaction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executes:</a:t>
            </a:r>
          </a:p>
          <a:p>
            <a:pPr marL="365760" lvl="1" indent="0">
              <a:buNone/>
            </a:pPr>
            <a:r>
              <a:rPr lang="en-US" b="1" dirty="0"/>
              <a:t>Begin</a:t>
            </a:r>
          </a:p>
          <a:p>
            <a:pPr marL="365760" lvl="1" indent="0">
              <a:buNone/>
            </a:pP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b="1" dirty="0"/>
              <a:t>Read</a:t>
            </a:r>
            <a:r>
              <a:rPr lang="en-US" dirty="0"/>
              <a:t> some stuff, get some </a:t>
            </a:r>
            <a:r>
              <a:rPr lang="en-US" b="1" dirty="0"/>
              <a:t>locks</a:t>
            </a:r>
          </a:p>
          <a:p>
            <a:pPr marL="365760" lvl="1" indent="0">
              <a:buNone/>
            </a:pPr>
            <a:r>
              <a:rPr lang="en-US" dirty="0"/>
              <a:t>	Do some </a:t>
            </a:r>
            <a:r>
              <a:rPr lang="en-US" b="1" dirty="0"/>
              <a:t>updates</a:t>
            </a:r>
            <a:r>
              <a:rPr lang="en-US" dirty="0"/>
              <a:t> at P, Q, R...</a:t>
            </a:r>
          </a:p>
          <a:p>
            <a:pPr marL="365760" lvl="1" indent="0">
              <a:buNone/>
            </a:pPr>
            <a:r>
              <a:rPr lang="en-US" dirty="0"/>
              <a:t>}</a:t>
            </a:r>
          </a:p>
          <a:p>
            <a:pPr marL="365760" lvl="1" indent="0">
              <a:buNone/>
            </a:pPr>
            <a:r>
              <a:rPr lang="en-US" b="1" dirty="0"/>
              <a:t>Commit</a:t>
            </a:r>
          </a:p>
          <a:p>
            <a:r>
              <a:rPr lang="en-US" dirty="0"/>
              <a:t>If something goes wrong, executes “Abort”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Begins, has some kind of system-assigned id</a:t>
            </a:r>
          </a:p>
          <a:p>
            <a:r>
              <a:rPr lang="en-US"/>
              <a:t>Acquires pending state</a:t>
            </a:r>
          </a:p>
          <a:p>
            <a:pPr lvl="1"/>
            <a:r>
              <a:rPr lang="en-US"/>
              <a:t>Updates it did at various places it visited</a:t>
            </a:r>
          </a:p>
          <a:p>
            <a:pPr lvl="1"/>
            <a:r>
              <a:rPr lang="en-US"/>
              <a:t>Read and Update or Write locks it acquired</a:t>
            </a:r>
          </a:p>
          <a:p>
            <a:r>
              <a:rPr lang="en-US"/>
              <a:t>If something goes horribly wrong, can Abort</a:t>
            </a:r>
          </a:p>
          <a:p>
            <a:r>
              <a:rPr lang="en-US"/>
              <a:t>Otherwise if all went well, can </a:t>
            </a:r>
            <a:r>
              <a:rPr lang="en-US" i="1"/>
              <a:t>request</a:t>
            </a:r>
            <a:r>
              <a:rPr lang="en-US"/>
              <a:t> a Commit</a:t>
            </a:r>
          </a:p>
          <a:p>
            <a:pPr lvl="1"/>
            <a:r>
              <a:rPr lang="en-US"/>
              <a:t>But commit can fail.  This is where the 2PC and 3PC algorithms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Two-Phase Commit (2PC)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Leader L has a set of places { P, Q, ... } it visited</a:t>
            </a:r>
          </a:p>
          <a:p>
            <a:pPr lvl="1"/>
            <a:r>
              <a:rPr lang="en-US" dirty="0"/>
              <a:t>Each place may have some pending state for this</a:t>
            </a:r>
          </a:p>
          <a:p>
            <a:pPr lvl="1"/>
            <a:r>
              <a:rPr lang="en-US" dirty="0"/>
              <a:t>Takes form of pending updates or locks held</a:t>
            </a:r>
          </a:p>
          <a:p>
            <a:pPr lvl="1"/>
            <a:endParaRPr lang="en-US" dirty="0"/>
          </a:p>
          <a:p>
            <a:r>
              <a:rPr lang="en-US" dirty="0"/>
              <a:t>L asks “Can you still commit” and P, Q ... must reply</a:t>
            </a:r>
          </a:p>
          <a:p>
            <a:pPr lvl="1"/>
            <a:r>
              <a:rPr lang="en-US" dirty="0"/>
              <a:t>“No” if something has caused them to discard the state of this transaction (lost updates, broken locks)</a:t>
            </a:r>
          </a:p>
          <a:p>
            <a:pPr lvl="1"/>
            <a:r>
              <a:rPr lang="en-US" dirty="0"/>
              <a:t>Usually occurs if a member crashes and then restarts</a:t>
            </a:r>
          </a:p>
          <a:p>
            <a:pPr lvl="1"/>
            <a:r>
              <a:rPr lang="en-US" dirty="0"/>
              <a:t>No reply treated as “No” (handles failed members)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0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Macintosh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ECE 530 Cloud Computing</vt:lpstr>
      <vt:lpstr>Continuing our consistency saga</vt:lpstr>
      <vt:lpstr>Next steps?</vt:lpstr>
      <vt:lpstr>The Two-Phase Commit Problem</vt:lpstr>
      <vt:lpstr>... so what’s the “problem”?</vt:lpstr>
      <vt:lpstr>The basic idea</vt:lpstr>
      <vt:lpstr>A transaction</vt:lpstr>
      <vt:lpstr>Transaction...</vt:lpstr>
      <vt:lpstr>The Two-Phase Commit (2PC) problem</vt:lpstr>
      <vt:lpstr>What about “Yes”?</vt:lpstr>
      <vt:lpstr>Role of leader</vt:lpstr>
      <vt:lpstr>Participant receives a commit/abort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2020-04-12T14:58:06Z</dcterms:created>
  <dcterms:modified xsi:type="dcterms:W3CDTF">2020-04-12T14:58:19Z</dcterms:modified>
</cp:coreProperties>
</file>