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7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FFA1C-E0E3-440A-A0C5-B0C6A898CDFB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EE63-CB16-40B2-93B8-6422ED52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6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6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1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2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3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3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6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4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1EF9-311E-4FE0-93AE-C335D6A32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530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785EB-1023-4E53-BE5D-C0E23E2DF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Ioannis Papapanagiotou</a:t>
            </a:r>
          </a:p>
          <a:p>
            <a:r>
              <a:rPr lang="en-US" dirty="0"/>
              <a:t>Synchronous and Asynchronous Execution</a:t>
            </a:r>
          </a:p>
        </p:txBody>
      </p:sp>
    </p:spTree>
    <p:extLst>
      <p:ext uri="{BB962C8B-B14F-4D97-AF65-F5344CB8AC3E}">
        <p14:creationId xmlns:p14="http://schemas.microsoft.com/office/powerpoint/2010/main" val="114738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Sam and Jill’s romance ended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4035" name="Line 5"/>
          <p:cNvSpPr>
            <a:spLocks noChangeShapeType="1"/>
          </p:cNvSpPr>
          <p:nvPr/>
        </p:nvSpPr>
        <p:spPr bwMode="auto">
          <a:xfrm>
            <a:off x="1981200" y="25146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6" name="Line 6"/>
          <p:cNvSpPr>
            <a:spLocks noChangeShapeType="1"/>
          </p:cNvSpPr>
          <p:nvPr/>
        </p:nvSpPr>
        <p:spPr bwMode="auto">
          <a:xfrm>
            <a:off x="6324600" y="25146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4037" name="Picture 7" descr="j0189251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8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2000" y="2438402"/>
            <a:ext cx="1143000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9" descr="j0296945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429000"/>
            <a:ext cx="1042988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0" name="Line 10"/>
          <p:cNvSpPr>
            <a:spLocks noChangeShapeType="1"/>
          </p:cNvSpPr>
          <p:nvPr/>
        </p:nvSpPr>
        <p:spPr bwMode="auto">
          <a:xfrm>
            <a:off x="1981200" y="2819400"/>
            <a:ext cx="4343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Text Box 11"/>
          <p:cNvSpPr txBox="1">
            <a:spLocks noChangeArrowheads="1"/>
          </p:cNvSpPr>
          <p:nvPr/>
        </p:nvSpPr>
        <p:spPr bwMode="auto">
          <a:xfrm>
            <a:off x="3048000" y="2286002"/>
            <a:ext cx="2819400" cy="83502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Jill, the weather is beautiful!  Let’s meet at the sandwich stand outside.</a:t>
            </a:r>
          </a:p>
        </p:txBody>
      </p:sp>
      <p:sp>
        <p:nvSpPr>
          <p:cNvPr id="44042" name="Line 12"/>
          <p:cNvSpPr>
            <a:spLocks noChangeShapeType="1"/>
          </p:cNvSpPr>
          <p:nvPr/>
        </p:nvSpPr>
        <p:spPr bwMode="auto">
          <a:xfrm flipH="1">
            <a:off x="1981200" y="3962400"/>
            <a:ext cx="426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Text Box 13"/>
          <p:cNvSpPr txBox="1">
            <a:spLocks noChangeArrowheads="1"/>
          </p:cNvSpPr>
          <p:nvPr/>
        </p:nvSpPr>
        <p:spPr bwMode="auto">
          <a:xfrm>
            <a:off x="2514600" y="3733802"/>
            <a:ext cx="2971800" cy="46672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I can hardly wait.  I haven’t seen the sun in weeks!</a:t>
            </a:r>
          </a:p>
        </p:txBody>
      </p:sp>
      <p:sp>
        <p:nvSpPr>
          <p:cNvPr id="44044" name="Line 14"/>
          <p:cNvSpPr>
            <a:spLocks noChangeShapeType="1"/>
          </p:cNvSpPr>
          <p:nvPr/>
        </p:nvSpPr>
        <p:spPr bwMode="auto">
          <a:xfrm>
            <a:off x="1981200" y="42672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Text Box 15"/>
          <p:cNvSpPr txBox="1">
            <a:spLocks noChangeArrowheads="1"/>
          </p:cNvSpPr>
          <p:nvPr/>
        </p:nvSpPr>
        <p:spPr bwMode="auto">
          <a:xfrm>
            <a:off x="3200400" y="4343400"/>
            <a:ext cx="1447800" cy="2540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/>
              <a:t>Great!  See yah…</a:t>
            </a:r>
          </a:p>
        </p:txBody>
      </p:sp>
      <p:sp>
        <p:nvSpPr>
          <p:cNvPr id="44046" name="Line 16"/>
          <p:cNvSpPr>
            <a:spLocks noChangeShapeType="1"/>
          </p:cNvSpPr>
          <p:nvPr/>
        </p:nvSpPr>
        <p:spPr bwMode="auto">
          <a:xfrm>
            <a:off x="1981200" y="49530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Text Box 17"/>
          <p:cNvSpPr txBox="1">
            <a:spLocks noChangeArrowheads="1"/>
          </p:cNvSpPr>
          <p:nvPr/>
        </p:nvSpPr>
        <p:spPr bwMode="auto">
          <a:xfrm>
            <a:off x="3200400" y="5029200"/>
            <a:ext cx="1447800" cy="2540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/>
              <a:t>Got that…</a:t>
            </a:r>
          </a:p>
        </p:txBody>
      </p:sp>
      <p:sp>
        <p:nvSpPr>
          <p:cNvPr id="44048" name="Line 18"/>
          <p:cNvSpPr>
            <a:spLocks noChangeShapeType="1"/>
          </p:cNvSpPr>
          <p:nvPr/>
        </p:nvSpPr>
        <p:spPr bwMode="auto">
          <a:xfrm>
            <a:off x="1981200" y="60198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Text Box 19"/>
          <p:cNvSpPr txBox="1">
            <a:spLocks noChangeArrowheads="1"/>
          </p:cNvSpPr>
          <p:nvPr/>
        </p:nvSpPr>
        <p:spPr bwMode="auto">
          <a:xfrm>
            <a:off x="3200400" y="6096000"/>
            <a:ext cx="1447800" cy="223838"/>
          </a:xfrm>
          <a:prstGeom prst="rect">
            <a:avLst/>
          </a:prstGeom>
          <a:solidFill>
            <a:srgbClr val="FF8F7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800"/>
              <a:t>Maybe tomorrow?</a:t>
            </a:r>
          </a:p>
        </p:txBody>
      </p:sp>
      <p:sp>
        <p:nvSpPr>
          <p:cNvPr id="44050" name="Line 20"/>
          <p:cNvSpPr>
            <a:spLocks noChangeShapeType="1"/>
          </p:cNvSpPr>
          <p:nvPr/>
        </p:nvSpPr>
        <p:spPr bwMode="auto">
          <a:xfrm flipH="1">
            <a:off x="1981200" y="45720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Text Box 21"/>
          <p:cNvSpPr txBox="1">
            <a:spLocks noChangeArrowheads="1"/>
          </p:cNvSpPr>
          <p:nvPr/>
        </p:nvSpPr>
        <p:spPr bwMode="auto">
          <a:xfrm flipH="1">
            <a:off x="3200400" y="4724400"/>
            <a:ext cx="1447800" cy="2540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/>
              <a:t>Yup…</a:t>
            </a:r>
          </a:p>
        </p:txBody>
      </p:sp>
      <p:sp>
        <p:nvSpPr>
          <p:cNvPr id="44052" name="Line 22"/>
          <p:cNvSpPr>
            <a:spLocks noChangeShapeType="1"/>
          </p:cNvSpPr>
          <p:nvPr/>
        </p:nvSpPr>
        <p:spPr bwMode="auto">
          <a:xfrm flipH="1">
            <a:off x="1981200" y="5613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3" name="Text Box 23"/>
          <p:cNvSpPr txBox="1">
            <a:spLocks noChangeArrowheads="1"/>
          </p:cNvSpPr>
          <p:nvPr/>
        </p:nvSpPr>
        <p:spPr bwMode="auto">
          <a:xfrm flipH="1">
            <a:off x="3200400" y="5765802"/>
            <a:ext cx="1447800" cy="238125"/>
          </a:xfrm>
          <a:prstGeom prst="rect">
            <a:avLst/>
          </a:prstGeom>
          <a:solidFill>
            <a:srgbClr val="FF8F7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/>
              <a:t>Oops, too late for lunch</a:t>
            </a:r>
          </a:p>
        </p:txBody>
      </p:sp>
      <p:sp>
        <p:nvSpPr>
          <p:cNvPr id="44054" name="Text Box 24"/>
          <p:cNvSpPr txBox="1">
            <a:spLocks noChangeArrowheads="1"/>
          </p:cNvSpPr>
          <p:nvPr/>
        </p:nvSpPr>
        <p:spPr bwMode="auto">
          <a:xfrm>
            <a:off x="3581400" y="5181602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42959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Things we just can’t do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We can’t detect failures in a trustworthy, consistent manner</a:t>
            </a:r>
          </a:p>
          <a:p>
            <a:pPr eaLnBrk="1" hangingPunct="1"/>
            <a:r>
              <a:rPr lang="en-US" dirty="0"/>
              <a:t>We can’t reach a state of “common knowledge” concerning something not agreed upon in the first place</a:t>
            </a:r>
          </a:p>
          <a:p>
            <a:pPr eaLnBrk="1" hangingPunct="1"/>
            <a:r>
              <a:rPr lang="en-US" dirty="0"/>
              <a:t>We can’t guarantee agreement on things (election of a leader, update to a replicated variable) in a way certain to tolerate failures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7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to 2PC and 3PC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the state of the world?</a:t>
            </a:r>
          </a:p>
          <a:p>
            <a:pPr lvl="1"/>
            <a:r>
              <a:rPr lang="en-US" dirty="0"/>
              <a:t>3PC would be better than 2PC in a perfect world</a:t>
            </a:r>
          </a:p>
          <a:p>
            <a:pPr lvl="1"/>
            <a:r>
              <a:rPr lang="en-US" dirty="0"/>
              <a:t>In the real world, 3PC is more costly (extra round) but blocks just the same (inaccurate failure detection)</a:t>
            </a:r>
          </a:p>
          <a:p>
            <a:pPr lvl="1"/>
            <a:r>
              <a:rPr lang="en-US" dirty="0"/>
              <a:t>Failure detection tools could genuinely help but the cloud trend is sort of in the opposite direction</a:t>
            </a:r>
          </a:p>
          <a:p>
            <a:pPr lvl="1"/>
            <a:r>
              <a:rPr lang="en-US" dirty="0"/>
              <a:t>Cloud transactional standard requires an active, healthy logging service.  If it goes down, the cloud </a:t>
            </a:r>
            <a:r>
              <a:rPr lang="en-US" dirty="0" err="1"/>
              <a:t>xtn</a:t>
            </a:r>
            <a:r>
              <a:rPr lang="en-US" dirty="0"/>
              <a:t> subsystem hangs until it restarts</a:t>
            </a:r>
          </a:p>
          <a:p>
            <a:r>
              <a:rPr lang="en-US" dirty="0"/>
              <a:t>We’ll be using both 2PC and 3PC as a building block but not necessarily to terminate transactions.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11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CS5412 Spring 2012 (Cloud Computing: </a:t>
            </a:r>
            <a:r>
              <a:rPr lang="en-US" dirty="0" err="1"/>
              <a:t>Birman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8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Synchronous and Asynchronous Executions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3795" name="Line 5"/>
          <p:cNvSpPr>
            <a:spLocks noChangeShapeType="1"/>
          </p:cNvSpPr>
          <p:nvPr/>
        </p:nvSpPr>
        <p:spPr bwMode="auto">
          <a:xfrm>
            <a:off x="1524000" y="2667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Line 6"/>
          <p:cNvSpPr>
            <a:spLocks noChangeShapeType="1"/>
          </p:cNvSpPr>
          <p:nvPr/>
        </p:nvSpPr>
        <p:spPr bwMode="auto">
          <a:xfrm>
            <a:off x="2438400" y="26670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Line 7"/>
          <p:cNvSpPr>
            <a:spLocks noChangeShapeType="1"/>
          </p:cNvSpPr>
          <p:nvPr/>
        </p:nvSpPr>
        <p:spPr bwMode="auto">
          <a:xfrm>
            <a:off x="1981200" y="2667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1371600" y="2286002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p</a:t>
            </a:r>
          </a:p>
        </p:txBody>
      </p:sp>
      <p:sp>
        <p:nvSpPr>
          <p:cNvPr id="33799" name="Text Box 9"/>
          <p:cNvSpPr txBox="1">
            <a:spLocks noChangeArrowheads="1"/>
          </p:cNvSpPr>
          <p:nvPr/>
        </p:nvSpPr>
        <p:spPr bwMode="auto">
          <a:xfrm>
            <a:off x="1828800" y="2286002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q</a:t>
            </a:r>
          </a:p>
        </p:txBody>
      </p:sp>
      <p:sp>
        <p:nvSpPr>
          <p:cNvPr id="33800" name="Text Box 10"/>
          <p:cNvSpPr txBox="1">
            <a:spLocks noChangeArrowheads="1"/>
          </p:cNvSpPr>
          <p:nvPr/>
        </p:nvSpPr>
        <p:spPr bwMode="auto">
          <a:xfrm>
            <a:off x="2286000" y="2286002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r</a:t>
            </a:r>
          </a:p>
        </p:txBody>
      </p:sp>
      <p:sp>
        <p:nvSpPr>
          <p:cNvPr id="33801" name="Line 11"/>
          <p:cNvSpPr>
            <a:spLocks noChangeShapeType="1"/>
          </p:cNvSpPr>
          <p:nvPr/>
        </p:nvSpPr>
        <p:spPr bwMode="auto">
          <a:xfrm>
            <a:off x="1066800" y="2819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13"/>
          <p:cNvSpPr>
            <a:spLocks noChangeShapeType="1"/>
          </p:cNvSpPr>
          <p:nvPr/>
        </p:nvSpPr>
        <p:spPr bwMode="auto">
          <a:xfrm>
            <a:off x="1066800" y="3581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Line 14"/>
          <p:cNvSpPr>
            <a:spLocks noChangeShapeType="1"/>
          </p:cNvSpPr>
          <p:nvPr/>
        </p:nvSpPr>
        <p:spPr bwMode="auto">
          <a:xfrm>
            <a:off x="1066800" y="4343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Line 15"/>
          <p:cNvSpPr>
            <a:spLocks noChangeShapeType="1"/>
          </p:cNvSpPr>
          <p:nvPr/>
        </p:nvSpPr>
        <p:spPr bwMode="auto">
          <a:xfrm>
            <a:off x="1066800" y="5105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16"/>
          <p:cNvSpPr>
            <a:spLocks noChangeShapeType="1"/>
          </p:cNvSpPr>
          <p:nvPr/>
        </p:nvSpPr>
        <p:spPr bwMode="auto">
          <a:xfrm>
            <a:off x="1524000" y="28956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17"/>
          <p:cNvSpPr>
            <a:spLocks noChangeShapeType="1"/>
          </p:cNvSpPr>
          <p:nvPr/>
        </p:nvSpPr>
        <p:spPr bwMode="auto">
          <a:xfrm flipH="1">
            <a:off x="1524000" y="2971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Line 18"/>
          <p:cNvSpPr>
            <a:spLocks noChangeShapeType="1"/>
          </p:cNvSpPr>
          <p:nvPr/>
        </p:nvSpPr>
        <p:spPr bwMode="auto">
          <a:xfrm flipH="1">
            <a:off x="1524000" y="37338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Line 19"/>
          <p:cNvSpPr>
            <a:spLocks noChangeShapeType="1"/>
          </p:cNvSpPr>
          <p:nvPr/>
        </p:nvSpPr>
        <p:spPr bwMode="auto">
          <a:xfrm>
            <a:off x="1981200" y="37338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20"/>
          <p:cNvSpPr>
            <a:spLocks noChangeShapeType="1"/>
          </p:cNvSpPr>
          <p:nvPr/>
        </p:nvSpPr>
        <p:spPr bwMode="auto">
          <a:xfrm>
            <a:off x="1524000" y="44958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21"/>
          <p:cNvSpPr>
            <a:spLocks noChangeShapeType="1"/>
          </p:cNvSpPr>
          <p:nvPr/>
        </p:nvSpPr>
        <p:spPr bwMode="auto">
          <a:xfrm flipH="1">
            <a:off x="1524000" y="4495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Line 22"/>
          <p:cNvSpPr>
            <a:spLocks noChangeShapeType="1"/>
          </p:cNvSpPr>
          <p:nvPr/>
        </p:nvSpPr>
        <p:spPr bwMode="auto">
          <a:xfrm flipH="1">
            <a:off x="1524000" y="46482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Line 23"/>
          <p:cNvSpPr>
            <a:spLocks noChangeShapeType="1"/>
          </p:cNvSpPr>
          <p:nvPr/>
        </p:nvSpPr>
        <p:spPr bwMode="auto">
          <a:xfrm>
            <a:off x="1524000" y="4495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3" name="Line 24"/>
          <p:cNvSpPr>
            <a:spLocks noChangeShapeType="1"/>
          </p:cNvSpPr>
          <p:nvPr/>
        </p:nvSpPr>
        <p:spPr bwMode="auto">
          <a:xfrm>
            <a:off x="1981200" y="4648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4" name="Line 25"/>
          <p:cNvSpPr>
            <a:spLocks noChangeShapeType="1"/>
          </p:cNvSpPr>
          <p:nvPr/>
        </p:nvSpPr>
        <p:spPr bwMode="auto">
          <a:xfrm flipH="1">
            <a:off x="1981200" y="4495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Line 27"/>
          <p:cNvSpPr>
            <a:spLocks noChangeShapeType="1"/>
          </p:cNvSpPr>
          <p:nvPr/>
        </p:nvSpPr>
        <p:spPr bwMode="auto">
          <a:xfrm>
            <a:off x="1066800" y="5867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AutoShape 28"/>
          <p:cNvSpPr>
            <a:spLocks noChangeArrowheads="1"/>
          </p:cNvSpPr>
          <p:nvPr/>
        </p:nvSpPr>
        <p:spPr bwMode="auto">
          <a:xfrm>
            <a:off x="2286000" y="5486400"/>
            <a:ext cx="304800" cy="228600"/>
          </a:xfrm>
          <a:prstGeom prst="irregularSeal1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Oval 30"/>
          <p:cNvSpPr>
            <a:spLocks noChangeArrowheads="1"/>
          </p:cNvSpPr>
          <p:nvPr/>
        </p:nvSpPr>
        <p:spPr bwMode="auto">
          <a:xfrm>
            <a:off x="609600" y="4648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AutoShape 31"/>
          <p:cNvSpPr>
            <a:spLocks noChangeArrowheads="1"/>
          </p:cNvSpPr>
          <p:nvPr/>
        </p:nvSpPr>
        <p:spPr bwMode="auto">
          <a:xfrm flipV="1">
            <a:off x="609600" y="5105400"/>
            <a:ext cx="457200" cy="152400"/>
          </a:xfrm>
          <a:custGeom>
            <a:avLst/>
            <a:gdLst>
              <a:gd name="T0" fmla="*/ 400050 w 21600"/>
              <a:gd name="T1" fmla="*/ 76200 h 21600"/>
              <a:gd name="T2" fmla="*/ 228600 w 21600"/>
              <a:gd name="T3" fmla="*/ 152400 h 21600"/>
              <a:gd name="T4" fmla="*/ 57150 w 21600"/>
              <a:gd name="T5" fmla="*/ 76200 h 21600"/>
              <a:gd name="T6" fmla="*/ 2286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AutoShape 32"/>
          <p:cNvSpPr>
            <a:spLocks noChangeArrowheads="1"/>
          </p:cNvSpPr>
          <p:nvPr/>
        </p:nvSpPr>
        <p:spPr bwMode="auto">
          <a:xfrm rot="-5400000">
            <a:off x="723900" y="4762500"/>
            <a:ext cx="76200" cy="304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Oval 33"/>
          <p:cNvSpPr>
            <a:spLocks noChangeArrowheads="1"/>
          </p:cNvSpPr>
          <p:nvPr/>
        </p:nvSpPr>
        <p:spPr bwMode="auto">
          <a:xfrm>
            <a:off x="800100" y="4876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Oval 34"/>
          <p:cNvSpPr>
            <a:spLocks noChangeArrowheads="1"/>
          </p:cNvSpPr>
          <p:nvPr/>
        </p:nvSpPr>
        <p:spPr bwMode="auto">
          <a:xfrm>
            <a:off x="609600" y="3962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AutoShape 35"/>
          <p:cNvSpPr>
            <a:spLocks noChangeArrowheads="1"/>
          </p:cNvSpPr>
          <p:nvPr/>
        </p:nvSpPr>
        <p:spPr bwMode="auto">
          <a:xfrm flipV="1">
            <a:off x="609600" y="4419600"/>
            <a:ext cx="457200" cy="152400"/>
          </a:xfrm>
          <a:custGeom>
            <a:avLst/>
            <a:gdLst>
              <a:gd name="T0" fmla="*/ 400050 w 21600"/>
              <a:gd name="T1" fmla="*/ 76200 h 21600"/>
              <a:gd name="T2" fmla="*/ 228600 w 21600"/>
              <a:gd name="T3" fmla="*/ 152400 h 21600"/>
              <a:gd name="T4" fmla="*/ 57150 w 21600"/>
              <a:gd name="T5" fmla="*/ 76200 h 21600"/>
              <a:gd name="T6" fmla="*/ 2286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3" name="AutoShape 36"/>
          <p:cNvSpPr>
            <a:spLocks noChangeArrowheads="1"/>
          </p:cNvSpPr>
          <p:nvPr/>
        </p:nvSpPr>
        <p:spPr bwMode="auto">
          <a:xfrm flipV="1">
            <a:off x="800100" y="4114800"/>
            <a:ext cx="76200" cy="304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4" name="Oval 37"/>
          <p:cNvSpPr>
            <a:spLocks noChangeArrowheads="1"/>
          </p:cNvSpPr>
          <p:nvPr/>
        </p:nvSpPr>
        <p:spPr bwMode="auto">
          <a:xfrm>
            <a:off x="800100" y="4191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Oval 38"/>
          <p:cNvSpPr>
            <a:spLocks noChangeArrowheads="1"/>
          </p:cNvSpPr>
          <p:nvPr/>
        </p:nvSpPr>
        <p:spPr bwMode="auto">
          <a:xfrm>
            <a:off x="6096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6" name="AutoShape 39"/>
          <p:cNvSpPr>
            <a:spLocks noChangeArrowheads="1"/>
          </p:cNvSpPr>
          <p:nvPr/>
        </p:nvSpPr>
        <p:spPr bwMode="auto">
          <a:xfrm flipV="1">
            <a:off x="609600" y="3657600"/>
            <a:ext cx="457200" cy="152400"/>
          </a:xfrm>
          <a:custGeom>
            <a:avLst/>
            <a:gdLst>
              <a:gd name="T0" fmla="*/ 400050 w 21600"/>
              <a:gd name="T1" fmla="*/ 76200 h 21600"/>
              <a:gd name="T2" fmla="*/ 228600 w 21600"/>
              <a:gd name="T3" fmla="*/ 152400 h 21600"/>
              <a:gd name="T4" fmla="*/ 57150 w 21600"/>
              <a:gd name="T5" fmla="*/ 76200 h 21600"/>
              <a:gd name="T6" fmla="*/ 2286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7" name="AutoShape 40"/>
          <p:cNvSpPr>
            <a:spLocks noChangeArrowheads="1"/>
          </p:cNvSpPr>
          <p:nvPr/>
        </p:nvSpPr>
        <p:spPr bwMode="auto">
          <a:xfrm rot="5400000" flipH="1">
            <a:off x="876300" y="3314700"/>
            <a:ext cx="76200" cy="304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Oval 41"/>
          <p:cNvSpPr>
            <a:spLocks noChangeArrowheads="1"/>
          </p:cNvSpPr>
          <p:nvPr/>
        </p:nvSpPr>
        <p:spPr bwMode="auto">
          <a:xfrm>
            <a:off x="800100" y="3429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Oval 42"/>
          <p:cNvSpPr>
            <a:spLocks noChangeArrowheads="1"/>
          </p:cNvSpPr>
          <p:nvPr/>
        </p:nvSpPr>
        <p:spPr bwMode="auto">
          <a:xfrm>
            <a:off x="609600" y="2438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0" name="AutoShape 43"/>
          <p:cNvSpPr>
            <a:spLocks noChangeArrowheads="1"/>
          </p:cNvSpPr>
          <p:nvPr/>
        </p:nvSpPr>
        <p:spPr bwMode="auto">
          <a:xfrm flipV="1">
            <a:off x="609600" y="2895600"/>
            <a:ext cx="457200" cy="152400"/>
          </a:xfrm>
          <a:custGeom>
            <a:avLst/>
            <a:gdLst>
              <a:gd name="T0" fmla="*/ 400050 w 21600"/>
              <a:gd name="T1" fmla="*/ 76200 h 21600"/>
              <a:gd name="T2" fmla="*/ 228600 w 21600"/>
              <a:gd name="T3" fmla="*/ 152400 h 21600"/>
              <a:gd name="T4" fmla="*/ 57150 w 21600"/>
              <a:gd name="T5" fmla="*/ 76200 h 21600"/>
              <a:gd name="T6" fmla="*/ 2286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AutoShape 44"/>
          <p:cNvSpPr>
            <a:spLocks noChangeArrowheads="1"/>
          </p:cNvSpPr>
          <p:nvPr/>
        </p:nvSpPr>
        <p:spPr bwMode="auto">
          <a:xfrm>
            <a:off x="800100" y="2438400"/>
            <a:ext cx="76200" cy="304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2" name="Oval 45"/>
          <p:cNvSpPr>
            <a:spLocks noChangeArrowheads="1"/>
          </p:cNvSpPr>
          <p:nvPr/>
        </p:nvSpPr>
        <p:spPr bwMode="auto">
          <a:xfrm>
            <a:off x="800100" y="2667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3" name="Line 46"/>
          <p:cNvSpPr>
            <a:spLocks noChangeShapeType="1"/>
          </p:cNvSpPr>
          <p:nvPr/>
        </p:nvSpPr>
        <p:spPr bwMode="auto">
          <a:xfrm>
            <a:off x="609600" y="2667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4" name="Line 48"/>
          <p:cNvSpPr>
            <a:spLocks noChangeShapeType="1"/>
          </p:cNvSpPr>
          <p:nvPr/>
        </p:nvSpPr>
        <p:spPr bwMode="auto">
          <a:xfrm>
            <a:off x="990600" y="2667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5" name="Line 49"/>
          <p:cNvSpPr>
            <a:spLocks noChangeShapeType="1"/>
          </p:cNvSpPr>
          <p:nvPr/>
        </p:nvSpPr>
        <p:spPr bwMode="auto">
          <a:xfrm rot="-5400000">
            <a:off x="800100" y="28575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6" name="Line 50"/>
          <p:cNvSpPr>
            <a:spLocks noChangeShapeType="1"/>
          </p:cNvSpPr>
          <p:nvPr/>
        </p:nvSpPr>
        <p:spPr bwMode="auto">
          <a:xfrm rot="-5400000">
            <a:off x="800100" y="24765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7" name="Line 51"/>
          <p:cNvSpPr>
            <a:spLocks noChangeShapeType="1"/>
          </p:cNvSpPr>
          <p:nvPr/>
        </p:nvSpPr>
        <p:spPr bwMode="auto">
          <a:xfrm>
            <a:off x="609600" y="3429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8" name="Line 52"/>
          <p:cNvSpPr>
            <a:spLocks noChangeShapeType="1"/>
          </p:cNvSpPr>
          <p:nvPr/>
        </p:nvSpPr>
        <p:spPr bwMode="auto">
          <a:xfrm>
            <a:off x="990600" y="3429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9" name="Line 53"/>
          <p:cNvSpPr>
            <a:spLocks noChangeShapeType="1"/>
          </p:cNvSpPr>
          <p:nvPr/>
        </p:nvSpPr>
        <p:spPr bwMode="auto">
          <a:xfrm rot="-5400000">
            <a:off x="800100" y="36195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0" name="Line 54"/>
          <p:cNvSpPr>
            <a:spLocks noChangeShapeType="1"/>
          </p:cNvSpPr>
          <p:nvPr/>
        </p:nvSpPr>
        <p:spPr bwMode="auto">
          <a:xfrm rot="-5400000">
            <a:off x="800100" y="32385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1" name="Line 55"/>
          <p:cNvSpPr>
            <a:spLocks noChangeShapeType="1"/>
          </p:cNvSpPr>
          <p:nvPr/>
        </p:nvSpPr>
        <p:spPr bwMode="auto">
          <a:xfrm>
            <a:off x="609600" y="4191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2" name="Line 56"/>
          <p:cNvSpPr>
            <a:spLocks noChangeShapeType="1"/>
          </p:cNvSpPr>
          <p:nvPr/>
        </p:nvSpPr>
        <p:spPr bwMode="auto">
          <a:xfrm>
            <a:off x="990600" y="4191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3" name="Line 57"/>
          <p:cNvSpPr>
            <a:spLocks noChangeShapeType="1"/>
          </p:cNvSpPr>
          <p:nvPr/>
        </p:nvSpPr>
        <p:spPr bwMode="auto">
          <a:xfrm rot="-5400000">
            <a:off x="800100" y="43815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4" name="Line 58"/>
          <p:cNvSpPr>
            <a:spLocks noChangeShapeType="1"/>
          </p:cNvSpPr>
          <p:nvPr/>
        </p:nvSpPr>
        <p:spPr bwMode="auto">
          <a:xfrm rot="-5400000">
            <a:off x="800100" y="40005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5" name="Line 59"/>
          <p:cNvSpPr>
            <a:spLocks noChangeShapeType="1"/>
          </p:cNvSpPr>
          <p:nvPr/>
        </p:nvSpPr>
        <p:spPr bwMode="auto">
          <a:xfrm>
            <a:off x="609600" y="4876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6" name="Line 60"/>
          <p:cNvSpPr>
            <a:spLocks noChangeShapeType="1"/>
          </p:cNvSpPr>
          <p:nvPr/>
        </p:nvSpPr>
        <p:spPr bwMode="auto">
          <a:xfrm>
            <a:off x="990600" y="4876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7" name="Line 61"/>
          <p:cNvSpPr>
            <a:spLocks noChangeShapeType="1"/>
          </p:cNvSpPr>
          <p:nvPr/>
        </p:nvSpPr>
        <p:spPr bwMode="auto">
          <a:xfrm rot="-5400000">
            <a:off x="800100" y="50673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8" name="Line 62"/>
          <p:cNvSpPr>
            <a:spLocks noChangeShapeType="1"/>
          </p:cNvSpPr>
          <p:nvPr/>
        </p:nvSpPr>
        <p:spPr bwMode="auto">
          <a:xfrm rot="-5400000">
            <a:off x="800100" y="46863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9" name="Line 63"/>
          <p:cNvSpPr>
            <a:spLocks noChangeShapeType="1"/>
          </p:cNvSpPr>
          <p:nvPr/>
        </p:nvSpPr>
        <p:spPr bwMode="auto">
          <a:xfrm>
            <a:off x="5562600" y="2667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0" name="Line 64"/>
          <p:cNvSpPr>
            <a:spLocks noChangeShapeType="1"/>
          </p:cNvSpPr>
          <p:nvPr/>
        </p:nvSpPr>
        <p:spPr bwMode="auto">
          <a:xfrm>
            <a:off x="6477000" y="26670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1" name="Line 65"/>
          <p:cNvSpPr>
            <a:spLocks noChangeShapeType="1"/>
          </p:cNvSpPr>
          <p:nvPr/>
        </p:nvSpPr>
        <p:spPr bwMode="auto">
          <a:xfrm>
            <a:off x="6019800" y="2667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2" name="Text Box 66"/>
          <p:cNvSpPr txBox="1">
            <a:spLocks noChangeArrowheads="1"/>
          </p:cNvSpPr>
          <p:nvPr/>
        </p:nvSpPr>
        <p:spPr bwMode="auto">
          <a:xfrm>
            <a:off x="5410200" y="2286002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p</a:t>
            </a:r>
          </a:p>
        </p:txBody>
      </p:sp>
      <p:sp>
        <p:nvSpPr>
          <p:cNvPr id="33853" name="Text Box 67"/>
          <p:cNvSpPr txBox="1">
            <a:spLocks noChangeArrowheads="1"/>
          </p:cNvSpPr>
          <p:nvPr/>
        </p:nvSpPr>
        <p:spPr bwMode="auto">
          <a:xfrm>
            <a:off x="5867400" y="2286002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q</a:t>
            </a:r>
          </a:p>
        </p:txBody>
      </p:sp>
      <p:sp>
        <p:nvSpPr>
          <p:cNvPr id="33854" name="Text Box 68"/>
          <p:cNvSpPr txBox="1">
            <a:spLocks noChangeArrowheads="1"/>
          </p:cNvSpPr>
          <p:nvPr/>
        </p:nvSpPr>
        <p:spPr bwMode="auto">
          <a:xfrm>
            <a:off x="6324600" y="2286002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r</a:t>
            </a:r>
          </a:p>
        </p:txBody>
      </p:sp>
      <p:sp>
        <p:nvSpPr>
          <p:cNvPr id="33855" name="Line 69"/>
          <p:cNvSpPr>
            <a:spLocks noChangeShapeType="1"/>
          </p:cNvSpPr>
          <p:nvPr/>
        </p:nvSpPr>
        <p:spPr bwMode="auto">
          <a:xfrm>
            <a:off x="5562600" y="28956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6" name="Line 70"/>
          <p:cNvSpPr>
            <a:spLocks noChangeShapeType="1"/>
          </p:cNvSpPr>
          <p:nvPr/>
        </p:nvSpPr>
        <p:spPr bwMode="auto">
          <a:xfrm flipH="1">
            <a:off x="5562600" y="2971800"/>
            <a:ext cx="9144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7" name="Line 71"/>
          <p:cNvSpPr>
            <a:spLocks noChangeShapeType="1"/>
          </p:cNvSpPr>
          <p:nvPr/>
        </p:nvSpPr>
        <p:spPr bwMode="auto">
          <a:xfrm flipH="1">
            <a:off x="5562600" y="37338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8" name="Line 72"/>
          <p:cNvSpPr>
            <a:spLocks noChangeShapeType="1"/>
          </p:cNvSpPr>
          <p:nvPr/>
        </p:nvSpPr>
        <p:spPr bwMode="auto">
          <a:xfrm>
            <a:off x="6019800" y="3733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9" name="Line 73"/>
          <p:cNvSpPr>
            <a:spLocks noChangeShapeType="1"/>
          </p:cNvSpPr>
          <p:nvPr/>
        </p:nvSpPr>
        <p:spPr bwMode="auto">
          <a:xfrm>
            <a:off x="5562600" y="44958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0" name="Line 74"/>
          <p:cNvSpPr>
            <a:spLocks noChangeShapeType="1"/>
          </p:cNvSpPr>
          <p:nvPr/>
        </p:nvSpPr>
        <p:spPr bwMode="auto">
          <a:xfrm flipH="1">
            <a:off x="5562600" y="4495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1" name="Line 75"/>
          <p:cNvSpPr>
            <a:spLocks noChangeShapeType="1"/>
          </p:cNvSpPr>
          <p:nvPr/>
        </p:nvSpPr>
        <p:spPr bwMode="auto">
          <a:xfrm flipH="1">
            <a:off x="5562600" y="46482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2" name="Line 76"/>
          <p:cNvSpPr>
            <a:spLocks noChangeShapeType="1"/>
          </p:cNvSpPr>
          <p:nvPr/>
        </p:nvSpPr>
        <p:spPr bwMode="auto">
          <a:xfrm>
            <a:off x="5562600" y="4038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3" name="Line 77"/>
          <p:cNvSpPr>
            <a:spLocks noChangeShapeType="1"/>
          </p:cNvSpPr>
          <p:nvPr/>
        </p:nvSpPr>
        <p:spPr bwMode="auto">
          <a:xfrm>
            <a:off x="6019800" y="4648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4" name="Line 78"/>
          <p:cNvSpPr>
            <a:spLocks noChangeShapeType="1"/>
          </p:cNvSpPr>
          <p:nvPr/>
        </p:nvSpPr>
        <p:spPr bwMode="auto">
          <a:xfrm flipH="1">
            <a:off x="6019800" y="4495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5" name="AutoShape 79"/>
          <p:cNvSpPr>
            <a:spLocks noChangeArrowheads="1"/>
          </p:cNvSpPr>
          <p:nvPr/>
        </p:nvSpPr>
        <p:spPr bwMode="auto">
          <a:xfrm>
            <a:off x="6324600" y="5486400"/>
            <a:ext cx="304800" cy="228600"/>
          </a:xfrm>
          <a:prstGeom prst="irregularSeal1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66" name="AutoShape 80"/>
          <p:cNvSpPr>
            <a:spLocks noChangeArrowheads="1"/>
          </p:cNvSpPr>
          <p:nvPr/>
        </p:nvSpPr>
        <p:spPr bwMode="auto">
          <a:xfrm>
            <a:off x="2895600" y="3581400"/>
            <a:ext cx="1981200" cy="533400"/>
          </a:xfrm>
          <a:prstGeom prst="wedgeRectCallout">
            <a:avLst>
              <a:gd name="adj1" fmla="val -141745"/>
              <a:gd name="adj2" fmla="val 83630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i="1"/>
              <a:t>…processes share a synchronized clock</a:t>
            </a:r>
          </a:p>
        </p:txBody>
      </p:sp>
      <p:sp>
        <p:nvSpPr>
          <p:cNvPr id="33867" name="AutoShape 81"/>
          <p:cNvSpPr>
            <a:spLocks noChangeArrowheads="1"/>
          </p:cNvSpPr>
          <p:nvPr/>
        </p:nvSpPr>
        <p:spPr bwMode="auto">
          <a:xfrm>
            <a:off x="2743200" y="2514600"/>
            <a:ext cx="1981200" cy="685800"/>
          </a:xfrm>
          <a:prstGeom prst="wedgeRectCallout">
            <a:avLst>
              <a:gd name="adj1" fmla="val -64181"/>
              <a:gd name="adj2" fmla="val 134491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i="1"/>
              <a:t>In the synchronous model messages arrive on time</a:t>
            </a:r>
          </a:p>
        </p:txBody>
      </p:sp>
      <p:sp>
        <p:nvSpPr>
          <p:cNvPr id="33868" name="AutoShape 82"/>
          <p:cNvSpPr>
            <a:spLocks noChangeArrowheads="1"/>
          </p:cNvSpPr>
          <p:nvPr/>
        </p:nvSpPr>
        <p:spPr bwMode="auto">
          <a:xfrm>
            <a:off x="2895600" y="4419600"/>
            <a:ext cx="1981200" cy="533400"/>
          </a:xfrm>
          <a:prstGeom prst="wedgeRectCallout">
            <a:avLst>
              <a:gd name="adj1" fmla="val -64181"/>
              <a:gd name="adj2" fmla="val 158630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i="1"/>
              <a:t>… and failures are easily detected</a:t>
            </a:r>
          </a:p>
        </p:txBody>
      </p:sp>
      <p:sp>
        <p:nvSpPr>
          <p:cNvPr id="33869" name="AutoShape 83"/>
          <p:cNvSpPr>
            <a:spLocks noChangeArrowheads="1"/>
          </p:cNvSpPr>
          <p:nvPr/>
        </p:nvSpPr>
        <p:spPr bwMode="auto">
          <a:xfrm>
            <a:off x="6781800" y="2971800"/>
            <a:ext cx="1981200" cy="762000"/>
          </a:xfrm>
          <a:prstGeom prst="wedgeRectCallout">
            <a:avLst>
              <a:gd name="adj1" fmla="val -64181"/>
              <a:gd name="adj2" fmla="val 126042"/>
            </a:avLst>
          </a:prstGeom>
          <a:solidFill>
            <a:srgbClr val="FF8F7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i="1"/>
              <a:t>None of these properties holds in an asynchronous model</a:t>
            </a:r>
          </a:p>
        </p:txBody>
      </p:sp>
    </p:spTree>
    <p:extLst>
      <p:ext uri="{BB962C8B-B14F-4D97-AF65-F5344CB8AC3E}">
        <p14:creationId xmlns:p14="http://schemas.microsoft.com/office/powerpoint/2010/main" val="201144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Reality: neither one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Real distributed systems aren’t synchronous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Although a flight control computer can come close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Nor are they asynchronous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Software often treats them as asynchronous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 reality, clocks work well… so in practice we often use time cautiously and can even put limits on message delays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For our purposes we usually start with an asynchronous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Subsequently enrich it with sources of time when useful.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We sometimes assume a “public key” system.  This lets us sign or encrypt data where need arises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2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Thought problem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Jill and Sam will meet for lunch.  They’ll eat in the cafeteria unless both are sure that the weather is good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Jill’s cubicle is inside, so Sam will send email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Both have lots of meetings, and might not read email.  So she’ll acknowledge his message.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They’ll meet inside if one or the other is away from their desk and misses the email.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Sam sees sun.  Sends email.  Jill </a:t>
            </a:r>
            <a:r>
              <a:rPr lang="en-US" dirty="0" err="1"/>
              <a:t>acks’s</a:t>
            </a:r>
            <a:r>
              <a:rPr lang="en-US" dirty="0"/>
              <a:t>.  Can they meet outside?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9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Sam and Jill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8915" name="Line 5"/>
          <p:cNvSpPr>
            <a:spLocks noChangeShapeType="1"/>
          </p:cNvSpPr>
          <p:nvPr/>
        </p:nvSpPr>
        <p:spPr bwMode="auto">
          <a:xfrm>
            <a:off x="1981200" y="25146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" name="Text Box 6"/>
          <p:cNvSpPr txBox="1">
            <a:spLocks noChangeArrowheads="1"/>
          </p:cNvSpPr>
          <p:nvPr/>
        </p:nvSpPr>
        <p:spPr bwMode="auto">
          <a:xfrm>
            <a:off x="1676400" y="1981202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Sam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6324600" y="25146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Text Box 8"/>
          <p:cNvSpPr txBox="1">
            <a:spLocks noChangeArrowheads="1"/>
          </p:cNvSpPr>
          <p:nvPr/>
        </p:nvSpPr>
        <p:spPr bwMode="auto">
          <a:xfrm>
            <a:off x="5943600" y="1981202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Jill</a:t>
            </a:r>
          </a:p>
        </p:txBody>
      </p:sp>
      <p:pic>
        <p:nvPicPr>
          <p:cNvPr id="38919" name="Picture 9" descr="j0189251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10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2000" y="2438402"/>
            <a:ext cx="1143000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Picture 13" descr="j0296945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429000"/>
            <a:ext cx="1042988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2" name="Line 14"/>
          <p:cNvSpPr>
            <a:spLocks noChangeShapeType="1"/>
          </p:cNvSpPr>
          <p:nvPr/>
        </p:nvSpPr>
        <p:spPr bwMode="auto">
          <a:xfrm>
            <a:off x="1981200" y="2819400"/>
            <a:ext cx="4343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Text Box 15"/>
          <p:cNvSpPr txBox="1">
            <a:spLocks noChangeArrowheads="1"/>
          </p:cNvSpPr>
          <p:nvPr/>
        </p:nvSpPr>
        <p:spPr bwMode="auto">
          <a:xfrm>
            <a:off x="3048000" y="2286002"/>
            <a:ext cx="2819400" cy="83502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Jill, the weather is beautiful!  Let’s meet at the sandwich stand outside.</a:t>
            </a:r>
          </a:p>
        </p:txBody>
      </p:sp>
      <p:sp>
        <p:nvSpPr>
          <p:cNvPr id="38924" name="Line 16"/>
          <p:cNvSpPr>
            <a:spLocks noChangeShapeType="1"/>
          </p:cNvSpPr>
          <p:nvPr/>
        </p:nvSpPr>
        <p:spPr bwMode="auto">
          <a:xfrm flipH="1">
            <a:off x="1981200" y="4038600"/>
            <a:ext cx="434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Text Box 17"/>
          <p:cNvSpPr txBox="1">
            <a:spLocks noChangeArrowheads="1"/>
          </p:cNvSpPr>
          <p:nvPr/>
        </p:nvSpPr>
        <p:spPr bwMode="auto">
          <a:xfrm>
            <a:off x="2971800" y="4648200"/>
            <a:ext cx="2971800" cy="59055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I can hardly wait.  I haven’t seen the sun in weeks!</a:t>
            </a:r>
          </a:p>
        </p:txBody>
      </p:sp>
    </p:spTree>
    <p:extLst>
      <p:ext uri="{BB962C8B-B14F-4D97-AF65-F5344CB8AC3E}">
        <p14:creationId xmlns:p14="http://schemas.microsoft.com/office/powerpoint/2010/main" val="312113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They eat </a:t>
            </a:r>
            <a:r>
              <a:rPr lang="en-US" sz="4000" i="1"/>
              <a:t>inside!  </a:t>
            </a:r>
            <a:r>
              <a:rPr lang="en-US" sz="4000"/>
              <a:t>Sam reasons: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“Jill sent an acknowledgement but doesn’t know if I read it</a:t>
            </a:r>
          </a:p>
          <a:p>
            <a:pPr eaLnBrk="1" hangingPunct="1"/>
            <a:r>
              <a:rPr lang="en-US"/>
              <a:t>“If I didn’t get her acknowledgement I’ll assume she didn’t get my email</a:t>
            </a:r>
          </a:p>
          <a:p>
            <a:pPr eaLnBrk="1" hangingPunct="1"/>
            <a:r>
              <a:rPr lang="en-US"/>
              <a:t>“In that case I’ll go to the cafeteria</a:t>
            </a:r>
          </a:p>
          <a:p>
            <a:pPr eaLnBrk="1" hangingPunct="1"/>
            <a:r>
              <a:rPr lang="en-US"/>
              <a:t>“She’s uncertain, so she’ll meet me there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0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Sam had better send an 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0963" name="Line 4"/>
          <p:cNvSpPr>
            <a:spLocks noChangeShapeType="1"/>
          </p:cNvSpPr>
          <p:nvPr/>
        </p:nvSpPr>
        <p:spPr bwMode="auto">
          <a:xfrm>
            <a:off x="1981200" y="25146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1676400" y="1981202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Sam</a:t>
            </a:r>
          </a:p>
        </p:txBody>
      </p:sp>
      <p:sp>
        <p:nvSpPr>
          <p:cNvPr id="40965" name="Line 6"/>
          <p:cNvSpPr>
            <a:spLocks noChangeShapeType="1"/>
          </p:cNvSpPr>
          <p:nvPr/>
        </p:nvSpPr>
        <p:spPr bwMode="auto">
          <a:xfrm>
            <a:off x="6324600" y="25146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Text Box 7"/>
          <p:cNvSpPr txBox="1">
            <a:spLocks noChangeArrowheads="1"/>
          </p:cNvSpPr>
          <p:nvPr/>
        </p:nvSpPr>
        <p:spPr bwMode="auto">
          <a:xfrm>
            <a:off x="5943600" y="1981202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Jill</a:t>
            </a:r>
          </a:p>
        </p:txBody>
      </p:sp>
      <p:pic>
        <p:nvPicPr>
          <p:cNvPr id="40967" name="Picture 8" descr="j0189251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9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2000" y="2438402"/>
            <a:ext cx="1143000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10" descr="j0296945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429000"/>
            <a:ext cx="1042988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0" name="Line 11"/>
          <p:cNvSpPr>
            <a:spLocks noChangeShapeType="1"/>
          </p:cNvSpPr>
          <p:nvPr/>
        </p:nvSpPr>
        <p:spPr bwMode="auto">
          <a:xfrm>
            <a:off x="1981200" y="2819400"/>
            <a:ext cx="4343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Text Box 12"/>
          <p:cNvSpPr txBox="1">
            <a:spLocks noChangeArrowheads="1"/>
          </p:cNvSpPr>
          <p:nvPr/>
        </p:nvSpPr>
        <p:spPr bwMode="auto">
          <a:xfrm>
            <a:off x="3048000" y="2286002"/>
            <a:ext cx="2819400" cy="83502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Jill, the weather is beautiful!  Let’s meet at the sandwich stand outside.</a:t>
            </a:r>
          </a:p>
        </p:txBody>
      </p:sp>
      <p:sp>
        <p:nvSpPr>
          <p:cNvPr id="40972" name="Line 13"/>
          <p:cNvSpPr>
            <a:spLocks noChangeShapeType="1"/>
          </p:cNvSpPr>
          <p:nvPr/>
        </p:nvSpPr>
        <p:spPr bwMode="auto">
          <a:xfrm flipH="1">
            <a:off x="1981200" y="4038600"/>
            <a:ext cx="434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Text Box 14"/>
          <p:cNvSpPr txBox="1">
            <a:spLocks noChangeArrowheads="1"/>
          </p:cNvSpPr>
          <p:nvPr/>
        </p:nvSpPr>
        <p:spPr bwMode="auto">
          <a:xfrm>
            <a:off x="2971800" y="4648200"/>
            <a:ext cx="2971800" cy="59055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I can hardly wait.  I haven’t seen the sun in weeks!</a:t>
            </a:r>
          </a:p>
        </p:txBody>
      </p:sp>
      <p:sp>
        <p:nvSpPr>
          <p:cNvPr id="40974" name="Line 15"/>
          <p:cNvSpPr>
            <a:spLocks noChangeShapeType="1"/>
          </p:cNvSpPr>
          <p:nvPr/>
        </p:nvSpPr>
        <p:spPr bwMode="auto">
          <a:xfrm>
            <a:off x="1981200" y="5410200"/>
            <a:ext cx="434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Text Box 27"/>
          <p:cNvSpPr txBox="1">
            <a:spLocks noChangeArrowheads="1"/>
          </p:cNvSpPr>
          <p:nvPr/>
        </p:nvSpPr>
        <p:spPr bwMode="auto">
          <a:xfrm>
            <a:off x="2971800" y="5962652"/>
            <a:ext cx="2971800" cy="3460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Great!  See yah…</a:t>
            </a:r>
          </a:p>
        </p:txBody>
      </p:sp>
    </p:spTree>
    <p:extLst>
      <p:ext uri="{BB962C8B-B14F-4D97-AF65-F5344CB8AC3E}">
        <p14:creationId xmlns:p14="http://schemas.microsoft.com/office/powerpoint/2010/main" val="110827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didn’t this help?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Jill got the ack… but she realizes that Sam won’t be sure she got it</a:t>
            </a:r>
          </a:p>
          <a:p>
            <a:pPr eaLnBrk="1" hangingPunct="1"/>
            <a:r>
              <a:rPr lang="en-US" dirty="0"/>
              <a:t>Being unsure, he’s in the same state as before</a:t>
            </a:r>
          </a:p>
          <a:p>
            <a:pPr eaLnBrk="1" hangingPunct="1"/>
            <a:r>
              <a:rPr lang="en-US" dirty="0"/>
              <a:t>So he’ll go to the cafeteria, being dull and logical.  And so she meets him there.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5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New and improved protocol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Jill sends an ack.  Sam acks the ack.  Jill acks the ack of the ack….</a:t>
            </a:r>
          </a:p>
          <a:p>
            <a:pPr eaLnBrk="1" hangingPunct="1"/>
            <a:r>
              <a:rPr lang="en-US"/>
              <a:t>Suppose that noon arrives and Jill has sent her 117’th ack.</a:t>
            </a:r>
          </a:p>
          <a:p>
            <a:pPr lvl="1" eaLnBrk="1" hangingPunct="1"/>
            <a:r>
              <a:rPr lang="en-US"/>
              <a:t>Should she assume that lunch is outside in the sun, or inside in the cafeteria?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15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691</Words>
  <Application>Microsoft Office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Office Theme</vt:lpstr>
      <vt:lpstr>ECE 530 Cloud Computing</vt:lpstr>
      <vt:lpstr>Synchronous and Asynchronous Executions</vt:lpstr>
      <vt:lpstr>Reality: neither one</vt:lpstr>
      <vt:lpstr>Thought problem</vt:lpstr>
      <vt:lpstr>Sam and Jill</vt:lpstr>
      <vt:lpstr>They eat inside!  Sam reasons:</vt:lpstr>
      <vt:lpstr>Sam had better send an Ack</vt:lpstr>
      <vt:lpstr>Why didn’t this help?</vt:lpstr>
      <vt:lpstr>New and improved protocol</vt:lpstr>
      <vt:lpstr>How Sam and Jill’s romance ended</vt:lpstr>
      <vt:lpstr>Things we just can’t do</vt:lpstr>
      <vt:lpstr>Back to 2PC and 3PC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Dimitrios Sikeridis</dc:creator>
  <cp:lastModifiedBy>Dimitrios Sikeridis</cp:lastModifiedBy>
  <cp:revision>5</cp:revision>
  <dcterms:created xsi:type="dcterms:W3CDTF">2020-02-05T17:34:20Z</dcterms:created>
  <dcterms:modified xsi:type="dcterms:W3CDTF">2020-02-05T20:56:54Z</dcterms:modified>
</cp:coreProperties>
</file>