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20" r:id="rId3"/>
    <p:sldId id="321" r:id="rId4"/>
    <p:sldId id="322" r:id="rId5"/>
    <p:sldId id="319" r:id="rId6"/>
    <p:sldId id="286" r:id="rId7"/>
    <p:sldId id="287" r:id="rId8"/>
    <p:sldId id="288" r:id="rId9"/>
    <p:sldId id="289" r:id="rId10"/>
    <p:sldId id="290" r:id="rId11"/>
    <p:sldId id="291" r:id="rId12"/>
    <p:sldId id="29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FFA1C-E0E3-440A-A0C5-B0C6A898CDFB}" type="datetimeFigureOut">
              <a:rPr lang="en-US" smtClean="0"/>
              <a:t>3/28/20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7EE63-CB16-40B2-93B8-6422ED52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EE63-CB16-40B2-93B8-6422ED52B9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24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EE63-CB16-40B2-93B8-6422ED52B9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02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32C1D8-B7DA-4D56-926F-F7CCC5D5E0C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944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EE63-CB16-40B2-93B8-6422ED52B9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3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C97B6B-B7A4-4B3C-B3B7-B2216971F489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183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3BABEF-9875-4665-AE2F-5CEF4C1F243C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4"/>
            <a:ext cx="5486681" cy="403369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0678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8CA1C5-1209-46AB-A0EE-9CDAE9382F7E}" type="slidenum">
              <a:rPr lang="en-GB" altLang="en-US"/>
              <a:pPr/>
              <a:t>10</a:t>
            </a:fld>
            <a:endParaRPr lang="en-GB" altLang="en-US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4"/>
            <a:ext cx="5486681" cy="403369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236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9594C9-6A5A-4CE9-8878-A0C081931BDF}" type="slidenum">
              <a:rPr lang="en-GB" altLang="en-US"/>
              <a:pPr/>
              <a:t>11</a:t>
            </a:fld>
            <a:endParaRPr lang="en-GB" altLang="en-US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4"/>
            <a:ext cx="5486681" cy="403369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5050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2F094D-7281-454B-9D75-17ECDB3BC652}" type="slidenum">
              <a:rPr lang="en-GB" altLang="en-US"/>
              <a:pPr/>
              <a:t>12</a:t>
            </a:fld>
            <a:endParaRPr lang="en-GB" altLang="en-US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4"/>
            <a:ext cx="5486681" cy="403369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888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54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0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1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9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3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1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5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3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4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4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8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98B4-F191-4651-B001-EDDFBC28B1FF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7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543" y="450221"/>
            <a:ext cx="674827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11EF9-311E-4FE0-93AE-C335D6A32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501" y="1111086"/>
            <a:ext cx="5767578" cy="2623885"/>
          </a:xfrm>
        </p:spPr>
        <p:txBody>
          <a:bodyPr anchor="ctr">
            <a:normAutofit/>
          </a:bodyPr>
          <a:lstStyle/>
          <a:p>
            <a:pPr algn="l"/>
            <a:r>
              <a:rPr lang="en-US" sz="5700">
                <a:solidFill>
                  <a:srgbClr val="FFFFFF"/>
                </a:solidFill>
              </a:rPr>
              <a:t>ECE 530 Cloud Computing</a:t>
            </a:r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927CAFC9-A675-4314-84EF-236FFA58A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4508" y="2490532"/>
            <a:ext cx="1582948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21269"/>
            <a:ext cx="84582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785EB-1023-4E53-BE5D-C0E23E2DF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624" y="4843002"/>
            <a:ext cx="7509510" cy="1234345"/>
          </a:xfrm>
        </p:spPr>
        <p:txBody>
          <a:bodyPr anchor="ctr">
            <a:normAutofit/>
          </a:bodyPr>
          <a:lstStyle/>
          <a:p>
            <a:pPr algn="l"/>
            <a:r>
              <a:rPr lang="en-US" sz="2300">
                <a:solidFill>
                  <a:srgbClr val="1B1B1B"/>
                </a:solidFill>
              </a:rPr>
              <a:t>Ioannis Papapanagiotou</a:t>
            </a:r>
          </a:p>
          <a:p>
            <a:pPr algn="l"/>
            <a:r>
              <a:rPr lang="en-US" sz="2300">
                <a:solidFill>
                  <a:srgbClr val="1B1B1B"/>
                </a:solidFill>
              </a:rPr>
              <a:t>Deep dive DynamoDB</a:t>
            </a:r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4508" y="450221"/>
            <a:ext cx="1586592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Graphic 6" descr="Cloud">
            <a:extLst>
              <a:ext uri="{FF2B5EF4-FFF2-40B4-BE49-F238E27FC236}">
                <a16:creationId xmlns:a16="http://schemas.microsoft.com/office/drawing/2014/main" id="{87A5AF56-E803-4283-B5DA-A37C866C3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23249" y="2746712"/>
            <a:ext cx="1364575" cy="136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82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1485360" y="1092716"/>
            <a:ext cx="6172200" cy="798204"/>
          </a:xfrm>
          <a:ln/>
        </p:spPr>
        <p:txBody>
          <a:bodyPr/>
          <a:lstStyle/>
          <a:p>
            <a:pPr>
              <a:lnSpc>
                <a:spcPct val="98000"/>
              </a:lnSpc>
              <a:tabLst>
                <a:tab pos="492476" algn="l"/>
                <a:tab pos="984950" algn="l"/>
                <a:tab pos="1477425" algn="l"/>
                <a:tab pos="1969900" algn="l"/>
                <a:tab pos="2462375" algn="l"/>
                <a:tab pos="2954850" algn="l"/>
                <a:tab pos="3447325" algn="l"/>
                <a:tab pos="3939800" algn="l"/>
                <a:tab pos="4432274" algn="l"/>
                <a:tab pos="4924750" algn="l"/>
                <a:tab pos="5417225" algn="l"/>
                <a:tab pos="5909699" algn="l"/>
              </a:tabLst>
            </a:pPr>
            <a:r>
              <a:rPr lang="en-GB" altLang="en-US"/>
              <a:t>Flexibility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060499"/>
            <a:ext cx="8438322" cy="3333230"/>
          </a:xfrm>
          <a:ln/>
        </p:spPr>
        <p:txBody>
          <a:bodyPr>
            <a:normAutofit/>
          </a:bodyPr>
          <a:lstStyle/>
          <a:p>
            <a:pPr>
              <a:lnSpc>
                <a:spcPct val="98000"/>
              </a:lnSpc>
              <a:tabLst>
                <a:tab pos="492476" algn="l"/>
                <a:tab pos="984950" algn="l"/>
                <a:tab pos="1477425" algn="l"/>
                <a:tab pos="1969900" algn="l"/>
                <a:tab pos="2462375" algn="l"/>
                <a:tab pos="2954850" algn="l"/>
                <a:tab pos="3447325" algn="l"/>
                <a:tab pos="3939800" algn="l"/>
                <a:tab pos="4432274" algn="l"/>
                <a:tab pos="4924750" algn="l"/>
                <a:tab pos="5417225" algn="l"/>
                <a:tab pos="5909699" algn="l"/>
              </a:tabLst>
            </a:pPr>
            <a:r>
              <a:rPr lang="en-GB" altLang="en-US" dirty="0"/>
              <a:t>Minimal need for manual administration</a:t>
            </a:r>
          </a:p>
          <a:p>
            <a:pPr>
              <a:tabLst>
                <a:tab pos="492476" algn="l"/>
                <a:tab pos="984950" algn="l"/>
                <a:tab pos="1477425" algn="l"/>
                <a:tab pos="1969900" algn="l"/>
                <a:tab pos="2462375" algn="l"/>
                <a:tab pos="2954850" algn="l"/>
                <a:tab pos="3447325" algn="l"/>
                <a:tab pos="3939800" algn="l"/>
                <a:tab pos="4432274" algn="l"/>
                <a:tab pos="4924750" algn="l"/>
                <a:tab pos="5417225" algn="l"/>
                <a:tab pos="5909699" algn="l"/>
              </a:tabLst>
            </a:pPr>
            <a:r>
              <a:rPr lang="en-GB" altLang="en-US" dirty="0"/>
              <a:t>Nodes can be added or removed without manual partitioning or redistribution</a:t>
            </a:r>
          </a:p>
          <a:p>
            <a:pPr>
              <a:tabLst>
                <a:tab pos="492476" algn="l"/>
                <a:tab pos="984950" algn="l"/>
                <a:tab pos="1477425" algn="l"/>
                <a:tab pos="1969900" algn="l"/>
                <a:tab pos="2462375" algn="l"/>
                <a:tab pos="2954850" algn="l"/>
                <a:tab pos="3447325" algn="l"/>
                <a:tab pos="3939800" algn="l"/>
                <a:tab pos="4432274" algn="l"/>
                <a:tab pos="4924750" algn="l"/>
                <a:tab pos="5417225" algn="l"/>
                <a:tab pos="5909699" algn="l"/>
              </a:tabLst>
            </a:pPr>
            <a:r>
              <a:rPr lang="en-GB" altLang="en-US" dirty="0"/>
              <a:t>Apps can control availability, consistency, cost-effectiveness, performance</a:t>
            </a:r>
          </a:p>
          <a:p>
            <a:pPr lvl="1">
              <a:tabLst>
                <a:tab pos="492476" algn="l"/>
                <a:tab pos="984950" algn="l"/>
                <a:tab pos="1477425" algn="l"/>
                <a:tab pos="1969900" algn="l"/>
                <a:tab pos="2462375" algn="l"/>
                <a:tab pos="2954850" algn="l"/>
                <a:tab pos="3447325" algn="l"/>
                <a:tab pos="3939800" algn="l"/>
                <a:tab pos="4432274" algn="l"/>
                <a:tab pos="4924750" algn="l"/>
                <a:tab pos="5417225" algn="l"/>
                <a:tab pos="5909699" algn="l"/>
              </a:tabLst>
            </a:pPr>
            <a:r>
              <a:rPr lang="en-GB" altLang="en-US" dirty="0"/>
              <a:t>Can developers know this up front?</a:t>
            </a:r>
          </a:p>
          <a:p>
            <a:pPr lvl="1">
              <a:tabLst>
                <a:tab pos="492476" algn="l"/>
                <a:tab pos="984950" algn="l"/>
                <a:tab pos="1477425" algn="l"/>
                <a:tab pos="1969900" algn="l"/>
                <a:tab pos="2462375" algn="l"/>
                <a:tab pos="2954850" algn="l"/>
                <a:tab pos="3447325" algn="l"/>
                <a:tab pos="3939800" algn="l"/>
                <a:tab pos="4432274" algn="l"/>
                <a:tab pos="4924750" algn="l"/>
                <a:tab pos="5417225" algn="l"/>
                <a:tab pos="5909699" algn="l"/>
              </a:tabLst>
            </a:pPr>
            <a:r>
              <a:rPr lang="en-GB" altLang="en-US" dirty="0"/>
              <a:t>Can it be changed over time?</a:t>
            </a:r>
          </a:p>
        </p:txBody>
      </p:sp>
    </p:spTree>
    <p:extLst>
      <p:ext uri="{BB962C8B-B14F-4D97-AF65-F5344CB8AC3E}">
        <p14:creationId xmlns:p14="http://schemas.microsoft.com/office/powerpoint/2010/main" val="41384449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1485360" y="1092716"/>
            <a:ext cx="6172200" cy="798204"/>
          </a:xfrm>
          <a:ln/>
        </p:spPr>
        <p:txBody>
          <a:bodyPr>
            <a:normAutofit fontScale="90000"/>
          </a:bodyPr>
          <a:lstStyle/>
          <a:p>
            <a:pPr>
              <a:lnSpc>
                <a:spcPct val="98000"/>
              </a:lnSpc>
              <a:tabLst>
                <a:tab pos="492476" algn="l"/>
                <a:tab pos="984950" algn="l"/>
                <a:tab pos="1477425" algn="l"/>
                <a:tab pos="1969900" algn="l"/>
                <a:tab pos="2462375" algn="l"/>
                <a:tab pos="2954850" algn="l"/>
                <a:tab pos="3447325" algn="l"/>
                <a:tab pos="3939800" algn="l"/>
                <a:tab pos="4432274" algn="l"/>
                <a:tab pos="4924750" algn="l"/>
                <a:tab pos="5417225" algn="l"/>
                <a:tab pos="5909699" algn="l"/>
              </a:tabLst>
            </a:pPr>
            <a:r>
              <a:rPr lang="en-GB" altLang="en-US"/>
              <a:t>Assumptions &amp; requirements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1485360" y="2060499"/>
            <a:ext cx="6172200" cy="3549253"/>
          </a:xfrm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8000"/>
              </a:lnSpc>
              <a:tabLst>
                <a:tab pos="492476" algn="l"/>
                <a:tab pos="984950" algn="l"/>
                <a:tab pos="1477425" algn="l"/>
                <a:tab pos="1969900" algn="l"/>
                <a:tab pos="2462375" algn="l"/>
                <a:tab pos="2954850" algn="l"/>
                <a:tab pos="3447325" algn="l"/>
                <a:tab pos="3939800" algn="l"/>
                <a:tab pos="4432274" algn="l"/>
                <a:tab pos="4924750" algn="l"/>
                <a:tab pos="5417225" algn="l"/>
                <a:tab pos="5909699" algn="l"/>
              </a:tabLst>
            </a:pPr>
            <a:r>
              <a:rPr lang="en-GB" altLang="en-US" dirty="0"/>
              <a:t>Simple query model</a:t>
            </a:r>
          </a:p>
          <a:p>
            <a:pPr lvl="1">
              <a:tabLst>
                <a:tab pos="492476" algn="l"/>
                <a:tab pos="984950" algn="l"/>
                <a:tab pos="1477425" algn="l"/>
                <a:tab pos="1969900" algn="l"/>
                <a:tab pos="2462375" algn="l"/>
                <a:tab pos="2954850" algn="l"/>
                <a:tab pos="3447325" algn="l"/>
                <a:tab pos="3939800" algn="l"/>
                <a:tab pos="4432274" algn="l"/>
                <a:tab pos="4924750" algn="l"/>
                <a:tab pos="5417225" algn="l"/>
                <a:tab pos="5909699" algn="l"/>
              </a:tabLst>
            </a:pPr>
            <a:r>
              <a:rPr lang="en-GB" altLang="en-US" dirty="0"/>
              <a:t>values are small (&lt;1MB) binary objects</a:t>
            </a:r>
          </a:p>
          <a:p>
            <a:pPr>
              <a:tabLst>
                <a:tab pos="492476" algn="l"/>
                <a:tab pos="984950" algn="l"/>
                <a:tab pos="1477425" algn="l"/>
                <a:tab pos="1969900" algn="l"/>
                <a:tab pos="2462375" algn="l"/>
                <a:tab pos="2954850" algn="l"/>
                <a:tab pos="3447325" algn="l"/>
                <a:tab pos="3939800" algn="l"/>
                <a:tab pos="4432274" algn="l"/>
                <a:tab pos="4924750" algn="l"/>
                <a:tab pos="5417225" algn="l"/>
                <a:tab pos="5909699" algn="l"/>
              </a:tabLst>
            </a:pPr>
            <a:r>
              <a:rPr lang="en-GB" altLang="en-US" dirty="0"/>
              <a:t>No ACID properties</a:t>
            </a:r>
          </a:p>
          <a:p>
            <a:pPr lvl="1">
              <a:tabLst>
                <a:tab pos="492476" algn="l"/>
                <a:tab pos="984950" algn="l"/>
                <a:tab pos="1477425" algn="l"/>
                <a:tab pos="1969900" algn="l"/>
                <a:tab pos="2462375" algn="l"/>
                <a:tab pos="2954850" algn="l"/>
                <a:tab pos="3447325" algn="l"/>
                <a:tab pos="3939800" algn="l"/>
                <a:tab pos="4432274" algn="l"/>
                <a:tab pos="4924750" algn="l"/>
                <a:tab pos="5417225" algn="l"/>
                <a:tab pos="5909699" algn="l"/>
              </a:tabLst>
            </a:pPr>
            <a:r>
              <a:rPr lang="en-GB" altLang="en-US" dirty="0"/>
              <a:t>Weaker consistency</a:t>
            </a:r>
          </a:p>
          <a:p>
            <a:pPr lvl="1">
              <a:tabLst>
                <a:tab pos="492476" algn="l"/>
                <a:tab pos="984950" algn="l"/>
                <a:tab pos="1477425" algn="l"/>
                <a:tab pos="1969900" algn="l"/>
                <a:tab pos="2462375" algn="l"/>
                <a:tab pos="2954850" algn="l"/>
                <a:tab pos="3447325" algn="l"/>
                <a:tab pos="3939800" algn="l"/>
                <a:tab pos="4432274" algn="l"/>
                <a:tab pos="4924750" algn="l"/>
                <a:tab pos="5417225" algn="l"/>
                <a:tab pos="5909699" algn="l"/>
              </a:tabLst>
            </a:pPr>
            <a:r>
              <a:rPr lang="en-GB" altLang="en-US" dirty="0"/>
              <a:t>No isolation guarantees</a:t>
            </a:r>
          </a:p>
          <a:p>
            <a:pPr lvl="1">
              <a:tabLst>
                <a:tab pos="492476" algn="l"/>
                <a:tab pos="984950" algn="l"/>
                <a:tab pos="1477425" algn="l"/>
                <a:tab pos="1969900" algn="l"/>
                <a:tab pos="2462375" algn="l"/>
                <a:tab pos="2954850" algn="l"/>
                <a:tab pos="3447325" algn="l"/>
                <a:tab pos="3939800" algn="l"/>
                <a:tab pos="4432274" algn="l"/>
                <a:tab pos="4924750" algn="l"/>
                <a:tab pos="5417225" algn="l"/>
                <a:tab pos="5909699" algn="l"/>
              </a:tabLst>
            </a:pPr>
            <a:r>
              <a:rPr lang="en-GB" altLang="en-US" dirty="0"/>
              <a:t>Single key updates</a:t>
            </a:r>
          </a:p>
          <a:p>
            <a:pPr>
              <a:tabLst>
                <a:tab pos="492476" algn="l"/>
                <a:tab pos="984950" algn="l"/>
                <a:tab pos="1477425" algn="l"/>
                <a:tab pos="1969900" algn="l"/>
                <a:tab pos="2462375" algn="l"/>
                <a:tab pos="2954850" algn="l"/>
                <a:tab pos="3447325" algn="l"/>
                <a:tab pos="3939800" algn="l"/>
                <a:tab pos="4432274" algn="l"/>
                <a:tab pos="4924750" algn="l"/>
                <a:tab pos="5417225" algn="l"/>
                <a:tab pos="5909699" algn="l"/>
              </a:tabLst>
            </a:pPr>
            <a:r>
              <a:rPr lang="en-US" altLang="en-US" i="1" dirty="0"/>
              <a:t>Efficiency: </a:t>
            </a:r>
            <a:r>
              <a:rPr lang="en-GB" altLang="en-US" dirty="0"/>
              <a:t>Stringent latency requirements</a:t>
            </a:r>
          </a:p>
          <a:p>
            <a:pPr lvl="1">
              <a:tabLst>
                <a:tab pos="492476" algn="l"/>
                <a:tab pos="984950" algn="l"/>
                <a:tab pos="1477425" algn="l"/>
                <a:tab pos="1969900" algn="l"/>
                <a:tab pos="2462375" algn="l"/>
                <a:tab pos="2954850" algn="l"/>
                <a:tab pos="3447325" algn="l"/>
                <a:tab pos="3939800" algn="l"/>
                <a:tab pos="4432274" algn="l"/>
                <a:tab pos="4924750" algn="l"/>
                <a:tab pos="5417225" algn="l"/>
                <a:tab pos="5909699" algn="l"/>
              </a:tabLst>
            </a:pPr>
            <a:r>
              <a:rPr lang="en-GB" altLang="en-US" dirty="0"/>
              <a:t>99.9th percentile</a:t>
            </a:r>
          </a:p>
          <a:p>
            <a:pPr>
              <a:tabLst>
                <a:tab pos="492476" algn="l"/>
                <a:tab pos="984950" algn="l"/>
                <a:tab pos="1477425" algn="l"/>
                <a:tab pos="1969900" algn="l"/>
                <a:tab pos="2462375" algn="l"/>
                <a:tab pos="2954850" algn="l"/>
                <a:tab pos="3447325" algn="l"/>
                <a:tab pos="3939800" algn="l"/>
                <a:tab pos="4432274" algn="l"/>
                <a:tab pos="4924750" algn="l"/>
                <a:tab pos="5417225" algn="l"/>
                <a:tab pos="5909699" algn="l"/>
              </a:tabLst>
            </a:pPr>
            <a:r>
              <a:rPr lang="en-GB" altLang="en-US" dirty="0"/>
              <a:t>Non-hostile environment</a:t>
            </a:r>
          </a:p>
        </p:txBody>
      </p:sp>
    </p:spTree>
    <p:extLst>
      <p:ext uri="{BB962C8B-B14F-4D97-AF65-F5344CB8AC3E}">
        <p14:creationId xmlns:p14="http://schemas.microsoft.com/office/powerpoint/2010/main" val="29021878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1485360" y="1092716"/>
            <a:ext cx="6172200" cy="798204"/>
          </a:xfrm>
          <a:ln/>
        </p:spPr>
        <p:txBody>
          <a:bodyPr/>
          <a:lstStyle/>
          <a:p>
            <a:pPr>
              <a:lnSpc>
                <a:spcPct val="98000"/>
              </a:lnSpc>
              <a:tabLst>
                <a:tab pos="492476" algn="l"/>
                <a:tab pos="984950" algn="l"/>
                <a:tab pos="1477425" algn="l"/>
                <a:tab pos="1969900" algn="l"/>
                <a:tab pos="2462375" algn="l"/>
                <a:tab pos="2954850" algn="l"/>
                <a:tab pos="3447325" algn="l"/>
                <a:tab pos="3939800" algn="l"/>
                <a:tab pos="4432274" algn="l"/>
                <a:tab pos="4924750" algn="l"/>
                <a:tab pos="5417225" algn="l"/>
                <a:tab pos="5909699" algn="l"/>
              </a:tabLst>
            </a:pPr>
            <a:r>
              <a:rPr lang="en-GB" altLang="en-US"/>
              <a:t>Consistency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1485360" y="2060499"/>
            <a:ext cx="6172200" cy="3333230"/>
          </a:xfrm>
          <a:ln/>
        </p:spPr>
        <p:txBody>
          <a:bodyPr>
            <a:normAutofit lnSpcReduction="10000"/>
          </a:bodyPr>
          <a:lstStyle/>
          <a:p>
            <a:pPr>
              <a:lnSpc>
                <a:spcPct val="98000"/>
              </a:lnSpc>
              <a:tabLst>
                <a:tab pos="492476" algn="l"/>
                <a:tab pos="984950" algn="l"/>
                <a:tab pos="1477425" algn="l"/>
                <a:tab pos="1969900" algn="l"/>
                <a:tab pos="2462375" algn="l"/>
                <a:tab pos="2954850" algn="l"/>
                <a:tab pos="3447325" algn="l"/>
                <a:tab pos="3939800" algn="l"/>
                <a:tab pos="4432274" algn="l"/>
                <a:tab pos="4924750" algn="l"/>
                <a:tab pos="5417225" algn="l"/>
                <a:tab pos="5909699" algn="l"/>
              </a:tabLst>
            </a:pPr>
            <a:r>
              <a:rPr lang="en-GB" altLang="en-US"/>
              <a:t>Eventual consistency</a:t>
            </a:r>
          </a:p>
          <a:p>
            <a:pPr>
              <a:tabLst>
                <a:tab pos="492476" algn="l"/>
                <a:tab pos="984950" algn="l"/>
                <a:tab pos="1477425" algn="l"/>
                <a:tab pos="1969900" algn="l"/>
                <a:tab pos="2462375" algn="l"/>
                <a:tab pos="2954850" algn="l"/>
                <a:tab pos="3447325" algn="l"/>
                <a:tab pos="3939800" algn="l"/>
                <a:tab pos="4432274" algn="l"/>
                <a:tab pos="4924750" algn="l"/>
                <a:tab pos="5417225" algn="l"/>
                <a:tab pos="5909699" algn="l"/>
              </a:tabLst>
            </a:pPr>
            <a:r>
              <a:rPr lang="en-GB" altLang="en-US"/>
              <a:t>“Always writable”</a:t>
            </a:r>
          </a:p>
          <a:p>
            <a:pPr lvl="1">
              <a:tabLst>
                <a:tab pos="492476" algn="l"/>
                <a:tab pos="984950" algn="l"/>
                <a:tab pos="1477425" algn="l"/>
                <a:tab pos="1969900" algn="l"/>
                <a:tab pos="2462375" algn="l"/>
                <a:tab pos="2954850" algn="l"/>
                <a:tab pos="3447325" algn="l"/>
                <a:tab pos="3939800" algn="l"/>
                <a:tab pos="4432274" algn="l"/>
                <a:tab pos="4924750" algn="l"/>
                <a:tab pos="5417225" algn="l"/>
                <a:tab pos="5909699" algn="l"/>
              </a:tabLst>
            </a:pPr>
            <a:r>
              <a:rPr lang="en-GB" altLang="en-US"/>
              <a:t>Can always write to shopping cart</a:t>
            </a:r>
          </a:p>
          <a:p>
            <a:pPr lvl="1">
              <a:tabLst>
                <a:tab pos="492476" algn="l"/>
                <a:tab pos="984950" algn="l"/>
                <a:tab pos="1477425" algn="l"/>
                <a:tab pos="1969900" algn="l"/>
                <a:tab pos="2462375" algn="l"/>
                <a:tab pos="2954850" algn="l"/>
                <a:tab pos="3447325" algn="l"/>
                <a:tab pos="3939800" algn="l"/>
                <a:tab pos="4432274" algn="l"/>
                <a:tab pos="4924750" algn="l"/>
                <a:tab pos="5417225" algn="l"/>
                <a:tab pos="5909699" algn="l"/>
              </a:tabLst>
            </a:pPr>
            <a:r>
              <a:rPr lang="en-GB" altLang="en-US"/>
              <a:t>Pushes conflict resolution to reads</a:t>
            </a:r>
          </a:p>
          <a:p>
            <a:pPr>
              <a:tabLst>
                <a:tab pos="492476" algn="l"/>
                <a:tab pos="984950" algn="l"/>
                <a:tab pos="1477425" algn="l"/>
                <a:tab pos="1969900" algn="l"/>
                <a:tab pos="2462375" algn="l"/>
                <a:tab pos="2954850" algn="l"/>
                <a:tab pos="3447325" algn="l"/>
                <a:tab pos="3939800" algn="l"/>
                <a:tab pos="4432274" algn="l"/>
                <a:tab pos="4924750" algn="l"/>
                <a:tab pos="5417225" algn="l"/>
                <a:tab pos="5909699" algn="l"/>
              </a:tabLst>
            </a:pPr>
            <a:r>
              <a:rPr lang="en-GB" altLang="en-US"/>
              <a:t>Application-driven conflict resolution</a:t>
            </a:r>
          </a:p>
          <a:p>
            <a:pPr lvl="1">
              <a:tabLst>
                <a:tab pos="492476" algn="l"/>
                <a:tab pos="984950" algn="l"/>
                <a:tab pos="1477425" algn="l"/>
                <a:tab pos="1969900" algn="l"/>
                <a:tab pos="2462375" algn="l"/>
                <a:tab pos="2954850" algn="l"/>
                <a:tab pos="3447325" algn="l"/>
                <a:tab pos="3939800" algn="l"/>
                <a:tab pos="4432274" algn="l"/>
                <a:tab pos="4924750" algn="l"/>
                <a:tab pos="5417225" algn="l"/>
                <a:tab pos="5909699" algn="l"/>
              </a:tabLst>
            </a:pPr>
            <a:r>
              <a:rPr lang="en-GB" altLang="en-US"/>
              <a:t>e.g., merge conflicting shopping carts</a:t>
            </a:r>
          </a:p>
          <a:p>
            <a:pPr lvl="1">
              <a:tabLst>
                <a:tab pos="492476" algn="l"/>
                <a:tab pos="984950" algn="l"/>
                <a:tab pos="1477425" algn="l"/>
                <a:tab pos="1969900" algn="l"/>
                <a:tab pos="2462375" algn="l"/>
                <a:tab pos="2954850" algn="l"/>
                <a:tab pos="3447325" algn="l"/>
                <a:tab pos="3939800" algn="l"/>
                <a:tab pos="4432274" algn="l"/>
                <a:tab pos="4924750" algn="l"/>
                <a:tab pos="5417225" algn="l"/>
                <a:tab pos="5909699" algn="l"/>
              </a:tabLst>
            </a:pPr>
            <a:r>
              <a:rPr lang="en-GB" altLang="en-US"/>
              <a:t>Or Dynamo enforces last-writer-wins</a:t>
            </a:r>
          </a:p>
          <a:p>
            <a:pPr lvl="1">
              <a:tabLst>
                <a:tab pos="492476" algn="l"/>
                <a:tab pos="984950" algn="l"/>
                <a:tab pos="1477425" algn="l"/>
                <a:tab pos="1969900" algn="l"/>
                <a:tab pos="2462375" algn="l"/>
                <a:tab pos="2954850" algn="l"/>
                <a:tab pos="3447325" algn="l"/>
                <a:tab pos="3939800" algn="l"/>
                <a:tab pos="4432274" algn="l"/>
                <a:tab pos="4924750" algn="l"/>
                <a:tab pos="5417225" algn="l"/>
                <a:tab pos="5909699" algn="l"/>
              </a:tabLst>
            </a:pPr>
            <a:r>
              <a:rPr lang="en-GB" altLang="en-US"/>
              <a:t>How often does this work?</a:t>
            </a:r>
          </a:p>
        </p:txBody>
      </p:sp>
    </p:spTree>
    <p:extLst>
      <p:ext uri="{BB962C8B-B14F-4D97-AF65-F5344CB8AC3E}">
        <p14:creationId xmlns:p14="http://schemas.microsoft.com/office/powerpoint/2010/main" val="36694736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AD0EF-1E9E-254C-8568-13A99F4F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Distributed Hash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38019D-8C1A-CD4C-8AB2-C0FBC0221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375" y="4013306"/>
            <a:ext cx="4921250" cy="2620406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F1092062-1E87-274E-966C-67E008C7E2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7929" y="1858617"/>
            <a:ext cx="8587410" cy="1918253"/>
          </a:xfrm>
        </p:spPr>
        <p:txBody>
          <a:bodyPr>
            <a:normAutofit/>
          </a:bodyPr>
          <a:lstStyle/>
          <a:p>
            <a:r>
              <a:rPr lang="en-US" sz="1800" dirty="0"/>
              <a:t>A </a:t>
            </a:r>
            <a:r>
              <a:rPr lang="en-US" sz="1800" b="1" dirty="0"/>
              <a:t>distributed hash table</a:t>
            </a:r>
            <a:r>
              <a:rPr lang="en-US" sz="1800" dirty="0"/>
              <a:t> (DHT) is a decentralized storage system that provides lookup and storage schemes similar to a hash table, storing </a:t>
            </a:r>
            <a:r>
              <a:rPr lang="en-US" sz="1800" u="sng" dirty="0"/>
              <a:t>key-value</a:t>
            </a:r>
            <a:r>
              <a:rPr lang="en-US" sz="1800" dirty="0"/>
              <a:t> pairs.</a:t>
            </a:r>
          </a:p>
          <a:p>
            <a:r>
              <a:rPr lang="en-US" sz="1800" dirty="0"/>
              <a:t>Each node in a DHT is responsible for keys along with the mapped values. Any node can efficiently retrieve the value associated with a given key.</a:t>
            </a:r>
          </a:p>
          <a:p>
            <a:r>
              <a:rPr lang="en-US" sz="1800" dirty="0"/>
              <a:t>Just like in hash tables, values mapped against keys in a DHT can be any arbitrary form of data.</a:t>
            </a:r>
            <a:endParaRPr lang="en-US" altLang="en-US" sz="1800" dirty="0"/>
          </a:p>
          <a:p>
            <a:pPr lvl="1">
              <a:buFont typeface="Wingdings" pitchFamily="2" charset="2"/>
              <a:buNone/>
            </a:pPr>
            <a:endParaRPr lang="en-US" altLang="en-US" sz="1800" dirty="0"/>
          </a:p>
          <a:p>
            <a:pPr lvl="1"/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6055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47EF-F50C-7A4D-B735-A0B82C415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9EC47-25F3-5544-A995-574F43215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DHTs have the following properties:</a:t>
            </a:r>
          </a:p>
          <a:p>
            <a:r>
              <a:rPr lang="en-US" b="1" dirty="0"/>
              <a:t>Decentralized &amp; Autonomous:</a:t>
            </a:r>
            <a:r>
              <a:rPr lang="en-US" dirty="0"/>
              <a:t> Nodes collectively form the system without any central authority.</a:t>
            </a:r>
          </a:p>
          <a:p>
            <a:r>
              <a:rPr lang="en-US" b="1" dirty="0"/>
              <a:t>Fault Tolerant:</a:t>
            </a:r>
            <a:r>
              <a:rPr lang="en-US" dirty="0"/>
              <a:t> System is reliable with lots of nodes joining, leaving, and failing at all times.</a:t>
            </a:r>
          </a:p>
          <a:p>
            <a:r>
              <a:rPr lang="en-US" b="1" dirty="0"/>
              <a:t>Scalable:</a:t>
            </a:r>
            <a:r>
              <a:rPr lang="en-US" dirty="0"/>
              <a:t> System should function efficiently with even thousands or millions of nodes.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Just like hash tables, DHTs support the following 2 functions:</a:t>
            </a:r>
          </a:p>
          <a:p>
            <a:r>
              <a:rPr lang="en-US" i="1" dirty="0"/>
              <a:t>put</a:t>
            </a:r>
            <a:r>
              <a:rPr lang="en-US" dirty="0"/>
              <a:t> (key, value)</a:t>
            </a:r>
          </a:p>
          <a:p>
            <a:r>
              <a:rPr lang="en-US" i="1" dirty="0"/>
              <a:t>get</a:t>
            </a:r>
            <a:r>
              <a:rPr lang="en-US" dirty="0"/>
              <a:t> (key)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1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C91B-E978-7C42-BA51-E9902F39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DHT Overlay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A4618-0408-1E46-B203-0074690CC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090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nodes in a DHT are connected through an </a:t>
            </a:r>
            <a:r>
              <a:rPr lang="en-US" b="1" dirty="0"/>
              <a:t>overlay network</a:t>
            </a:r>
            <a:r>
              <a:rPr lang="en-US" dirty="0"/>
              <a:t> in which neighboring nodes are connected. This network allows the nodes to find any given key in the key-space.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8751D-1F04-0A4D-ABE4-C6F109704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253" y="3724274"/>
            <a:ext cx="50292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4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Dynamo</a:t>
            </a:r>
            <a:r>
              <a:rPr lang="en-US" dirty="0"/>
              <a:t> is the name given to a set of techniques that when taken together can form a highly available key-value structured storage system or a distributed data store. It has properties of both databases and distributed hash tables (DHTs).</a:t>
            </a:r>
            <a:endParaRPr lang="el-GR" dirty="0"/>
          </a:p>
          <a:p>
            <a:pPr marL="0" indent="0">
              <a:buNone/>
            </a:pPr>
            <a:r>
              <a:rPr lang="el-GR" dirty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Motivation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>
          <a:xfrm>
            <a:off x="337929" y="1858617"/>
            <a:ext cx="8249479" cy="4124740"/>
          </a:xfrm>
        </p:spPr>
        <p:txBody>
          <a:bodyPr>
            <a:normAutofit/>
          </a:bodyPr>
          <a:lstStyle/>
          <a:p>
            <a:r>
              <a:rPr lang="en-US" altLang="en-US" dirty="0"/>
              <a:t>Amazon challenges</a:t>
            </a:r>
          </a:p>
          <a:p>
            <a:pPr lvl="1"/>
            <a:r>
              <a:rPr lang="en-US" altLang="en-US" dirty="0"/>
              <a:t>Largest e-commerce site on the world </a:t>
            </a:r>
          </a:p>
          <a:p>
            <a:pPr lvl="2"/>
            <a:r>
              <a:rPr lang="en-US" altLang="en-US" dirty="0"/>
              <a:t>Serves millions customers at peak times using thousands of servers in many data centers around the world</a:t>
            </a:r>
          </a:p>
          <a:p>
            <a:pPr lvl="1"/>
            <a:r>
              <a:rPr lang="en-US" altLang="en-US" dirty="0"/>
              <a:t>Strict operations requirements on Amazon’s platform in terms of performance, reliability and efficiency.</a:t>
            </a:r>
          </a:p>
          <a:p>
            <a:pPr lvl="2"/>
            <a:r>
              <a:rPr lang="en-US" altLang="en-US" b="1" dirty="0"/>
              <a:t>Reliability</a:t>
            </a:r>
            <a:r>
              <a:rPr lang="en-US" altLang="en-US" dirty="0"/>
              <a:t>: slight outage can have significant financial consequence and impacts customer trust</a:t>
            </a:r>
          </a:p>
          <a:p>
            <a:pPr lvl="2"/>
            <a:r>
              <a:rPr lang="en-US" altLang="en-US" b="1" dirty="0"/>
              <a:t>Scalability</a:t>
            </a:r>
            <a:r>
              <a:rPr lang="en-US" altLang="en-US" dirty="0"/>
              <a:t>: support continuous growth</a:t>
            </a:r>
          </a:p>
          <a:p>
            <a:pPr lvl="1"/>
            <a:endParaRPr lang="en-US" altLang="en-US" dirty="0"/>
          </a:p>
          <a:p>
            <a:pPr lvl="1">
              <a:buFont typeface="Wingdings" pitchFamily="2" charset="2"/>
              <a:buNone/>
            </a:pPr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088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Amazon uses a highly decentralized, loosely coupled, service oriented architecture consisting of hundreds of services: need for storage</a:t>
            </a:r>
          </a:p>
          <a:p>
            <a:pPr lvl="1"/>
            <a:r>
              <a:rPr lang="en-US" dirty="0"/>
              <a:t>Customers should be able to view and add items to their shopping cart even if disks are failing, network routes are flapping, or even data center are destroyed by tornados</a:t>
            </a:r>
          </a:p>
          <a:p>
            <a:pPr lvl="1"/>
            <a:r>
              <a:rPr lang="en-US" dirty="0"/>
              <a:t>The service responsible for managing shopping carts requires that it can always write to and read from its data store.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34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485360" y="1062472"/>
            <a:ext cx="6172200" cy="859770"/>
          </a:xfrm>
          <a:ln/>
        </p:spPr>
        <p:txBody>
          <a:bodyPr/>
          <a:lstStyle/>
          <a:p>
            <a:pPr>
              <a:lnSpc>
                <a:spcPct val="98000"/>
              </a:lnSpc>
              <a:tabLst>
                <a:tab pos="492476" algn="l"/>
                <a:tab pos="984950" algn="l"/>
                <a:tab pos="1477425" algn="l"/>
                <a:tab pos="1969900" algn="l"/>
                <a:tab pos="2462375" algn="l"/>
                <a:tab pos="2954850" algn="l"/>
                <a:tab pos="3447325" algn="l"/>
                <a:tab pos="3939800" algn="l"/>
                <a:tab pos="4432274" algn="l"/>
                <a:tab pos="4924750" algn="l"/>
                <a:tab pos="5417225" algn="l"/>
                <a:tab pos="5909699" algn="l"/>
              </a:tabLst>
            </a:pPr>
            <a:r>
              <a:rPr lang="en-GB" altLang="en-US"/>
              <a:t>What Dynamo is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79513" y="2010191"/>
            <a:ext cx="8398565" cy="3607579"/>
          </a:xfrm>
          <a:ln/>
        </p:spPr>
        <p:txBody>
          <a:bodyPr>
            <a:normAutofit fontScale="77500" lnSpcReduction="20000"/>
          </a:bodyPr>
          <a:lstStyle/>
          <a:p>
            <a:pPr>
              <a:lnSpc>
                <a:spcPct val="98000"/>
              </a:lnSpc>
              <a:tabLst>
                <a:tab pos="492476" algn="l"/>
                <a:tab pos="984950" algn="l"/>
                <a:tab pos="1477425" algn="l"/>
                <a:tab pos="1969900" algn="l"/>
                <a:tab pos="2462375" algn="l"/>
                <a:tab pos="2954850" algn="l"/>
                <a:tab pos="3447325" algn="l"/>
                <a:tab pos="3939800" algn="l"/>
                <a:tab pos="4432274" algn="l"/>
                <a:tab pos="4924750" algn="l"/>
                <a:tab pos="5417225" algn="l"/>
                <a:tab pos="5909699" algn="l"/>
              </a:tabLst>
            </a:pPr>
            <a:r>
              <a:rPr lang="en-GB" altLang="en-US" dirty="0"/>
              <a:t>Dynamo was initially a </a:t>
            </a:r>
            <a:r>
              <a:rPr lang="en-GB" altLang="en-US" i="1" dirty="0"/>
              <a:t>highly available distributed key-value storage system</a:t>
            </a:r>
          </a:p>
          <a:p>
            <a:pPr lvl="1">
              <a:tabLst>
                <a:tab pos="492476" algn="l"/>
                <a:tab pos="984950" algn="l"/>
                <a:tab pos="1477425" algn="l"/>
                <a:tab pos="1969900" algn="l"/>
                <a:tab pos="2462375" algn="l"/>
                <a:tab pos="2954850" algn="l"/>
                <a:tab pos="3447325" algn="l"/>
                <a:tab pos="3939800" algn="l"/>
                <a:tab pos="4432274" algn="l"/>
                <a:tab pos="4924750" algn="l"/>
                <a:tab pos="5417225" algn="l"/>
                <a:tab pos="5909699" algn="l"/>
              </a:tabLst>
            </a:pPr>
            <a:r>
              <a:rPr lang="en-GB" altLang="en-US" dirty="0"/>
              <a:t>put(), get() interface</a:t>
            </a:r>
          </a:p>
          <a:p>
            <a:pPr lvl="1">
              <a:tabLst>
                <a:tab pos="492476" algn="l"/>
                <a:tab pos="984950" algn="l"/>
                <a:tab pos="1477425" algn="l"/>
                <a:tab pos="1969900" algn="l"/>
                <a:tab pos="2462375" algn="l"/>
                <a:tab pos="2954850" algn="l"/>
                <a:tab pos="3447325" algn="l"/>
                <a:tab pos="3939800" algn="l"/>
                <a:tab pos="4432274" algn="l"/>
                <a:tab pos="4924750" algn="l"/>
                <a:tab pos="5417225" algn="l"/>
                <a:tab pos="5909699" algn="l"/>
              </a:tabLst>
            </a:pPr>
            <a:r>
              <a:rPr lang="en-GB" altLang="en-US" dirty="0"/>
              <a:t>Sacrifices consistency for availability</a:t>
            </a:r>
          </a:p>
          <a:p>
            <a:pPr lvl="1">
              <a:tabLst>
                <a:tab pos="492476" algn="l"/>
                <a:tab pos="984950" algn="l"/>
                <a:tab pos="1477425" algn="l"/>
                <a:tab pos="1969900" algn="l"/>
                <a:tab pos="2462375" algn="l"/>
                <a:tab pos="2954850" algn="l"/>
                <a:tab pos="3447325" algn="l"/>
                <a:tab pos="3939800" algn="l"/>
                <a:tab pos="4432274" algn="l"/>
                <a:tab pos="4924750" algn="l"/>
                <a:tab pos="5417225" algn="l"/>
                <a:tab pos="5909699" algn="l"/>
              </a:tabLst>
            </a:pPr>
            <a:r>
              <a:rPr lang="en-GB" altLang="en-US" dirty="0"/>
              <a:t>Provides storage for some of Amazon's key products (e.g., shopping carts, best seller lists, etc.)</a:t>
            </a:r>
            <a:r>
              <a:rPr lang="ar-SA" altLang="en-US" dirty="0">
                <a:cs typeface="Arial" charset="0"/>
              </a:rPr>
              <a:t>‏</a:t>
            </a:r>
            <a:endParaRPr lang="en-GB" altLang="en-US" dirty="0"/>
          </a:p>
          <a:p>
            <a:pPr lvl="1">
              <a:tabLst>
                <a:tab pos="492476" algn="l"/>
                <a:tab pos="984950" algn="l"/>
                <a:tab pos="1477425" algn="l"/>
                <a:tab pos="1969900" algn="l"/>
                <a:tab pos="2462375" algn="l"/>
                <a:tab pos="2954850" algn="l"/>
                <a:tab pos="3447325" algn="l"/>
                <a:tab pos="3939800" algn="l"/>
                <a:tab pos="4432274" algn="l"/>
                <a:tab pos="4924750" algn="l"/>
                <a:tab pos="5417225" algn="l"/>
                <a:tab pos="5909699" algn="l"/>
              </a:tabLst>
            </a:pPr>
            <a:r>
              <a:rPr lang="en-GB" altLang="en-US" dirty="0"/>
              <a:t>Uses “synthesis of well known techniques to achieve scalability and availability”</a:t>
            </a:r>
          </a:p>
          <a:p>
            <a:pPr lvl="2">
              <a:tabLst>
                <a:tab pos="492476" algn="l"/>
                <a:tab pos="984950" algn="l"/>
                <a:tab pos="1477425" algn="l"/>
                <a:tab pos="1969900" algn="l"/>
                <a:tab pos="2462375" algn="l"/>
                <a:tab pos="2954850" algn="l"/>
                <a:tab pos="3447325" algn="l"/>
                <a:tab pos="3939800" algn="l"/>
                <a:tab pos="4432274" algn="l"/>
                <a:tab pos="4924750" algn="l"/>
                <a:tab pos="5417225" algn="l"/>
                <a:tab pos="5909699" algn="l"/>
              </a:tabLst>
            </a:pPr>
            <a:r>
              <a:rPr lang="en-GB" altLang="en-US" dirty="0"/>
              <a:t>Consistent hashing, object versioning, conflict resolution, etc.</a:t>
            </a:r>
          </a:p>
          <a:p>
            <a:pPr>
              <a:lnSpc>
                <a:spcPct val="98000"/>
              </a:lnSpc>
              <a:tabLst>
                <a:tab pos="492476" algn="l"/>
                <a:tab pos="984950" algn="l"/>
                <a:tab pos="1477425" algn="l"/>
                <a:tab pos="1969900" algn="l"/>
                <a:tab pos="2462375" algn="l"/>
                <a:tab pos="2954850" algn="l"/>
                <a:tab pos="3447325" algn="l"/>
                <a:tab pos="3939800" algn="l"/>
                <a:tab pos="4432274" algn="l"/>
                <a:tab pos="4924750" algn="l"/>
                <a:tab pos="5417225" algn="l"/>
                <a:tab pos="5909699" algn="l"/>
              </a:tabLst>
            </a:pPr>
            <a:r>
              <a:rPr lang="en-GB" altLang="en-US" i="1" dirty="0"/>
              <a:t>Now it is a set of techniques to form  a distributed  key-value  structured storage system</a:t>
            </a:r>
          </a:p>
          <a:p>
            <a:pPr lvl="1">
              <a:lnSpc>
                <a:spcPct val="98000"/>
              </a:lnSpc>
              <a:tabLst>
                <a:tab pos="492476" algn="l"/>
                <a:tab pos="984950" algn="l"/>
                <a:tab pos="1477425" algn="l"/>
                <a:tab pos="1969900" algn="l"/>
                <a:tab pos="2462375" algn="l"/>
                <a:tab pos="2954850" algn="l"/>
                <a:tab pos="3447325" algn="l"/>
                <a:tab pos="3939800" algn="l"/>
                <a:tab pos="4432274" algn="l"/>
                <a:tab pos="4924750" algn="l"/>
                <a:tab pos="5417225" algn="l"/>
                <a:tab pos="5909699" algn="l"/>
              </a:tabLst>
            </a:pPr>
            <a:r>
              <a:rPr lang="en-GB" altLang="en-US" dirty="0"/>
              <a:t>Implementation</a:t>
            </a:r>
            <a:r>
              <a:rPr lang="en-GB" altLang="en-US" i="1" dirty="0"/>
              <a:t>: </a:t>
            </a:r>
            <a:r>
              <a:rPr lang="en-GB" altLang="en-US" dirty="0"/>
              <a:t>Apache Cassandra (developed by Facebook for the inbox search feature)</a:t>
            </a:r>
          </a:p>
        </p:txBody>
      </p:sp>
    </p:spTree>
    <p:extLst>
      <p:ext uri="{BB962C8B-B14F-4D97-AF65-F5344CB8AC3E}">
        <p14:creationId xmlns:p14="http://schemas.microsoft.com/office/powerpoint/2010/main" val="16462008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1485360" y="1092716"/>
            <a:ext cx="6172200" cy="798204"/>
          </a:xfrm>
          <a:ln/>
        </p:spPr>
        <p:txBody>
          <a:bodyPr/>
          <a:lstStyle/>
          <a:p>
            <a:pPr>
              <a:lnSpc>
                <a:spcPct val="98000"/>
              </a:lnSpc>
              <a:tabLst>
                <a:tab pos="492476" algn="l"/>
                <a:tab pos="984950" algn="l"/>
                <a:tab pos="1477425" algn="l"/>
                <a:tab pos="1969900" algn="l"/>
                <a:tab pos="2462375" algn="l"/>
                <a:tab pos="2954850" algn="l"/>
                <a:tab pos="3447325" algn="l"/>
                <a:tab pos="3939800" algn="l"/>
                <a:tab pos="4432274" algn="l"/>
                <a:tab pos="4924750" algn="l"/>
                <a:tab pos="5417225" algn="l"/>
                <a:tab pos="5909699" algn="l"/>
              </a:tabLst>
            </a:pPr>
            <a:r>
              <a:rPr lang="en-GB" altLang="en-US"/>
              <a:t>Scale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407504" y="2060497"/>
            <a:ext cx="8299174" cy="3409919"/>
          </a:xfrm>
          <a:ln/>
        </p:spPr>
        <p:txBody>
          <a:bodyPr>
            <a:normAutofit/>
          </a:bodyPr>
          <a:lstStyle/>
          <a:p>
            <a:pPr>
              <a:lnSpc>
                <a:spcPct val="98000"/>
              </a:lnSpc>
              <a:tabLst>
                <a:tab pos="492476" algn="l"/>
                <a:tab pos="984950" algn="l"/>
                <a:tab pos="1477425" algn="l"/>
                <a:tab pos="1969900" algn="l"/>
                <a:tab pos="2462375" algn="l"/>
                <a:tab pos="2954850" algn="l"/>
                <a:tab pos="3447325" algn="l"/>
                <a:tab pos="3939800" algn="l"/>
                <a:tab pos="4432274" algn="l"/>
                <a:tab pos="4924750" algn="l"/>
                <a:tab pos="5417225" algn="l"/>
                <a:tab pos="5909699" algn="l"/>
              </a:tabLst>
            </a:pPr>
            <a:r>
              <a:rPr lang="en-GB" altLang="en-US" dirty="0"/>
              <a:t>Amazon is busy during the holidays</a:t>
            </a:r>
          </a:p>
          <a:p>
            <a:pPr lvl="1">
              <a:tabLst>
                <a:tab pos="492476" algn="l"/>
                <a:tab pos="984950" algn="l"/>
                <a:tab pos="1477425" algn="l"/>
                <a:tab pos="1969900" algn="l"/>
                <a:tab pos="2462375" algn="l"/>
                <a:tab pos="2954850" algn="l"/>
                <a:tab pos="3447325" algn="l"/>
                <a:tab pos="3939800" algn="l"/>
                <a:tab pos="4432274" algn="l"/>
                <a:tab pos="4924750" algn="l"/>
                <a:tab pos="5417225" algn="l"/>
                <a:tab pos="5909699" algn="l"/>
              </a:tabLst>
            </a:pPr>
            <a:r>
              <a:rPr lang="en-GB" altLang="en-US" dirty="0"/>
              <a:t>Shopping cart: tens of millions of requests for 3 million checkouts in a single day</a:t>
            </a:r>
          </a:p>
          <a:p>
            <a:pPr lvl="1">
              <a:tabLst>
                <a:tab pos="492476" algn="l"/>
                <a:tab pos="984950" algn="l"/>
                <a:tab pos="1477425" algn="l"/>
                <a:tab pos="1969900" algn="l"/>
                <a:tab pos="2462375" algn="l"/>
                <a:tab pos="2954850" algn="l"/>
                <a:tab pos="3447325" algn="l"/>
                <a:tab pos="3939800" algn="l"/>
                <a:tab pos="4432274" algn="l"/>
                <a:tab pos="4924750" algn="l"/>
                <a:tab pos="5417225" algn="l"/>
                <a:tab pos="5909699" algn="l"/>
              </a:tabLst>
            </a:pPr>
            <a:r>
              <a:rPr lang="en-GB" altLang="en-US" dirty="0"/>
              <a:t>Session state system: 100,000s of concurrently active sessions</a:t>
            </a:r>
          </a:p>
          <a:p>
            <a:pPr>
              <a:tabLst>
                <a:tab pos="492476" algn="l"/>
                <a:tab pos="984950" algn="l"/>
                <a:tab pos="1477425" algn="l"/>
                <a:tab pos="1969900" algn="l"/>
                <a:tab pos="2462375" algn="l"/>
                <a:tab pos="2954850" algn="l"/>
                <a:tab pos="3447325" algn="l"/>
                <a:tab pos="3939800" algn="l"/>
                <a:tab pos="4432274" algn="l"/>
                <a:tab pos="4924750" algn="l"/>
                <a:tab pos="5417225" algn="l"/>
                <a:tab pos="5909699" algn="l"/>
              </a:tabLst>
            </a:pPr>
            <a:r>
              <a:rPr lang="en-GB" altLang="en-US" dirty="0"/>
              <a:t>Failure is common</a:t>
            </a:r>
          </a:p>
          <a:p>
            <a:pPr lvl="1">
              <a:tabLst>
                <a:tab pos="492476" algn="l"/>
                <a:tab pos="984950" algn="l"/>
                <a:tab pos="1477425" algn="l"/>
                <a:tab pos="1969900" algn="l"/>
                <a:tab pos="2462375" algn="l"/>
                <a:tab pos="2954850" algn="l"/>
                <a:tab pos="3447325" algn="l"/>
                <a:tab pos="3939800" algn="l"/>
                <a:tab pos="4432274" algn="l"/>
                <a:tab pos="4924750" algn="l"/>
                <a:tab pos="5417225" algn="l"/>
                <a:tab pos="5909699" algn="l"/>
              </a:tabLst>
            </a:pPr>
            <a:r>
              <a:rPr lang="en-GB" altLang="en-US" dirty="0"/>
              <a:t>Small but significant number of server and network failures at all times</a:t>
            </a:r>
          </a:p>
        </p:txBody>
      </p:sp>
    </p:spTree>
    <p:extLst>
      <p:ext uri="{BB962C8B-B14F-4D97-AF65-F5344CB8AC3E}">
        <p14:creationId xmlns:p14="http://schemas.microsoft.com/office/powerpoint/2010/main" val="19008808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651</Words>
  <Application>Microsoft Macintosh PowerPoint</Application>
  <PresentationFormat>On-screen Show (4:3)</PresentationFormat>
  <Paragraphs>82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ECE 530 Cloud Computing</vt:lpstr>
      <vt:lpstr>What is a Distributed Hash Table</vt:lpstr>
      <vt:lpstr>DHT Properties</vt:lpstr>
      <vt:lpstr>DHT Overlay Network</vt:lpstr>
      <vt:lpstr>Dynamo</vt:lpstr>
      <vt:lpstr>Motivation</vt:lpstr>
      <vt:lpstr>Example</vt:lpstr>
      <vt:lpstr>What Dynamo is</vt:lpstr>
      <vt:lpstr>Scale</vt:lpstr>
      <vt:lpstr>Flexibility</vt:lpstr>
      <vt:lpstr>Assumptions &amp; requirements</vt:lpstr>
      <vt:lpstr>Consistency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530 Cloud Computing</dc:title>
  <dc:creator>Ioannis Papapanagiotou</dc:creator>
  <cp:lastModifiedBy>Ioannis Papapanagiotou</cp:lastModifiedBy>
  <cp:revision>5</cp:revision>
  <dcterms:created xsi:type="dcterms:W3CDTF">2020-03-28T21:01:03Z</dcterms:created>
  <dcterms:modified xsi:type="dcterms:W3CDTF">2020-03-28T21:14:52Z</dcterms:modified>
</cp:coreProperties>
</file>