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6" r:id="rId3"/>
    <p:sldId id="297" r:id="rId4"/>
    <p:sldId id="298" r:id="rId5"/>
    <p:sldId id="293" r:id="rId6"/>
    <p:sldId id="294" r:id="rId7"/>
    <p:sldId id="2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7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FFA1C-E0E3-440A-A0C5-B0C6A898CDFB}" type="datetimeFigureOut">
              <a:rPr lang="en-US" smtClean="0"/>
              <a:t>3/28/20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EE63-CB16-40B2-93B8-6422ED52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8368D4-0484-4AB5-861E-6632601234F1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4"/>
            <a:ext cx="5486681" cy="403369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0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FB6B96-8D66-4A09-BE6A-3A1DA95AC9F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487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AC36F-DB7C-41CA-88BC-B7A79AA76C2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67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EBE0-EFB2-4E34-A0BC-304EC5FA2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F3B0A-6F86-42D1-80A1-8A43A22E2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D1299-46DA-43A6-8FE5-140A34A1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04436-FCBB-4803-B939-C57255E2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F9209-B063-4474-813E-FEFF02E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3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D7DF-E6EF-4A66-AC74-913CAE68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43951-D36D-4C31-BBA5-72BBFDD4A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D1D68-606E-4307-9CFA-8FF34020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28A7E-01E2-4A4A-9908-8491A337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920E6-E762-474A-9EBF-F29A63FA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1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ED933-7CCE-4280-AC0B-530CC99FF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5A6CE-B27F-4612-898A-D3EE8E3B8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74933-57C0-4999-971C-F218DBB8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C7E6C-0EE3-4A98-9AD1-82E6A848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89E29-3918-4ACC-B111-2492F409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600201"/>
            <a:ext cx="508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08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251575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704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2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ACA0BA4-A7EA-49DC-9288-1549ACD0AC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198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CEED-DE65-497C-984C-BC126C66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C1E0-0332-44C8-89EB-4EE7D34A7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67032-6184-4248-8F42-68AF542B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8B634-7D30-49D2-9EAF-7A4A3610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D0481-7868-4F0E-89BF-4B2BDD36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3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E492-2922-4AFC-880A-04444CD8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25562-09D9-4230-B18E-0ADDD287D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8A789-2EB2-4A32-9A0B-175AB0C8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E6602-BB2E-4AD8-9591-0B26BCD4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321CF-83F1-4676-9394-1569644D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9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118C-6803-4F2D-8EC3-07B27060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D29E7-AE05-4432-80AD-6D3FE30A0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67CE7-5347-4B66-908E-356BE13C3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6D3D7-D930-410B-9783-98D9579D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DF8C0-8FD5-4EFB-B511-137A8EF6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DF743-39B7-4212-9151-B7D8DC45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8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CA3C-D4F5-46AF-82D9-3661FD7C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2ED1C-376F-4430-A2EA-96335D627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79D5C-DCB0-4E7A-9F6C-915EBC820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347C3-C65E-4057-B69D-4AF4FF273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084B6-27A3-43BC-994E-5BB9E0075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B856A2-A09C-483F-81C3-ACF2ED6B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C33040-7AE4-4811-A414-2B3A1E3A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0A549-C806-470D-AB42-5E097CA1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9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DCCB-78BA-4AC4-998E-E3CBA9D2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C4F3A-4C20-428E-8A4D-C6737A5E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F99C9-02E1-4103-8DB1-677B1517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6F4F-B245-4A96-BE76-8458B54C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5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00201-EE89-4F60-8FAA-0D858691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07509-0BF0-4785-8C45-9FB2A935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66916-5354-425C-8E1D-8DAA2488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7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2515-454D-41F7-9757-69FA628D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381BA-CE85-4A72-AD6D-1B6912034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87403-A0E8-407D-B672-36817D293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6D935-9635-453C-932D-60772B9A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888B9-C8BF-4D33-B82A-EBFC925E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AF1A2-9D74-423E-880E-7F146D81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5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74AC-369A-4EA0-8C8D-FD70E39A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EA2A1-3E71-476E-B416-A81B072A4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09560-FC42-4043-944B-9AD9D8967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6DF6A-10F3-448D-9564-0414E244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EBA25-CE4B-49F4-A072-7CFEC12B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E5374-133F-42B1-9C74-9A63A296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6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CD3F5-B0F1-4227-AF81-12F2A3FB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9FF15-69F2-4762-BEEA-4C700F6AB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3E9E5-E134-4308-8739-F6CC0132F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14B3E-FDBC-4940-B767-60EDC0E3B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FEDC1-9106-4C9E-99DD-885D8D454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7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411EF9-311E-4FE0-93AE-C335D6A32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ECE 530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785EB-1023-4E53-BE5D-C0E23E2DF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Ioannis Papapanagiotou</a:t>
            </a:r>
          </a:p>
          <a:p>
            <a:r>
              <a:rPr lang="en-US" sz="1500" dirty="0">
                <a:solidFill>
                  <a:srgbClr val="FFFFFF"/>
                </a:solidFill>
              </a:rPr>
              <a:t>Service Level Agreements</a:t>
            </a:r>
          </a:p>
        </p:txBody>
      </p:sp>
    </p:spTree>
    <p:extLst>
      <p:ext uri="{BB962C8B-B14F-4D97-AF65-F5344CB8AC3E}">
        <p14:creationId xmlns:p14="http://schemas.microsoft.com/office/powerpoint/2010/main" val="114738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6DC6-8378-6144-B973-305512BA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Level Agreements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7B056-445F-8546-AB9C-64213EAC3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92" y="3602909"/>
            <a:ext cx="10515600" cy="4351338"/>
          </a:xfrm>
        </p:spPr>
        <p:txBody>
          <a:bodyPr/>
          <a:lstStyle/>
          <a:p>
            <a:r>
              <a:rPr lang="en-US" dirty="0"/>
              <a:t>Document!</a:t>
            </a:r>
          </a:p>
          <a:p>
            <a:r>
              <a:rPr lang="en-US" dirty="0"/>
              <a:t>A cloud SLA (cloud service-level agreement) is an agreement between a </a:t>
            </a:r>
            <a:r>
              <a:rPr lang="en-US" u="sng" dirty="0"/>
              <a:t>cloud service provider</a:t>
            </a:r>
            <a:r>
              <a:rPr lang="en-US" dirty="0"/>
              <a:t> and a customer that ensures a minimum level of service is maintained.</a:t>
            </a:r>
          </a:p>
          <a:p>
            <a:r>
              <a:rPr lang="en-US" dirty="0"/>
              <a:t>It guarantees levels of reliability, availability and responsiveness to systems and applications, while also specifying who will govern when there is a service interruption.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79789-F500-D345-B1EF-4ACC826E3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982" y="1757677"/>
            <a:ext cx="3056820" cy="203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8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5061-C445-1E44-8900-AAC48D17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SLAs?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D6FB3-5282-5E49-B9BA-A0BC6EBF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cloud infrastructure can span geographies, networks and systems that are both physical and virtual. </a:t>
            </a:r>
          </a:p>
          <a:p>
            <a:r>
              <a:rPr lang="en-US" dirty="0"/>
              <a:t>While the exact metrics of a cloud SLA can vary by service provider, the areas covered are uniform: volume and quality of work -- including precision and accuracy -- speed, responsiveness and efficiency. </a:t>
            </a:r>
          </a:p>
          <a:p>
            <a:r>
              <a:rPr lang="en-US" dirty="0"/>
              <a:t>The document aims to establish a mutual understanding of the services, prioritized areas, responsibilities, guarantees and warranties provided by the service provider.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5465D-FEBE-BB4C-B218-DED45B5FE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193" y="4586624"/>
            <a:ext cx="3022639" cy="217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4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33C3-AD6A-A943-A067-90CD43B3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2E8A9-D4BA-B94C-82E8-54CC1AFDF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Metrics and responsibilities among the parties involved in cloud configurations are clearly outlined, such as the specific amount of response time for reporting or addressing system failures.</a:t>
            </a:r>
          </a:p>
          <a:p>
            <a:r>
              <a:rPr lang="en-US" dirty="0"/>
              <a:t>Financial penalties a provider must pay for failing to live up to the guaranteed terms are also included. These penalties are often in the form of credits for service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4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0" y="313954"/>
            <a:ext cx="8229600" cy="1064272"/>
          </a:xfrm>
          <a:ln/>
        </p:spPr>
        <p:txBody>
          <a:bodyPr/>
          <a:lstStyle/>
          <a:p>
            <a:pPr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/>
              <a:t>Service Level Agreement (SLA)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6774" y="1604330"/>
            <a:ext cx="9683306" cy="4444307"/>
          </a:xfrm>
          <a:ln/>
        </p:spPr>
        <p:txBody>
          <a:bodyPr>
            <a:normAutofit/>
          </a:bodyPr>
          <a:lstStyle/>
          <a:p>
            <a:pPr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/>
              <a:t>SLAs are used widely at many Web </a:t>
            </a:r>
            <a:r>
              <a:rPr lang="en-GB" altLang="en-US" dirty="0" err="1"/>
              <a:t>Sercivces</a:t>
            </a: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/>
              <a:t>Sub-services must meet strict SLAs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/>
              <a:t>e.g., 300ms response time for 99.9% of requests at peak load of 500 requests/s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/>
              <a:t>Average-case SLAs are not good enough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/>
              <a:t>Amazon did a cost-benefit analysis that uses 99.9% percentile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/>
              <a:t>Rendering a single page can make requests to 150 services</a:t>
            </a:r>
          </a:p>
        </p:txBody>
      </p:sp>
    </p:spTree>
    <p:extLst>
      <p:ext uri="{BB962C8B-B14F-4D97-AF65-F5344CB8AC3E}">
        <p14:creationId xmlns:p14="http://schemas.microsoft.com/office/powerpoint/2010/main" val="3768927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800" b="1"/>
              <a:t>Service Level Agreements (SLA)</a:t>
            </a:r>
            <a:br>
              <a:rPr lang="en-US" altLang="en-US" sz="3800"/>
            </a:br>
            <a:endParaRPr lang="en-US" altLang="en-US" sz="380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6957" y="1371601"/>
            <a:ext cx="6208643" cy="4759325"/>
          </a:xfrm>
        </p:spPr>
        <p:txBody>
          <a:bodyPr/>
          <a:lstStyle/>
          <a:p>
            <a:r>
              <a:rPr lang="en-US" altLang="en-US" sz="2400" dirty="0"/>
              <a:t>Application can deliver its functionality in a bounded time: </a:t>
            </a:r>
          </a:p>
          <a:p>
            <a:pPr lvl="1"/>
            <a:r>
              <a:rPr lang="en-US" altLang="en-US" sz="2000" dirty="0"/>
              <a:t>Every dependency in the platform needs to deliver its functionality with even tighter bounds.</a:t>
            </a:r>
          </a:p>
          <a:p>
            <a:r>
              <a:rPr lang="en-US" altLang="en-US" sz="2400" dirty="0"/>
              <a:t>Example: </a:t>
            </a:r>
          </a:p>
          <a:p>
            <a:pPr lvl="1"/>
            <a:r>
              <a:rPr lang="en-US" altLang="en-US" sz="2000" dirty="0"/>
              <a:t>service guaranteeing that it will provide a response within 300ms for 99.9% of its requests for a peak client load of 500 requests per second.</a:t>
            </a:r>
          </a:p>
          <a:p>
            <a:endParaRPr lang="en-US" altLang="en-US" sz="2400" dirty="0"/>
          </a:p>
        </p:txBody>
      </p:sp>
      <p:pic>
        <p:nvPicPr>
          <p:cNvPr id="508934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0" y="1600200"/>
            <a:ext cx="3525838" cy="3962400"/>
          </a:xfrm>
          <a:noFill/>
          <a:ln/>
        </p:spPr>
      </p:pic>
      <p:sp>
        <p:nvSpPr>
          <p:cNvPr id="508936" name="Text Box 8"/>
          <p:cNvSpPr txBox="1">
            <a:spLocks noChangeArrowheads="1"/>
          </p:cNvSpPr>
          <p:nvPr/>
        </p:nvSpPr>
        <p:spPr bwMode="auto">
          <a:xfrm>
            <a:off x="7223126" y="5827713"/>
            <a:ext cx="2682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508937" name="Text Box 9"/>
          <p:cNvSpPr txBox="1">
            <a:spLocks noChangeArrowheads="1"/>
          </p:cNvSpPr>
          <p:nvPr/>
        </p:nvSpPr>
        <p:spPr bwMode="auto">
          <a:xfrm>
            <a:off x="6781800" y="5638800"/>
            <a:ext cx="368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1"/>
              <a:t>Service-oriented architecture of </a:t>
            </a:r>
          </a:p>
          <a:p>
            <a:pPr algn="ctr"/>
            <a:r>
              <a:rPr lang="en-US" altLang="en-US" b="1"/>
              <a:t>Amazon’s platform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26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Consideration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Sacrifice strong consistency for availability</a:t>
            </a:r>
          </a:p>
          <a:p>
            <a:r>
              <a:rPr lang="en-US" altLang="en-US"/>
              <a:t>Conflict resolution is executed during </a:t>
            </a:r>
            <a:r>
              <a:rPr lang="en-US" altLang="en-US" b="1" i="1"/>
              <a:t>read</a:t>
            </a:r>
            <a:r>
              <a:rPr lang="en-US" altLang="en-US"/>
              <a:t> instead of </a:t>
            </a:r>
            <a:r>
              <a:rPr lang="en-US" altLang="en-US" b="1" i="1"/>
              <a:t>write</a:t>
            </a:r>
            <a:r>
              <a:rPr lang="en-US" altLang="en-US"/>
              <a:t>, i.e. “always writeable”.</a:t>
            </a:r>
          </a:p>
          <a:p>
            <a:r>
              <a:rPr lang="en-US" altLang="en-US"/>
              <a:t>Other principles:</a:t>
            </a:r>
          </a:p>
          <a:p>
            <a:pPr lvl="1"/>
            <a:r>
              <a:rPr lang="en-US" altLang="en-US"/>
              <a:t>Incremental scalability.</a:t>
            </a:r>
          </a:p>
          <a:p>
            <a:pPr lvl="1"/>
            <a:r>
              <a:rPr lang="en-US" altLang="en-US"/>
              <a:t>Symmetry.</a:t>
            </a:r>
          </a:p>
          <a:p>
            <a:pPr lvl="1"/>
            <a:r>
              <a:rPr lang="en-US" altLang="en-US"/>
              <a:t>Decentralization.</a:t>
            </a:r>
          </a:p>
          <a:p>
            <a:pPr lvl="1"/>
            <a:r>
              <a:rPr lang="en-US" altLang="en-US"/>
              <a:t>Heterogeneity.</a:t>
            </a:r>
            <a:endParaRPr lang="en-US" altLang="en-US" i="1"/>
          </a:p>
        </p:txBody>
      </p:sp>
    </p:spTree>
    <p:extLst>
      <p:ext uri="{BB962C8B-B14F-4D97-AF65-F5344CB8AC3E}">
        <p14:creationId xmlns:p14="http://schemas.microsoft.com/office/powerpoint/2010/main" val="274873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Macintosh PowerPoint</Application>
  <PresentationFormat>Widescreen</PresentationFormat>
  <Paragraphs>40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ECE 530 Cloud Computing</vt:lpstr>
      <vt:lpstr>Service Level Agreements</vt:lpstr>
      <vt:lpstr>Why do we need SLAs?</vt:lpstr>
      <vt:lpstr>How?</vt:lpstr>
      <vt:lpstr>Service Level Agreement (SLA)</vt:lpstr>
      <vt:lpstr>Service Level Agreements (SLA) </vt:lpstr>
      <vt:lpstr>Design Consideration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530 Cloud Computing</dc:title>
  <dc:creator>Ioannis Papapanagiotou</dc:creator>
  <cp:lastModifiedBy>Ioannis Papapanagiotou</cp:lastModifiedBy>
  <cp:revision>1</cp:revision>
  <dcterms:created xsi:type="dcterms:W3CDTF">2020-03-29T03:37:27Z</dcterms:created>
  <dcterms:modified xsi:type="dcterms:W3CDTF">2020-03-29T03:37:34Z</dcterms:modified>
</cp:coreProperties>
</file>