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128" d="100"/>
          <a:sy n="128"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3/28/20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a:t>
            </a:fld>
            <a:endParaRPr lang="en-US"/>
          </a:p>
        </p:txBody>
      </p:sp>
    </p:spTree>
    <p:extLst>
      <p:ext uri="{BB962C8B-B14F-4D97-AF65-F5344CB8AC3E}">
        <p14:creationId xmlns:p14="http://schemas.microsoft.com/office/powerpoint/2010/main" val="2363498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8AE5D4-4C60-4C71-8943-627C3B5A7B15}" type="slidenum">
              <a:rPr lang="en-US" altLang="en-US"/>
              <a:pPr/>
              <a:t>10</a:t>
            </a:fld>
            <a:endParaRPr lang="en-US" altLang="en-US"/>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2325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83A40-5573-42D9-8FAD-A37C36B74097}" type="slidenum">
              <a:rPr lang="en-US" altLang="en-US"/>
              <a:pPr/>
              <a:t>11</a:t>
            </a:fld>
            <a:endParaRPr lang="en-US" altLang="en-US"/>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0607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916D4-35E6-41CA-A81F-3928499B881C}" type="slidenum">
              <a:rPr lang="en-US" altLang="en-US"/>
              <a:pPr/>
              <a:t>12</a:t>
            </a:fld>
            <a:endParaRPr lang="en-US" altLang="en-US"/>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10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2D06DE-A400-4F73-92AC-F3EFEB3771EC}" type="slidenum">
              <a:rPr lang="en-US" altLang="en-US"/>
              <a:pPr/>
              <a:t>13</a:t>
            </a:fld>
            <a:endParaRPr lang="en-US" alt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223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3B8EF3-DAE8-4F30-89B7-9472768C2940}" type="slidenum">
              <a:rPr lang="en-US" altLang="en-US"/>
              <a:pPr/>
              <a:t>14</a:t>
            </a:fld>
            <a:endParaRPr lang="en-US" altLang="en-US"/>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007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824F6-C9E8-4E4D-AA94-8FBCBF10E6EB}" type="slidenum">
              <a:rPr lang="en-US" altLang="en-US"/>
              <a:pPr/>
              <a:t>15</a:t>
            </a:fld>
            <a:endParaRPr lang="en-US" altLang="en-US"/>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r>
              <a:rPr lang="en-US" altLang="en-US" dirty="0" err="1"/>
              <a:t>Merkle</a:t>
            </a:r>
            <a:r>
              <a:rPr lang="en-US" altLang="en-US" dirty="0"/>
              <a:t> tree is a tree in which every non-leaf node is labelled with the hash of the labels of its children nodes. Hash trees are useful because they allow efficient and secure verification of the contents of large data structures. Hash trees are a generalization of hash lists and hash chains.</a:t>
            </a:r>
          </a:p>
        </p:txBody>
      </p:sp>
    </p:spTree>
    <p:extLst>
      <p:ext uri="{BB962C8B-B14F-4D97-AF65-F5344CB8AC3E}">
        <p14:creationId xmlns:p14="http://schemas.microsoft.com/office/powerpoint/2010/main" val="139571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A7AC95-B1CC-48C4-93B7-9680B74035E7}" type="slidenum">
              <a:rPr lang="en-US" altLang="en-US"/>
              <a:pPr/>
              <a:t>16</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614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17</a:t>
            </a:fld>
            <a:endParaRPr lang="en-US"/>
          </a:p>
        </p:txBody>
      </p:sp>
    </p:spTree>
    <p:extLst>
      <p:ext uri="{BB962C8B-B14F-4D97-AF65-F5344CB8AC3E}">
        <p14:creationId xmlns:p14="http://schemas.microsoft.com/office/powerpoint/2010/main" val="2545355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18</a:t>
            </a:fld>
            <a:endParaRPr lang="en-US"/>
          </a:p>
        </p:txBody>
      </p:sp>
    </p:spTree>
    <p:extLst>
      <p:ext uri="{BB962C8B-B14F-4D97-AF65-F5344CB8AC3E}">
        <p14:creationId xmlns:p14="http://schemas.microsoft.com/office/powerpoint/2010/main" val="305867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3AC7B-9D0B-4D64-9874-B2BBC6D2B7CE}" type="slidenum">
              <a:rPr lang="en-US" altLang="en-US"/>
              <a:pPr/>
              <a:t>2</a:t>
            </a:fld>
            <a:endParaRPr lang="en-US" altLang="en-US"/>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4180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FEE7F2-DFF4-4A3F-8EF4-22EC5DC842DB}" type="slidenum">
              <a:rPr lang="en-US" altLang="en-US"/>
              <a:pPr/>
              <a:t>3</a:t>
            </a:fld>
            <a:endParaRPr lang="en-US" altLang="en-US"/>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7665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6CD2CDE-234E-45CB-8947-416F54EACB64}" type="slidenum">
              <a:rPr lang="en-GB" altLang="en-US"/>
              <a:pPr/>
              <a:t>4</a:t>
            </a:fld>
            <a:endParaRPr lang="en-GB" altLang="en-US"/>
          </a:p>
        </p:txBody>
      </p:sp>
      <p:sp>
        <p:nvSpPr>
          <p:cNvPr id="2252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8756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2A91EBC-3F55-4D74-A72D-2FB922D9872E}" type="slidenum">
              <a:rPr lang="en-GB" altLang="en-US"/>
              <a:pPr/>
              <a:t>5</a:t>
            </a:fld>
            <a:endParaRPr lang="en-GB" altLang="en-US"/>
          </a:p>
        </p:txBody>
      </p:sp>
      <p:sp>
        <p:nvSpPr>
          <p:cNvPr id="3174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7"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5986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153A91-EB17-4BC0-81F4-47770969D6A4}" type="slidenum">
              <a:rPr lang="en-US" altLang="en-US"/>
              <a:pPr/>
              <a:t>6</a:t>
            </a:fld>
            <a:endParaRPr lang="en-US" alt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8032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4D976-190B-4E2E-83AB-5B3B3D568AB2}" type="slidenum">
              <a:rPr lang="en-US" altLang="en-US"/>
              <a:pPr/>
              <a:t>7</a:t>
            </a:fld>
            <a:endParaRPr lang="en-US" altLang="en-US"/>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85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 Most of the times, new versions subsume the previous versions</a:t>
            </a:r>
          </a:p>
          <a:p>
            <a:pPr marL="171450" marR="0" lvl="2" indent="-171450" algn="l" defTabSz="914400" rtl="0" eaLnBrk="1" fontAlgn="auto" latinLnBrk="0" hangingPunct="1">
              <a:lnSpc>
                <a:spcPct val="100000"/>
              </a:lnSpc>
              <a:spcBef>
                <a:spcPts val="0"/>
              </a:spcBef>
              <a:spcAft>
                <a:spcPts val="0"/>
              </a:spcAft>
              <a:buClrTx/>
              <a:buSzTx/>
              <a:buFontTx/>
              <a:buChar char="-"/>
              <a:tabLst/>
              <a:defRPr/>
            </a:pPr>
            <a:r>
              <a:rPr lang="en-US" dirty="0"/>
              <a:t>Version branching may happen, in the presence of failures combined with concurrent </a:t>
            </a:r>
            <a:r>
              <a:rPr lang="en-US" dirty="0" err="1"/>
              <a:t>udates</a:t>
            </a:r>
            <a:r>
              <a:rPr lang="en-US" dirty="0"/>
              <a:t>,</a:t>
            </a:r>
            <a:r>
              <a:rPr lang="en-US" baseline="0" dirty="0"/>
              <a:t> resulting in conflicting versions of an object</a:t>
            </a:r>
          </a:p>
          <a:p>
            <a:pPr marL="171450" marR="0" lvl="2" indent="-171450" algn="l" defTabSz="914400" rtl="0" eaLnBrk="1" fontAlgn="auto" latinLnBrk="0" hangingPunct="1">
              <a:lnSpc>
                <a:spcPct val="100000"/>
              </a:lnSpc>
              <a:spcBef>
                <a:spcPts val="0"/>
              </a:spcBef>
              <a:spcAft>
                <a:spcPts val="0"/>
              </a:spcAft>
              <a:buClrTx/>
              <a:buSzTx/>
              <a:buFontTx/>
              <a:buChar char="-"/>
              <a:tabLst/>
              <a:defRPr/>
            </a:pPr>
            <a:r>
              <a:rPr lang="en-US" dirty="0"/>
              <a:t>In </a:t>
            </a:r>
            <a:r>
              <a:rPr lang="en-US" dirty="0" err="1"/>
              <a:t>thi</a:t>
            </a:r>
            <a:r>
              <a:rPr lang="en-US" dirty="0"/>
              <a:t> case the system cannot reconcile</a:t>
            </a:r>
            <a:r>
              <a:rPr lang="en-US" baseline="0" dirty="0"/>
              <a:t> multiple versions of the same object, and the client must perform the reconciliation</a:t>
            </a:r>
          </a:p>
          <a:p>
            <a:pPr marL="628650" marR="0" lvl="3" indent="-171450" algn="l" defTabSz="914400" rtl="0" eaLnBrk="1" fontAlgn="auto" latinLnBrk="0" hangingPunct="1">
              <a:lnSpc>
                <a:spcPct val="100000"/>
              </a:lnSpc>
              <a:spcBef>
                <a:spcPts val="0"/>
              </a:spcBef>
              <a:spcAft>
                <a:spcPts val="0"/>
              </a:spcAft>
              <a:buClrTx/>
              <a:buSzTx/>
              <a:buFontTx/>
              <a:buChar char="-"/>
              <a:tabLst/>
              <a:defRPr/>
            </a:pPr>
            <a:r>
              <a:rPr lang="en-US" baseline="0" dirty="0"/>
              <a:t>Example: “merging” different version of a customer’s shopping cart</a:t>
            </a:r>
          </a:p>
          <a:p>
            <a:pPr marL="628650" marR="0" lvl="3" indent="-171450" algn="l" defTabSz="914400" rtl="0" eaLnBrk="1" fontAlgn="auto" latinLnBrk="0" hangingPunct="1">
              <a:lnSpc>
                <a:spcPct val="100000"/>
              </a:lnSpc>
              <a:spcBef>
                <a:spcPts val="0"/>
              </a:spcBef>
              <a:spcAft>
                <a:spcPts val="0"/>
              </a:spcAft>
              <a:buClrTx/>
              <a:buSzTx/>
              <a:buFontTx/>
              <a:buChar char="-"/>
              <a:tabLst/>
              <a:defRPr/>
            </a:pPr>
            <a:r>
              <a:rPr lang="en-US" baseline="0" dirty="0"/>
              <a:t>“add to cart” operation is never lost; “deleted item can resurface.</a:t>
            </a: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68E7047-3369-4824-9512-200669FC02C1}" type="slidenum">
              <a:rPr lang="en-US" smtClean="0"/>
              <a:pPr/>
              <a:t>8</a:t>
            </a:fld>
            <a:endParaRPr lang="en-US"/>
          </a:p>
        </p:txBody>
      </p:sp>
    </p:spTree>
    <p:extLst>
      <p:ext uri="{BB962C8B-B14F-4D97-AF65-F5344CB8AC3E}">
        <p14:creationId xmlns:p14="http://schemas.microsoft.com/office/powerpoint/2010/main" val="3262507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9</a:t>
            </a:fld>
            <a:endParaRPr lang="en-US"/>
          </a:p>
        </p:txBody>
      </p:sp>
    </p:spTree>
    <p:extLst>
      <p:ext uri="{BB962C8B-B14F-4D97-AF65-F5344CB8AC3E}">
        <p14:creationId xmlns:p14="http://schemas.microsoft.com/office/powerpoint/2010/main" val="372324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EBE0-EFB2-4E34-A0BC-304EC5FA24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DF3B0A-6F86-42D1-80A1-8A43A22E26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0D1299-46DA-43A6-8FE5-140A34A1273B}"/>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5" name="Footer Placeholder 4">
            <a:extLst>
              <a:ext uri="{FF2B5EF4-FFF2-40B4-BE49-F238E27FC236}">
                <a16:creationId xmlns:a16="http://schemas.microsoft.com/office/drawing/2014/main" id="{E9C04436-FCBB-4803-B939-C57255E26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F9209-B063-4474-813E-FEFF02EBB694}"/>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01773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D7DF-E6EF-4A66-AC74-913CAE68CD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743951-D36D-4C31-BBA5-72BBFDD4A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D1D68-606E-4307-9CFA-8FF34020B3ED}"/>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5" name="Footer Placeholder 4">
            <a:extLst>
              <a:ext uri="{FF2B5EF4-FFF2-40B4-BE49-F238E27FC236}">
                <a16:creationId xmlns:a16="http://schemas.microsoft.com/office/drawing/2014/main" id="{59128A7E-01E2-4A4A-9908-8491A337C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920E6-E762-474A-9EBF-F29A63FA6E62}"/>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48741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ED933-7CCE-4280-AC0B-530CC99FF8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25A6CE-B27F-4612-898A-D3EE8E3B8B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74933-57C0-4999-971C-F218DBB8B5E3}"/>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5" name="Footer Placeholder 4">
            <a:extLst>
              <a:ext uri="{FF2B5EF4-FFF2-40B4-BE49-F238E27FC236}">
                <a16:creationId xmlns:a16="http://schemas.microsoft.com/office/drawing/2014/main" id="{CF5C7E6C-0EE3-4A98-9AD1-82E6A8485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89E29-3918-4ACC-B111-2492F4095395}"/>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2730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219200" y="1600201"/>
            <a:ext cx="508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2400" y="1600201"/>
            <a:ext cx="508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19200" y="6251575"/>
            <a:ext cx="2641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470400" y="6248400"/>
            <a:ext cx="39624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9042400" y="6248400"/>
            <a:ext cx="2540000" cy="457200"/>
          </a:xfrm>
        </p:spPr>
        <p:txBody>
          <a:bodyPr/>
          <a:lstStyle>
            <a:lvl1pPr>
              <a:defRPr/>
            </a:lvl1pPr>
          </a:lstStyle>
          <a:p>
            <a:fld id="{1ACA0BA4-A7EA-49DC-9288-1549ACD0AC2E}" type="slidenum">
              <a:rPr lang="en-US" altLang="en-US"/>
              <a:pPr/>
              <a:t>‹#›</a:t>
            </a:fld>
            <a:endParaRPr lang="en-US" altLang="en-US"/>
          </a:p>
        </p:txBody>
      </p:sp>
    </p:spTree>
    <p:extLst>
      <p:ext uri="{BB962C8B-B14F-4D97-AF65-F5344CB8AC3E}">
        <p14:creationId xmlns:p14="http://schemas.microsoft.com/office/powerpoint/2010/main" val="112642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CEED-DE65-497C-984C-BC126C66B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9C1E0-0332-44C8-89EB-4EE7D34A79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67032-6184-4248-8F42-68AF542B629C}"/>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5" name="Footer Placeholder 4">
            <a:extLst>
              <a:ext uri="{FF2B5EF4-FFF2-40B4-BE49-F238E27FC236}">
                <a16:creationId xmlns:a16="http://schemas.microsoft.com/office/drawing/2014/main" id="{5878B634-7D30-49D2-9EAF-7A4A36105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D0481-7868-4F0E-89BF-4B2BDD362BD8}"/>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60493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E492-2922-4AFC-880A-04444CD81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825562-09D9-4230-B18E-0ADDD287D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88A789-2EB2-4A32-9A0B-175AB0C8DA0F}"/>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5" name="Footer Placeholder 4">
            <a:extLst>
              <a:ext uri="{FF2B5EF4-FFF2-40B4-BE49-F238E27FC236}">
                <a16:creationId xmlns:a16="http://schemas.microsoft.com/office/drawing/2014/main" id="{852E6602-BB2E-4AD8-9591-0B26BCD4E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321CF-83F1-4676-9394-1569644D14B2}"/>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28469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118C-6803-4F2D-8EC3-07B2706077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D29E7-AE05-4432-80AD-6D3FE30A0C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567CE7-5347-4B66-908E-356BE13C34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E6D3D7-D930-410B-9783-98D9579D40AD}"/>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6" name="Footer Placeholder 5">
            <a:extLst>
              <a:ext uri="{FF2B5EF4-FFF2-40B4-BE49-F238E27FC236}">
                <a16:creationId xmlns:a16="http://schemas.microsoft.com/office/drawing/2014/main" id="{6A2DF8C0-8FD5-4EFB-B511-137A8EF6E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DF743-39B7-4212-9151-B7D8DC45C90B}"/>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75428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CA3C-D4F5-46AF-82D9-3661FD7CDB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2ED1C-376F-4430-A2EA-96335D627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79D5C-DCB0-4E7A-9F6C-915EBC820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4347C3-C65E-4057-B69D-4AF4FF273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084B6-27A3-43BC-994E-5BB9E0075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856A2-A09C-483F-81C3-ACF2ED6B8997}"/>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8" name="Footer Placeholder 7">
            <a:extLst>
              <a:ext uri="{FF2B5EF4-FFF2-40B4-BE49-F238E27FC236}">
                <a16:creationId xmlns:a16="http://schemas.microsoft.com/office/drawing/2014/main" id="{ECC33040-7AE4-4811-A414-2B3A1E3A20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40A549-C806-470D-AB42-5E097CA18A0F}"/>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25219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DCCB-78BA-4AC4-998E-E3CBA9D2A7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C4F3A-4C20-428E-8A4D-C6737A5E9407}"/>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4" name="Footer Placeholder 3">
            <a:extLst>
              <a:ext uri="{FF2B5EF4-FFF2-40B4-BE49-F238E27FC236}">
                <a16:creationId xmlns:a16="http://schemas.microsoft.com/office/drawing/2014/main" id="{F5AF99C9-02E1-4103-8DB1-677B15172E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566F4F-B245-4A96-BE76-8458B54CA77C}"/>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90115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00201-EE89-4F60-8FAA-0D8586915D62}"/>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3" name="Footer Placeholder 2">
            <a:extLst>
              <a:ext uri="{FF2B5EF4-FFF2-40B4-BE49-F238E27FC236}">
                <a16:creationId xmlns:a16="http://schemas.microsoft.com/office/drawing/2014/main" id="{9F607509-0BF0-4785-8C45-9FB2A93539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066916-5354-425C-8E1D-8DAA248837D1}"/>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16307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2515-454D-41F7-9757-69FA628DE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4381BA-CE85-4A72-AD6D-1B6912034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187403-A0E8-407D-B672-36817D293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6D935-9635-453C-932D-60772B9A4678}"/>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6" name="Footer Placeholder 5">
            <a:extLst>
              <a:ext uri="{FF2B5EF4-FFF2-40B4-BE49-F238E27FC236}">
                <a16:creationId xmlns:a16="http://schemas.microsoft.com/office/drawing/2014/main" id="{0B7888B9-C8BF-4D33-B82A-EBFC925EA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AF1A2-9D74-423E-880E-7F146D81BB15}"/>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55225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74AC-369A-4EA0-8C8D-FD70E39AF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8EA2A1-3E71-476E-B416-A81B072A4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09560-FC42-4043-944B-9AD9D8967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6DF6A-10F3-448D-9564-0414E24495AA}"/>
              </a:ext>
            </a:extLst>
          </p:cNvPr>
          <p:cNvSpPr>
            <a:spLocks noGrp="1"/>
          </p:cNvSpPr>
          <p:nvPr>
            <p:ph type="dt" sz="half" idx="10"/>
          </p:nvPr>
        </p:nvSpPr>
        <p:spPr/>
        <p:txBody>
          <a:bodyPr/>
          <a:lstStyle/>
          <a:p>
            <a:fld id="{05DD98B4-F191-4651-B001-EDDFBC28B1FF}" type="datetimeFigureOut">
              <a:rPr lang="en-US" smtClean="0"/>
              <a:t>3/28/20</a:t>
            </a:fld>
            <a:endParaRPr lang="en-US"/>
          </a:p>
        </p:txBody>
      </p:sp>
      <p:sp>
        <p:nvSpPr>
          <p:cNvPr id="6" name="Footer Placeholder 5">
            <a:extLst>
              <a:ext uri="{FF2B5EF4-FFF2-40B4-BE49-F238E27FC236}">
                <a16:creationId xmlns:a16="http://schemas.microsoft.com/office/drawing/2014/main" id="{A3FEBA25-CE4B-49F4-A072-7CFEC12BE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8E5374-133F-42B1-9C74-9A63A2965E7B}"/>
              </a:ext>
            </a:extLst>
          </p:cNvPr>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86806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CD3F5-B0F1-4227-AF81-12F2A3FBB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59FF15-69F2-4762-BEEA-4C700F6AB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3E9E5-E134-4308-8739-F6CC0132F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3/28/20</a:t>
            </a:fld>
            <a:endParaRPr lang="en-US"/>
          </a:p>
        </p:txBody>
      </p:sp>
      <p:sp>
        <p:nvSpPr>
          <p:cNvPr id="5" name="Footer Placeholder 4">
            <a:extLst>
              <a:ext uri="{FF2B5EF4-FFF2-40B4-BE49-F238E27FC236}">
                <a16:creationId xmlns:a16="http://schemas.microsoft.com/office/drawing/2014/main" id="{3FF14B3E-FDBC-4940-B767-60EDC0E3B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8FEDC1-9106-4C9E-99DD-885D8D454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1024172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3045368" y="2043663"/>
            <a:ext cx="6105194" cy="2031055"/>
          </a:xfrm>
        </p:spPr>
        <p:txBody>
          <a:bodyPr>
            <a:normAutofit/>
          </a:bodyPr>
          <a:lstStyle/>
          <a:p>
            <a:r>
              <a:rPr lang="en-US">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3045368" y="4074718"/>
            <a:ext cx="6105194" cy="682079"/>
          </a:xfrm>
        </p:spPr>
        <p:txBody>
          <a:bodyPr>
            <a:normAutofit/>
          </a:bodyPr>
          <a:lstStyle/>
          <a:p>
            <a:r>
              <a:rPr lang="en-US" sz="1500">
                <a:solidFill>
                  <a:srgbClr val="FFFFFF"/>
                </a:solidFill>
              </a:rPr>
              <a:t>Ioannis Papapanagiotou</a:t>
            </a:r>
          </a:p>
          <a:p>
            <a:r>
              <a:rPr lang="en-US" sz="1500">
                <a:solidFill>
                  <a:srgbClr val="FFFFFF"/>
                </a:solidFill>
              </a:rPr>
              <a:t>Dynamo Partition Algorithm</a:t>
            </a:r>
          </a:p>
        </p:txBody>
      </p:sp>
    </p:spTree>
    <p:extLst>
      <p:ext uri="{BB962C8B-B14F-4D97-AF65-F5344CB8AC3E}">
        <p14:creationId xmlns:p14="http://schemas.microsoft.com/office/powerpoint/2010/main" val="114738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tLang="en-US"/>
              <a:t>Vector Clock</a:t>
            </a:r>
          </a:p>
        </p:txBody>
      </p:sp>
      <p:sp>
        <p:nvSpPr>
          <p:cNvPr id="531459" name="Rectangle 3"/>
          <p:cNvSpPr>
            <a:spLocks noGrp="1" noChangeArrowheads="1"/>
          </p:cNvSpPr>
          <p:nvPr>
            <p:ph type="body" idx="1"/>
          </p:nvPr>
        </p:nvSpPr>
        <p:spPr/>
        <p:txBody>
          <a:bodyPr>
            <a:normAutofit/>
          </a:bodyPr>
          <a:lstStyle/>
          <a:p>
            <a:r>
              <a:rPr lang="en-US" altLang="en-US" dirty="0"/>
              <a:t>A vector clock is a list of (node, counter) pairs.</a:t>
            </a:r>
          </a:p>
          <a:p>
            <a:r>
              <a:rPr lang="en-US" altLang="en-US" dirty="0"/>
              <a:t>Every version of every object is associated with one vector clock.</a:t>
            </a:r>
          </a:p>
          <a:p>
            <a:pPr lvl="1"/>
            <a:r>
              <a:rPr lang="en-US" altLang="en-US" i="1" dirty="0"/>
              <a:t>If the counters on the first object’s clock are less-than-or-equal to all of the nodes in the second clock, then the first is an ancestor of the second and can be forgotten.</a:t>
            </a:r>
          </a:p>
          <a:p>
            <a:pPr lvl="1"/>
            <a:r>
              <a:rPr lang="en-US" altLang="en-US" i="1" dirty="0"/>
              <a:t>Otherwise, the client has to do the reconciliation.</a:t>
            </a:r>
          </a:p>
        </p:txBody>
      </p:sp>
    </p:spTree>
    <p:extLst>
      <p:ext uri="{BB962C8B-B14F-4D97-AF65-F5344CB8AC3E}">
        <p14:creationId xmlns:p14="http://schemas.microsoft.com/office/powerpoint/2010/main" val="331597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a:t>Vector clock example</a:t>
            </a:r>
          </a:p>
        </p:txBody>
      </p:sp>
      <p:pic>
        <p:nvPicPr>
          <p:cNvPr id="538630" name="Picture 6"/>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133600" y="1600200"/>
            <a:ext cx="3436938" cy="4572000"/>
          </a:xfrm>
          <a:noFill/>
          <a:ln/>
        </p:spPr>
      </p:pic>
      <p:sp>
        <p:nvSpPr>
          <p:cNvPr id="2" name="TextBox 1"/>
          <p:cNvSpPr txBox="1"/>
          <p:nvPr/>
        </p:nvSpPr>
        <p:spPr>
          <a:xfrm>
            <a:off x="6096000" y="1295400"/>
            <a:ext cx="4572000" cy="6463308"/>
          </a:xfrm>
          <a:prstGeom prst="rect">
            <a:avLst/>
          </a:prstGeom>
          <a:noFill/>
        </p:spPr>
        <p:txBody>
          <a:bodyPr wrap="square" rtlCol="0">
            <a:spAutoFit/>
          </a:bodyPr>
          <a:lstStyle/>
          <a:p>
            <a:pPr marL="342900" indent="-342900">
              <a:buAutoNum type="arabicPeriod"/>
            </a:pPr>
            <a:r>
              <a:rPr lang="en-US" dirty="0"/>
              <a:t>Client writes a new object D1. The node (</a:t>
            </a:r>
            <a:r>
              <a:rPr lang="en-US" dirty="0" err="1"/>
              <a:t>Sx</a:t>
            </a:r>
            <a:r>
              <a:rPr lang="en-US" dirty="0"/>
              <a:t>) that handles the write for this increases the sequence number.</a:t>
            </a:r>
          </a:p>
          <a:p>
            <a:pPr marL="342900" indent="-342900">
              <a:buAutoNum type="arabicPeriod"/>
            </a:pPr>
            <a:r>
              <a:rPr lang="en-US" dirty="0"/>
              <a:t>Client updates the object D1 with D2</a:t>
            </a:r>
          </a:p>
          <a:p>
            <a:pPr marL="800100" lvl="1" indent="-342900">
              <a:buFont typeface="Arial" panose="020B0604020202020204" pitchFamily="34" charset="0"/>
              <a:buChar char="•"/>
            </a:pPr>
            <a:r>
              <a:rPr lang="en-US" dirty="0"/>
              <a:t>D2 overwrites D1 (there maybe replicas of D1 lingering at nodes that have not seen D2)</a:t>
            </a:r>
          </a:p>
          <a:p>
            <a:pPr marL="342900" indent="-342900">
              <a:buAutoNum type="arabicPeriod"/>
            </a:pPr>
            <a:r>
              <a:rPr lang="en-US" dirty="0"/>
              <a:t>Client updates the object D2 with D3</a:t>
            </a:r>
          </a:p>
          <a:p>
            <a:pPr marL="800100" lvl="1" indent="-342900">
              <a:buFont typeface="Arial" panose="020B0604020202020204" pitchFamily="34" charset="0"/>
              <a:buChar char="•"/>
            </a:pPr>
            <a:r>
              <a:rPr lang="en-US" dirty="0"/>
              <a:t>Different node (</a:t>
            </a:r>
            <a:r>
              <a:rPr lang="en-US" dirty="0" err="1"/>
              <a:t>Sy</a:t>
            </a:r>
            <a:r>
              <a:rPr lang="en-US" dirty="0"/>
              <a:t>) handles the request</a:t>
            </a:r>
          </a:p>
          <a:p>
            <a:pPr marL="800100" lvl="1" indent="-342900">
              <a:buFont typeface="Arial" panose="020B0604020202020204" pitchFamily="34" charset="0"/>
              <a:buChar char="•"/>
            </a:pPr>
            <a:r>
              <a:rPr lang="en-US" dirty="0"/>
              <a:t>System has data D3 and its associated clocks [(Sx,2), (Sy,1)]</a:t>
            </a:r>
          </a:p>
          <a:p>
            <a:pPr marL="342900" indent="-342900">
              <a:buAutoNum type="arabicPeriod"/>
            </a:pPr>
            <a:r>
              <a:rPr lang="en-US" dirty="0"/>
              <a:t>Different client  reads D2 and the tries to update it with D4, and another node (</a:t>
            </a:r>
            <a:r>
              <a:rPr lang="en-US" dirty="0" err="1"/>
              <a:t>Sz</a:t>
            </a:r>
            <a:r>
              <a:rPr lang="en-US" dirty="0"/>
              <a:t>) does the write</a:t>
            </a:r>
          </a:p>
          <a:p>
            <a:pPr marL="800100" lvl="1" indent="-342900">
              <a:buFont typeface="Arial" panose="020B0604020202020204" pitchFamily="34" charset="0"/>
              <a:buChar char="•"/>
            </a:pPr>
            <a:r>
              <a:rPr lang="en-US" dirty="0"/>
              <a:t>D4 can replace D1, and D2, but not D3 because there is no causal relationship</a:t>
            </a:r>
          </a:p>
          <a:p>
            <a:pPr marL="342900" indent="-342900">
              <a:buFont typeface="+mj-lt"/>
              <a:buAutoNum type="arabicPeriod"/>
            </a:pPr>
            <a:r>
              <a:rPr lang="en-US" dirty="0"/>
              <a:t>Both versions are presented to the customer</a:t>
            </a:r>
          </a:p>
          <a:p>
            <a:pPr marL="342900" indent="-342900">
              <a:buFont typeface="Arial" panose="020B0604020202020204" pitchFamily="34" charset="0"/>
              <a:buChar char="•"/>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116569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sz="3800" b="1"/>
              <a:t>Execution of get () and put () operations</a:t>
            </a:r>
            <a:br>
              <a:rPr lang="en-US" altLang="en-US" sz="3800"/>
            </a:br>
            <a:endParaRPr lang="en-US" altLang="en-US" sz="3800"/>
          </a:p>
        </p:txBody>
      </p:sp>
      <p:sp>
        <p:nvSpPr>
          <p:cNvPr id="542723" name="Rectangle 3"/>
          <p:cNvSpPr>
            <a:spLocks noGrp="1" noChangeArrowheads="1"/>
          </p:cNvSpPr>
          <p:nvPr>
            <p:ph type="body" idx="1"/>
          </p:nvPr>
        </p:nvSpPr>
        <p:spPr/>
        <p:txBody>
          <a:bodyPr/>
          <a:lstStyle/>
          <a:p>
            <a:pPr marL="533400" indent="-533400">
              <a:buFont typeface="Wingdings" pitchFamily="2" charset="2"/>
              <a:buAutoNum type="arabicPeriod"/>
            </a:pPr>
            <a:r>
              <a:rPr lang="en-US" altLang="en-US"/>
              <a:t>Route its request through a generic load balancer that will select a node based on load information.</a:t>
            </a:r>
          </a:p>
          <a:p>
            <a:pPr marL="533400" indent="-533400">
              <a:buFont typeface="Wingdings" pitchFamily="2" charset="2"/>
              <a:buAutoNum type="arabicPeriod"/>
            </a:pPr>
            <a:r>
              <a:rPr lang="en-US" altLang="en-US"/>
              <a:t>Use a partition-aware client library that routes requests directly to the appropriate coordinator nodes.</a:t>
            </a:r>
          </a:p>
          <a:p>
            <a:pPr marL="533400" indent="-533400">
              <a:buNone/>
            </a:pPr>
            <a:endParaRPr lang="en-US" altLang="en-US"/>
          </a:p>
        </p:txBody>
      </p:sp>
    </p:spTree>
    <p:extLst>
      <p:ext uri="{BB962C8B-B14F-4D97-AF65-F5344CB8AC3E}">
        <p14:creationId xmlns:p14="http://schemas.microsoft.com/office/powerpoint/2010/main" val="329239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en-US" b="1"/>
              <a:t>Sloppy Quorum</a:t>
            </a:r>
            <a:endParaRPr lang="en-US" altLang="en-US"/>
          </a:p>
        </p:txBody>
      </p:sp>
      <p:sp>
        <p:nvSpPr>
          <p:cNvPr id="544771" name="Rectangle 3"/>
          <p:cNvSpPr>
            <a:spLocks noGrp="1" noChangeArrowheads="1"/>
          </p:cNvSpPr>
          <p:nvPr>
            <p:ph type="body" idx="1"/>
          </p:nvPr>
        </p:nvSpPr>
        <p:spPr/>
        <p:txBody>
          <a:bodyPr/>
          <a:lstStyle/>
          <a:p>
            <a:pPr>
              <a:lnSpc>
                <a:spcPct val="90000"/>
              </a:lnSpc>
            </a:pPr>
            <a:r>
              <a:rPr lang="en-US" altLang="en-US"/>
              <a:t>R/W is the minimum number of nodes that must participate in a successful read/write operation.</a:t>
            </a:r>
          </a:p>
          <a:p>
            <a:pPr>
              <a:lnSpc>
                <a:spcPct val="90000"/>
              </a:lnSpc>
            </a:pPr>
            <a:r>
              <a:rPr lang="en-US" altLang="en-US"/>
              <a:t>Setting R + W &gt; N yields a quorum-like system.</a:t>
            </a:r>
          </a:p>
          <a:p>
            <a:pPr>
              <a:lnSpc>
                <a:spcPct val="90000"/>
              </a:lnSpc>
            </a:pPr>
            <a:r>
              <a:rPr lang="en-US" altLang="en-US"/>
              <a:t>In this model, the latency of a get (or put) operation is dictated by the slowest of the R (or W) replicas. For this reason, R and W are usually configured to be less than N, to provide better latency.</a:t>
            </a:r>
          </a:p>
          <a:p>
            <a:pPr>
              <a:lnSpc>
                <a:spcPct val="90000"/>
              </a:lnSpc>
            </a:pPr>
            <a:endParaRPr lang="en-US" altLang="en-US"/>
          </a:p>
        </p:txBody>
      </p:sp>
    </p:spTree>
    <p:extLst>
      <p:ext uri="{BB962C8B-B14F-4D97-AF65-F5344CB8AC3E}">
        <p14:creationId xmlns:p14="http://schemas.microsoft.com/office/powerpoint/2010/main" val="388235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a:t>Hinted handoff</a:t>
            </a:r>
          </a:p>
        </p:txBody>
      </p:sp>
      <p:sp>
        <p:nvSpPr>
          <p:cNvPr id="546819" name="Rectangle 3"/>
          <p:cNvSpPr>
            <a:spLocks noGrp="1" noChangeArrowheads="1"/>
          </p:cNvSpPr>
          <p:nvPr>
            <p:ph type="body" sz="half" idx="1"/>
          </p:nvPr>
        </p:nvSpPr>
        <p:spPr>
          <a:xfrm>
            <a:off x="278296" y="1600201"/>
            <a:ext cx="6122504" cy="4530725"/>
          </a:xfrm>
        </p:spPr>
        <p:txBody>
          <a:bodyPr>
            <a:normAutofit/>
          </a:bodyPr>
          <a:lstStyle/>
          <a:p>
            <a:r>
              <a:rPr lang="en-US" sz="2400" b="1" dirty="0"/>
              <a:t>Hinted Handoff</a:t>
            </a:r>
            <a:r>
              <a:rPr lang="en-US" sz="2400" dirty="0"/>
              <a:t> is used to handle transient failures</a:t>
            </a:r>
            <a:endParaRPr lang="en-US" altLang="en-US" sz="2400" dirty="0"/>
          </a:p>
          <a:p>
            <a:r>
              <a:rPr lang="en-US" altLang="en-US" sz="2400" dirty="0"/>
              <a:t>Assume N = 3. When A is temporarily down or unreachable during a write, send replica to D.</a:t>
            </a:r>
          </a:p>
          <a:p>
            <a:r>
              <a:rPr lang="en-US" altLang="en-US" sz="2400" dirty="0"/>
              <a:t>D is hinted that the replica is belong to A and it will deliver to A when A is recovered.</a:t>
            </a:r>
          </a:p>
          <a:p>
            <a:r>
              <a:rPr lang="en-US" altLang="en-US" sz="2400" dirty="0"/>
              <a:t>Goal: “always writeable”</a:t>
            </a:r>
          </a:p>
        </p:txBody>
      </p:sp>
      <p:pic>
        <p:nvPicPr>
          <p:cNvPr id="546820"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858000" y="2057400"/>
            <a:ext cx="3670300" cy="2774950"/>
          </a:xfrm>
          <a:noFill/>
          <a:ln/>
        </p:spPr>
      </p:pic>
    </p:spTree>
    <p:extLst>
      <p:ext uri="{BB962C8B-B14F-4D97-AF65-F5344CB8AC3E}">
        <p14:creationId xmlns:p14="http://schemas.microsoft.com/office/powerpoint/2010/main" val="4105533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en-US" sz="3600" b="1"/>
              <a:t>Other techniques</a:t>
            </a:r>
          </a:p>
        </p:txBody>
      </p:sp>
      <p:sp>
        <p:nvSpPr>
          <p:cNvPr id="549891" name="Rectangle 3"/>
          <p:cNvSpPr>
            <a:spLocks noGrp="1" noChangeArrowheads="1"/>
          </p:cNvSpPr>
          <p:nvPr>
            <p:ph type="body" idx="1"/>
          </p:nvPr>
        </p:nvSpPr>
        <p:spPr/>
        <p:txBody>
          <a:bodyPr/>
          <a:lstStyle/>
          <a:p>
            <a:r>
              <a:rPr lang="en-US" altLang="en-US" b="1" dirty="0"/>
              <a:t>Replica synchronization: </a:t>
            </a:r>
          </a:p>
          <a:p>
            <a:pPr lvl="1"/>
            <a:r>
              <a:rPr lang="en-US" altLang="en-US" b="1" dirty="0" err="1"/>
              <a:t>Merkle</a:t>
            </a:r>
            <a:r>
              <a:rPr lang="en-US" altLang="en-US" b="1" dirty="0"/>
              <a:t> hash tree.</a:t>
            </a:r>
            <a:endParaRPr lang="en-US" altLang="en-US" dirty="0"/>
          </a:p>
          <a:p>
            <a:endParaRPr lang="en-US" altLang="en-US" b="1" dirty="0"/>
          </a:p>
          <a:p>
            <a:r>
              <a:rPr lang="en-US" altLang="en-US" b="1" dirty="0"/>
              <a:t>Membership and Failure Detection: </a:t>
            </a:r>
          </a:p>
          <a:p>
            <a:pPr lvl="1"/>
            <a:r>
              <a:rPr lang="en-US" altLang="en-US" b="1" dirty="0"/>
              <a:t>Gossip</a:t>
            </a:r>
            <a:endParaRPr lang="en-US" altLang="en-US" dirty="0"/>
          </a:p>
          <a:p>
            <a:endParaRPr lang="en-US" altLang="en-US" dirty="0"/>
          </a:p>
        </p:txBody>
      </p:sp>
    </p:spTree>
    <p:extLst>
      <p:ext uri="{BB962C8B-B14F-4D97-AF65-F5344CB8AC3E}">
        <p14:creationId xmlns:p14="http://schemas.microsoft.com/office/powerpoint/2010/main" val="4033778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ltLang="en-US"/>
              <a:t>Implementation</a:t>
            </a:r>
          </a:p>
        </p:txBody>
      </p:sp>
      <p:sp>
        <p:nvSpPr>
          <p:cNvPr id="551939" name="Rectangle 3"/>
          <p:cNvSpPr>
            <a:spLocks noGrp="1" noChangeArrowheads="1"/>
          </p:cNvSpPr>
          <p:nvPr>
            <p:ph type="body" idx="1"/>
          </p:nvPr>
        </p:nvSpPr>
        <p:spPr/>
        <p:txBody>
          <a:bodyPr/>
          <a:lstStyle/>
          <a:p>
            <a:r>
              <a:rPr lang="en-US" altLang="en-US"/>
              <a:t>Java</a:t>
            </a:r>
          </a:p>
          <a:p>
            <a:r>
              <a:rPr lang="en-US" altLang="en-US"/>
              <a:t>Local persistence component allows for different storage engines to be plugged in:</a:t>
            </a:r>
          </a:p>
          <a:p>
            <a:pPr lvl="1"/>
            <a:r>
              <a:rPr lang="en-US" altLang="en-US"/>
              <a:t>Berkeley Database (BDB) Transactional Data Store: </a:t>
            </a:r>
            <a:r>
              <a:rPr lang="en-US" altLang="en-US" sz="1800"/>
              <a:t>object of tens of kilobytes</a:t>
            </a:r>
          </a:p>
          <a:p>
            <a:pPr lvl="1"/>
            <a:r>
              <a:rPr lang="en-US" altLang="en-US"/>
              <a:t>MySQL: </a:t>
            </a:r>
            <a:r>
              <a:rPr lang="en-US" altLang="en-US" sz="1800"/>
              <a:t>object of &gt; tens of kilobytes</a:t>
            </a:r>
          </a:p>
          <a:p>
            <a:pPr lvl="1"/>
            <a:r>
              <a:rPr lang="en-US" altLang="en-US"/>
              <a:t>BDB Java Edition, etc.</a:t>
            </a:r>
          </a:p>
          <a:p>
            <a:endParaRPr lang="en-US" altLang="en-US"/>
          </a:p>
        </p:txBody>
      </p:sp>
    </p:spTree>
    <p:extLst>
      <p:ext uri="{BB962C8B-B14F-4D97-AF65-F5344CB8AC3E}">
        <p14:creationId xmlns:p14="http://schemas.microsoft.com/office/powerpoint/2010/main" val="3774884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Implementation</a:t>
            </a:r>
          </a:p>
        </p:txBody>
      </p:sp>
      <p:sp>
        <p:nvSpPr>
          <p:cNvPr id="38915" name="Rectangle 3"/>
          <p:cNvSpPr>
            <a:spLocks noGrp="1" noChangeArrowheads="1"/>
          </p:cNvSpPr>
          <p:nvPr>
            <p:ph type="body" idx="1"/>
          </p:nvPr>
        </p:nvSpPr>
        <p:spPr/>
        <p:txBody>
          <a:bodyPr>
            <a:normAutofit/>
          </a:bodyPr>
          <a:lstStyle/>
          <a:p>
            <a:r>
              <a:rPr lang="en-US" altLang="en-US" dirty="0"/>
              <a:t>Persistent store either Berkeley DB Transactional Data Store, BDB Java Edition, MySQL, or in-memory buffer w/ persistent backend</a:t>
            </a:r>
          </a:p>
          <a:p>
            <a:r>
              <a:rPr lang="en-US" altLang="en-US" dirty="0"/>
              <a:t>All in Java!</a:t>
            </a:r>
          </a:p>
          <a:p>
            <a:r>
              <a:rPr lang="en-US" altLang="en-US" dirty="0"/>
              <a:t>Common N, R, W setting is (3, 2, 2)</a:t>
            </a:r>
          </a:p>
          <a:p>
            <a:r>
              <a:rPr lang="en-US" altLang="en-US" dirty="0"/>
              <a:t>Results are from several hundred nodes configured as (3, 2, 2)</a:t>
            </a:r>
          </a:p>
          <a:p>
            <a:pPr lvl="1"/>
            <a:r>
              <a:rPr lang="en-US" altLang="en-US" dirty="0"/>
              <a:t>Not clear whether they run in a single datacenter…</a:t>
            </a:r>
          </a:p>
        </p:txBody>
      </p:sp>
    </p:spTree>
    <p:extLst>
      <p:ext uri="{BB962C8B-B14F-4D97-AF65-F5344CB8AC3E}">
        <p14:creationId xmlns:p14="http://schemas.microsoft.com/office/powerpoint/2010/main" val="385725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Conclusions</a:t>
            </a:r>
          </a:p>
        </p:txBody>
      </p:sp>
      <p:sp>
        <p:nvSpPr>
          <p:cNvPr id="45059" name="Rectangle 3"/>
          <p:cNvSpPr>
            <a:spLocks noGrp="1" noChangeArrowheads="1"/>
          </p:cNvSpPr>
          <p:nvPr>
            <p:ph type="body" idx="1"/>
          </p:nvPr>
        </p:nvSpPr>
        <p:spPr/>
        <p:txBody>
          <a:bodyPr/>
          <a:lstStyle/>
          <a:p>
            <a:pPr>
              <a:lnSpc>
                <a:spcPct val="77000"/>
              </a:lnSpc>
            </a:pPr>
            <a:r>
              <a:rPr lang="en-US" altLang="en-US" sz="2200"/>
              <a:t>Scalable:</a:t>
            </a:r>
          </a:p>
          <a:p>
            <a:pPr lvl="1">
              <a:lnSpc>
                <a:spcPct val="77000"/>
              </a:lnSpc>
            </a:pPr>
            <a:r>
              <a:rPr lang="en-US" altLang="en-US" sz="1800"/>
              <a:t>Easy to shovel in more capacity at Christmas</a:t>
            </a:r>
          </a:p>
          <a:p>
            <a:pPr>
              <a:lnSpc>
                <a:spcPct val="77000"/>
              </a:lnSpc>
            </a:pPr>
            <a:r>
              <a:rPr lang="en-US" altLang="en-US" sz="2200"/>
              <a:t>Simple: </a:t>
            </a:r>
          </a:p>
          <a:p>
            <a:pPr lvl="1">
              <a:lnSpc>
                <a:spcPct val="77000"/>
              </a:lnSpc>
            </a:pPr>
            <a:r>
              <a:rPr lang="en-US" altLang="en-US" sz="1800"/>
              <a:t>get()/put() maps well to Amazon’s workload</a:t>
            </a:r>
          </a:p>
          <a:p>
            <a:pPr>
              <a:lnSpc>
                <a:spcPct val="77000"/>
              </a:lnSpc>
            </a:pPr>
            <a:r>
              <a:rPr lang="en-US" altLang="en-US" sz="2200"/>
              <a:t>Flexible:</a:t>
            </a:r>
          </a:p>
          <a:p>
            <a:pPr lvl="1">
              <a:lnSpc>
                <a:spcPct val="77000"/>
              </a:lnSpc>
            </a:pPr>
            <a:r>
              <a:rPr lang="en-US" altLang="en-US" sz="1800"/>
              <a:t>Apps can set N, R, W to match their needs</a:t>
            </a:r>
          </a:p>
          <a:p>
            <a:pPr>
              <a:lnSpc>
                <a:spcPct val="77000"/>
              </a:lnSpc>
            </a:pPr>
            <a:r>
              <a:rPr lang="en-US" altLang="en-US" sz="2200"/>
              <a:t>Inflexible:</a:t>
            </a:r>
          </a:p>
          <a:p>
            <a:pPr lvl="1">
              <a:lnSpc>
                <a:spcPct val="77000"/>
              </a:lnSpc>
            </a:pPr>
            <a:r>
              <a:rPr lang="en-US" altLang="en-US" sz="1800"/>
              <a:t>Apps have to set N, R, W to match their needs</a:t>
            </a:r>
          </a:p>
          <a:p>
            <a:pPr lvl="1">
              <a:lnSpc>
                <a:spcPct val="77000"/>
              </a:lnSpc>
            </a:pPr>
            <a:r>
              <a:rPr lang="en-US" altLang="en-US" sz="1800"/>
              <a:t>Apps may have to do their own conflict resolution</a:t>
            </a:r>
          </a:p>
          <a:p>
            <a:pPr lvl="1">
              <a:lnSpc>
                <a:spcPct val="77000"/>
              </a:lnSpc>
            </a:pPr>
            <a:r>
              <a:rPr lang="en-US" altLang="en-US" sz="1800"/>
              <a:t>They claim it’s easy to set these – does this mean that there aren’t many interesting points?</a:t>
            </a:r>
          </a:p>
          <a:p>
            <a:pPr>
              <a:lnSpc>
                <a:spcPct val="77000"/>
              </a:lnSpc>
            </a:pPr>
            <a:r>
              <a:rPr lang="en-US" altLang="en-US" sz="2200"/>
              <a:t>Interesting?</a:t>
            </a:r>
          </a:p>
        </p:txBody>
      </p:sp>
    </p:spTree>
    <p:extLst>
      <p:ext uri="{BB962C8B-B14F-4D97-AF65-F5344CB8AC3E}">
        <p14:creationId xmlns:p14="http://schemas.microsoft.com/office/powerpoint/2010/main" val="226354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Partition Algorithm</a:t>
            </a:r>
          </a:p>
        </p:txBody>
      </p:sp>
      <p:sp>
        <p:nvSpPr>
          <p:cNvPr id="518147" name="Rectangle 3"/>
          <p:cNvSpPr>
            <a:spLocks noGrp="1" noChangeArrowheads="1"/>
          </p:cNvSpPr>
          <p:nvPr>
            <p:ph type="body" sz="half" idx="1"/>
          </p:nvPr>
        </p:nvSpPr>
        <p:spPr>
          <a:xfrm>
            <a:off x="425003" y="1524001"/>
            <a:ext cx="11281893" cy="3997325"/>
          </a:xfrm>
        </p:spPr>
        <p:txBody>
          <a:bodyPr/>
          <a:lstStyle/>
          <a:p>
            <a:r>
              <a:rPr lang="en-US" altLang="en-US" sz="2400" dirty="0"/>
              <a:t>Consistent hashing: </a:t>
            </a:r>
            <a:r>
              <a:rPr lang="en-US" altLang="en-US" sz="2000" dirty="0">
                <a:latin typeface="Times New Roman" pitchFamily="18" charset="0"/>
              </a:rPr>
              <a:t>the output range of a hash function is treated as a fixed circular space or “ring”.</a:t>
            </a:r>
          </a:p>
          <a:p>
            <a:r>
              <a:rPr lang="en-US" altLang="en-US" sz="2000" dirty="0">
                <a:latin typeface="Times New Roman" pitchFamily="18" charset="0"/>
              </a:rPr>
              <a:t>”</a:t>
            </a:r>
            <a:r>
              <a:rPr lang="en-US" altLang="en-US" sz="2400" dirty="0"/>
              <a:t>Virtual Nodes”:</a:t>
            </a:r>
            <a:r>
              <a:rPr lang="en-US" altLang="en-US" sz="2000" dirty="0">
                <a:latin typeface="Times New Roman" pitchFamily="18" charset="0"/>
              </a:rPr>
              <a:t> Each node can be responsible for more than one virtual node.</a:t>
            </a:r>
          </a:p>
          <a:p>
            <a:endParaRPr lang="en-US" altLang="en-US" sz="2000" dirty="0">
              <a:latin typeface="Times New Roman" pitchFamily="18" charset="0"/>
            </a:endParaRPr>
          </a:p>
        </p:txBody>
      </p:sp>
      <p:pic>
        <p:nvPicPr>
          <p:cNvPr id="518148"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038600" y="2888459"/>
            <a:ext cx="4953000" cy="3744742"/>
          </a:xfrm>
          <a:noFill/>
          <a:ln/>
        </p:spPr>
      </p:pic>
    </p:spTree>
    <p:extLst>
      <p:ext uri="{BB962C8B-B14F-4D97-AF65-F5344CB8AC3E}">
        <p14:creationId xmlns:p14="http://schemas.microsoft.com/office/powerpoint/2010/main" val="37490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normAutofit/>
          </a:bodyPr>
          <a:lstStyle/>
          <a:p>
            <a:r>
              <a:rPr lang="en-US" altLang="en-US"/>
              <a:t>Advantages of using virtual nodes</a:t>
            </a:r>
          </a:p>
        </p:txBody>
      </p:sp>
      <p:sp>
        <p:nvSpPr>
          <p:cNvPr id="521219" name="Rectangle 3"/>
          <p:cNvSpPr>
            <a:spLocks noGrp="1" noChangeArrowheads="1"/>
          </p:cNvSpPr>
          <p:nvPr>
            <p:ph type="body" sz="half" idx="1"/>
          </p:nvPr>
        </p:nvSpPr>
        <p:spPr>
          <a:xfrm>
            <a:off x="745435" y="1600201"/>
            <a:ext cx="6036365" cy="4530725"/>
          </a:xfrm>
        </p:spPr>
        <p:txBody>
          <a:bodyPr>
            <a:normAutofit/>
          </a:bodyPr>
          <a:lstStyle/>
          <a:p>
            <a:r>
              <a:rPr lang="en-US" altLang="en-US" sz="2400" dirty="0"/>
              <a:t>If a node becomes unavailable the load handled by this node is evenly dispersed across the remaining available nodes.</a:t>
            </a:r>
          </a:p>
          <a:p>
            <a:r>
              <a:rPr lang="en-US" altLang="en-US" sz="2400" dirty="0"/>
              <a:t>When a node becomes available again, the newly available node accepts a roughly equivalent amount of load from each of the other available nodes.</a:t>
            </a:r>
          </a:p>
          <a:p>
            <a:r>
              <a:rPr lang="en-US" altLang="en-US" sz="2400" dirty="0"/>
              <a:t>The number of virtual nodes that a node is responsible can be decided based on its capacity, accounting for heterogeneity in the physical infrastructure.</a:t>
            </a:r>
          </a:p>
        </p:txBody>
      </p:sp>
      <p:pic>
        <p:nvPicPr>
          <p:cNvPr id="521220"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858000" y="2133600"/>
            <a:ext cx="3670300" cy="2774950"/>
          </a:xfrm>
          <a:noFill/>
          <a:ln/>
        </p:spPr>
      </p:pic>
    </p:spTree>
    <p:extLst>
      <p:ext uri="{BB962C8B-B14F-4D97-AF65-F5344CB8AC3E}">
        <p14:creationId xmlns:p14="http://schemas.microsoft.com/office/powerpoint/2010/main" val="229047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980480" y="313954"/>
            <a:ext cx="8229600" cy="1064272"/>
          </a:xfrm>
          <a:ln/>
        </p:spPr>
        <p:txBody>
          <a:bodyPr/>
          <a:lstStyle/>
          <a:p>
            <a:r>
              <a:rPr lang="en-US" altLang="en-US"/>
              <a:t>Variant of consistent hashing</a:t>
            </a:r>
          </a:p>
        </p:txBody>
      </p:sp>
      <p:sp>
        <p:nvSpPr>
          <p:cNvPr id="12290" name="Oval 2"/>
          <p:cNvSpPr>
            <a:spLocks noChangeArrowheads="1"/>
          </p:cNvSpPr>
          <p:nvPr/>
        </p:nvSpPr>
        <p:spPr bwMode="auto">
          <a:xfrm>
            <a:off x="2825640" y="2115582"/>
            <a:ext cx="3939840" cy="3940254"/>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2292" name="Oval 4"/>
          <p:cNvSpPr>
            <a:spLocks noChangeArrowheads="1"/>
          </p:cNvSpPr>
          <p:nvPr/>
        </p:nvSpPr>
        <p:spPr bwMode="auto">
          <a:xfrm>
            <a:off x="4449960" y="1839074"/>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A</a:t>
            </a:r>
          </a:p>
        </p:txBody>
      </p:sp>
      <p:sp>
        <p:nvSpPr>
          <p:cNvPr id="12293" name="Oval 5"/>
          <p:cNvSpPr>
            <a:spLocks noChangeArrowheads="1"/>
          </p:cNvSpPr>
          <p:nvPr/>
        </p:nvSpPr>
        <p:spPr bwMode="auto">
          <a:xfrm>
            <a:off x="5832360" y="2392092"/>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B</a:t>
            </a:r>
          </a:p>
        </p:txBody>
      </p:sp>
      <p:sp>
        <p:nvSpPr>
          <p:cNvPr id="12294" name="Oval 6"/>
          <p:cNvSpPr>
            <a:spLocks noChangeArrowheads="1"/>
          </p:cNvSpPr>
          <p:nvPr/>
        </p:nvSpPr>
        <p:spPr bwMode="auto">
          <a:xfrm>
            <a:off x="6385320" y="3982019"/>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C</a:t>
            </a:r>
          </a:p>
        </p:txBody>
      </p:sp>
      <p:sp>
        <p:nvSpPr>
          <p:cNvPr id="12295" name="Oval 7"/>
          <p:cNvSpPr>
            <a:spLocks noChangeArrowheads="1"/>
          </p:cNvSpPr>
          <p:nvPr/>
        </p:nvSpPr>
        <p:spPr bwMode="auto">
          <a:xfrm>
            <a:off x="5486760" y="5433692"/>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D</a:t>
            </a:r>
          </a:p>
        </p:txBody>
      </p:sp>
      <p:sp>
        <p:nvSpPr>
          <p:cNvPr id="12296" name="Oval 8"/>
          <p:cNvSpPr>
            <a:spLocks noChangeArrowheads="1"/>
          </p:cNvSpPr>
          <p:nvPr/>
        </p:nvSpPr>
        <p:spPr bwMode="auto">
          <a:xfrm>
            <a:off x="3344040" y="5364564"/>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E</a:t>
            </a:r>
          </a:p>
        </p:txBody>
      </p:sp>
      <p:sp>
        <p:nvSpPr>
          <p:cNvPr id="12297" name="Oval 9"/>
          <p:cNvSpPr>
            <a:spLocks noChangeArrowheads="1"/>
          </p:cNvSpPr>
          <p:nvPr/>
        </p:nvSpPr>
        <p:spPr bwMode="auto">
          <a:xfrm>
            <a:off x="2514600" y="3982019"/>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F</a:t>
            </a:r>
          </a:p>
        </p:txBody>
      </p:sp>
      <p:sp>
        <p:nvSpPr>
          <p:cNvPr id="12298" name="Oval 10"/>
          <p:cNvSpPr>
            <a:spLocks noChangeArrowheads="1"/>
          </p:cNvSpPr>
          <p:nvPr/>
        </p:nvSpPr>
        <p:spPr bwMode="auto">
          <a:xfrm>
            <a:off x="2998440" y="2392092"/>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G</a:t>
            </a:r>
          </a:p>
        </p:txBody>
      </p:sp>
      <p:sp>
        <p:nvSpPr>
          <p:cNvPr id="12299" name="Line 11"/>
          <p:cNvSpPr>
            <a:spLocks noChangeShapeType="1"/>
          </p:cNvSpPr>
          <p:nvPr/>
        </p:nvSpPr>
        <p:spPr bwMode="auto">
          <a:xfrm flipH="1">
            <a:off x="5625000" y="1839074"/>
            <a:ext cx="276480" cy="3456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2300" name="Text Box 12"/>
          <p:cNvSpPr txBox="1">
            <a:spLocks noChangeArrowheads="1"/>
          </p:cNvSpPr>
          <p:nvPr/>
        </p:nvSpPr>
        <p:spPr bwMode="auto">
          <a:xfrm>
            <a:off x="5901481" y="1491998"/>
            <a:ext cx="783063" cy="36075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p>
            <a:r>
              <a:rPr lang="en-US" altLang="en-US">
                <a:latin typeface="Arial" charset="0"/>
              </a:rPr>
              <a:t>Key K</a:t>
            </a:r>
          </a:p>
        </p:txBody>
      </p:sp>
      <p:sp>
        <p:nvSpPr>
          <p:cNvPr id="12301" name="AutoShape 13"/>
          <p:cNvSpPr>
            <a:spLocks/>
          </p:cNvSpPr>
          <p:nvPr/>
        </p:nvSpPr>
        <p:spPr bwMode="auto">
          <a:xfrm>
            <a:off x="7422120" y="2322965"/>
            <a:ext cx="276480" cy="3801999"/>
          </a:xfrm>
          <a:prstGeom prst="rightBracket">
            <a:avLst>
              <a:gd name="adj" fmla="val 114583"/>
            </a:avLst>
          </a:prstGeom>
          <a:noFill/>
          <a:ln w="9525">
            <a:solidFill>
              <a:schemeClr val="tx1"/>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endParaRPr lang="en-US"/>
          </a:p>
        </p:txBody>
      </p:sp>
      <p:sp>
        <p:nvSpPr>
          <p:cNvPr id="12302" name="Text Box 14"/>
          <p:cNvSpPr txBox="1">
            <a:spLocks noChangeArrowheads="1"/>
          </p:cNvSpPr>
          <p:nvPr/>
        </p:nvSpPr>
        <p:spPr bwMode="auto">
          <a:xfrm>
            <a:off x="7975081" y="2392092"/>
            <a:ext cx="1693569" cy="202274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p>
            <a:r>
              <a:rPr lang="en-US" altLang="en-US" dirty="0">
                <a:latin typeface="Arial" charset="0"/>
              </a:rPr>
              <a:t>Each node is</a:t>
            </a:r>
            <a:br>
              <a:rPr lang="en-US" altLang="en-US" dirty="0">
                <a:latin typeface="Arial" charset="0"/>
              </a:rPr>
            </a:br>
            <a:r>
              <a:rPr lang="en-US" altLang="en-US" dirty="0">
                <a:latin typeface="Arial" charset="0"/>
              </a:rPr>
              <a:t>assigned to</a:t>
            </a:r>
            <a:br>
              <a:rPr lang="en-US" altLang="en-US" dirty="0">
                <a:latin typeface="Arial" charset="0"/>
              </a:rPr>
            </a:br>
            <a:r>
              <a:rPr lang="en-US" altLang="en-US" dirty="0">
                <a:latin typeface="Arial" charset="0"/>
              </a:rPr>
              <a:t>multiple points</a:t>
            </a:r>
            <a:br>
              <a:rPr lang="en-US" altLang="en-US" dirty="0">
                <a:latin typeface="Arial" charset="0"/>
              </a:rPr>
            </a:br>
            <a:r>
              <a:rPr lang="en-US" altLang="en-US" dirty="0">
                <a:latin typeface="Arial" charset="0"/>
              </a:rPr>
              <a:t>in the ring</a:t>
            </a:r>
          </a:p>
          <a:p>
            <a:r>
              <a:rPr lang="en-US" altLang="en-US" dirty="0">
                <a:latin typeface="Arial" charset="0"/>
              </a:rPr>
              <a:t>(e.g., B, C, D</a:t>
            </a:r>
            <a:br>
              <a:rPr lang="en-US" altLang="en-US" dirty="0">
                <a:latin typeface="Arial" charset="0"/>
              </a:rPr>
            </a:br>
            <a:r>
              <a:rPr lang="en-US" altLang="en-US" dirty="0">
                <a:latin typeface="Arial" charset="0"/>
              </a:rPr>
              <a:t>store </a:t>
            </a:r>
            <a:r>
              <a:rPr lang="en-US" altLang="en-US" dirty="0" err="1">
                <a:latin typeface="Arial" charset="0"/>
              </a:rPr>
              <a:t>keyrange</a:t>
            </a:r>
            <a:br>
              <a:rPr lang="en-US" altLang="en-US" dirty="0">
                <a:latin typeface="Arial" charset="0"/>
              </a:rPr>
            </a:br>
            <a:r>
              <a:rPr lang="en-US" altLang="en-US" dirty="0">
                <a:latin typeface="Arial" charset="0"/>
              </a:rPr>
              <a:t>(A, B)</a:t>
            </a:r>
          </a:p>
        </p:txBody>
      </p:sp>
      <p:sp>
        <p:nvSpPr>
          <p:cNvPr id="12303" name="Oval 15"/>
          <p:cNvSpPr>
            <a:spLocks noChangeArrowheads="1"/>
          </p:cNvSpPr>
          <p:nvPr/>
        </p:nvSpPr>
        <p:spPr bwMode="auto">
          <a:xfrm>
            <a:off x="5072040" y="2322964"/>
            <a:ext cx="2073600" cy="4078508"/>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endParaRPr lang="en-US"/>
          </a:p>
        </p:txBody>
      </p:sp>
      <p:sp>
        <p:nvSpPr>
          <p:cNvPr id="12304" name="Text Box 16"/>
          <p:cNvSpPr txBox="1">
            <a:spLocks noChangeArrowheads="1"/>
          </p:cNvSpPr>
          <p:nvPr/>
        </p:nvSpPr>
        <p:spPr bwMode="auto">
          <a:xfrm>
            <a:off x="7975080" y="4327656"/>
            <a:ext cx="2103938" cy="91475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p>
            <a:r>
              <a:rPr lang="en-US" altLang="en-US">
                <a:latin typeface="Arial" charset="0"/>
              </a:rPr>
              <a:t># of points can</a:t>
            </a:r>
            <a:br>
              <a:rPr lang="en-US" altLang="en-US">
                <a:latin typeface="Arial" charset="0"/>
              </a:rPr>
            </a:br>
            <a:r>
              <a:rPr lang="en-US" altLang="en-US">
                <a:latin typeface="Arial" charset="0"/>
              </a:rPr>
              <a:t>be assigned based</a:t>
            </a:r>
            <a:br>
              <a:rPr lang="en-US" altLang="en-US">
                <a:latin typeface="Arial" charset="0"/>
              </a:rPr>
            </a:br>
            <a:r>
              <a:rPr lang="en-US" altLang="en-US">
                <a:latin typeface="Arial" charset="0"/>
              </a:rPr>
              <a:t>on node’s capacity</a:t>
            </a:r>
          </a:p>
        </p:txBody>
      </p:sp>
      <p:sp>
        <p:nvSpPr>
          <p:cNvPr id="12305" name="Text Box 17"/>
          <p:cNvSpPr txBox="1">
            <a:spLocks noChangeArrowheads="1"/>
          </p:cNvSpPr>
          <p:nvPr/>
        </p:nvSpPr>
        <p:spPr bwMode="auto">
          <a:xfrm>
            <a:off x="7975080" y="5364565"/>
            <a:ext cx="2193706" cy="91475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p>
            <a:r>
              <a:rPr lang="en-US" altLang="en-US">
                <a:latin typeface="Arial" charset="0"/>
              </a:rPr>
              <a:t>If node becomes</a:t>
            </a:r>
            <a:br>
              <a:rPr lang="en-US" altLang="en-US">
                <a:latin typeface="Arial" charset="0"/>
              </a:rPr>
            </a:br>
            <a:r>
              <a:rPr lang="en-US" altLang="en-US">
                <a:latin typeface="Arial" charset="0"/>
              </a:rPr>
              <a:t>unavailable, load is</a:t>
            </a:r>
            <a:br>
              <a:rPr lang="en-US" altLang="en-US">
                <a:latin typeface="Arial" charset="0"/>
              </a:rPr>
            </a:br>
            <a:r>
              <a:rPr lang="en-US" altLang="en-US">
                <a:latin typeface="Arial" charset="0"/>
              </a:rPr>
              <a:t>distributed to others</a:t>
            </a:r>
          </a:p>
        </p:txBody>
      </p:sp>
    </p:spTree>
    <p:extLst>
      <p:ext uri="{BB962C8B-B14F-4D97-AF65-F5344CB8AC3E}">
        <p14:creationId xmlns:p14="http://schemas.microsoft.com/office/powerpoint/2010/main" val="19155119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03"/>
                                        </p:tgtEl>
                                        <p:attrNameLst>
                                          <p:attrName>style.visibility</p:attrName>
                                        </p:attrNameLst>
                                      </p:cBhvr>
                                      <p:to>
                                        <p:strVal val="visible"/>
                                      </p:to>
                                    </p:set>
                                    <p:animEffect transition="in" filter="dissolve">
                                      <p:cBhvr>
                                        <p:cTn id="7" dur="500"/>
                                        <p:tgtEl>
                                          <p:spTgt spid="123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301"/>
                                        </p:tgtEl>
                                        <p:attrNameLst>
                                          <p:attrName>style.visibility</p:attrName>
                                        </p:attrNameLst>
                                      </p:cBhvr>
                                      <p:to>
                                        <p:strVal val="visible"/>
                                      </p:to>
                                    </p:set>
                                    <p:animEffect transition="in" filter="dissolve">
                                      <p:cBhvr>
                                        <p:cTn id="10" dur="500"/>
                                        <p:tgtEl>
                                          <p:spTgt spid="1230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302"/>
                                        </p:tgtEl>
                                        <p:attrNameLst>
                                          <p:attrName>style.visibility</p:attrName>
                                        </p:attrNameLst>
                                      </p:cBhvr>
                                      <p:to>
                                        <p:strVal val="visible"/>
                                      </p:to>
                                    </p:set>
                                    <p:animEffect transition="in" filter="dissolve">
                                      <p:cBhvr>
                                        <p:cTn id="13" dur="500"/>
                                        <p:tgtEl>
                                          <p:spTgt spid="1230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304"/>
                                        </p:tgtEl>
                                        <p:attrNameLst>
                                          <p:attrName>style.visibility</p:attrName>
                                        </p:attrNameLst>
                                      </p:cBhvr>
                                      <p:to>
                                        <p:strVal val="visible"/>
                                      </p:to>
                                    </p:set>
                                    <p:animEffect transition="in" filter="dissolve">
                                      <p:cBhvr>
                                        <p:cTn id="16" dur="500"/>
                                        <p:tgtEl>
                                          <p:spTgt spid="1230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305"/>
                                        </p:tgtEl>
                                        <p:attrNameLst>
                                          <p:attrName>style.visibility</p:attrName>
                                        </p:attrNameLst>
                                      </p:cBhvr>
                                      <p:to>
                                        <p:strVal val="visible"/>
                                      </p:to>
                                    </p:set>
                                    <p:animEffect transition="in" filter="dissolve">
                                      <p:cBhvr>
                                        <p:cTn id="19" dur="500"/>
                                        <p:tgtEl>
                                          <p:spTgt spid="12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1" grpId="0" animBg="1"/>
      <p:bldP spid="12302" grpId="0"/>
      <p:bldP spid="12303" grpId="0" animBg="1"/>
      <p:bldP spid="12304" grpId="0"/>
      <p:bldP spid="123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0480" y="313954"/>
            <a:ext cx="8229600" cy="1064272"/>
          </a:xfrm>
          <a:ln/>
        </p:spPr>
        <p:txBody>
          <a:bodyPr/>
          <a:lstStyle/>
          <a:p>
            <a:r>
              <a:rPr lang="en-US" altLang="en-US"/>
              <a:t>Replication</a:t>
            </a:r>
          </a:p>
        </p:txBody>
      </p:sp>
      <p:sp>
        <p:nvSpPr>
          <p:cNvPr id="30723" name="Oval 3"/>
          <p:cNvSpPr>
            <a:spLocks noChangeArrowheads="1"/>
          </p:cNvSpPr>
          <p:nvPr/>
        </p:nvSpPr>
        <p:spPr bwMode="auto">
          <a:xfrm>
            <a:off x="3642240" y="2115582"/>
            <a:ext cx="3939840" cy="3940254"/>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30724" name="Oval 4"/>
          <p:cNvSpPr>
            <a:spLocks noChangeArrowheads="1"/>
          </p:cNvSpPr>
          <p:nvPr/>
        </p:nvSpPr>
        <p:spPr bwMode="auto">
          <a:xfrm>
            <a:off x="5266560" y="1839074"/>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A</a:t>
            </a:r>
          </a:p>
        </p:txBody>
      </p:sp>
      <p:sp>
        <p:nvSpPr>
          <p:cNvPr id="30725" name="Oval 5"/>
          <p:cNvSpPr>
            <a:spLocks noChangeArrowheads="1"/>
          </p:cNvSpPr>
          <p:nvPr/>
        </p:nvSpPr>
        <p:spPr bwMode="auto">
          <a:xfrm>
            <a:off x="6648960" y="2392092"/>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B</a:t>
            </a:r>
          </a:p>
        </p:txBody>
      </p:sp>
      <p:sp>
        <p:nvSpPr>
          <p:cNvPr id="30726" name="Oval 6"/>
          <p:cNvSpPr>
            <a:spLocks noChangeArrowheads="1"/>
          </p:cNvSpPr>
          <p:nvPr/>
        </p:nvSpPr>
        <p:spPr bwMode="auto">
          <a:xfrm>
            <a:off x="7201920" y="3982019"/>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C</a:t>
            </a:r>
          </a:p>
        </p:txBody>
      </p:sp>
      <p:sp>
        <p:nvSpPr>
          <p:cNvPr id="30727" name="Oval 7"/>
          <p:cNvSpPr>
            <a:spLocks noChangeArrowheads="1"/>
          </p:cNvSpPr>
          <p:nvPr/>
        </p:nvSpPr>
        <p:spPr bwMode="auto">
          <a:xfrm>
            <a:off x="6303360" y="5433692"/>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D</a:t>
            </a:r>
          </a:p>
        </p:txBody>
      </p:sp>
      <p:sp>
        <p:nvSpPr>
          <p:cNvPr id="30728" name="Oval 8"/>
          <p:cNvSpPr>
            <a:spLocks noChangeArrowheads="1"/>
          </p:cNvSpPr>
          <p:nvPr/>
        </p:nvSpPr>
        <p:spPr bwMode="auto">
          <a:xfrm>
            <a:off x="4160640" y="5364564"/>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E</a:t>
            </a:r>
          </a:p>
        </p:txBody>
      </p:sp>
      <p:sp>
        <p:nvSpPr>
          <p:cNvPr id="30729" name="Oval 9"/>
          <p:cNvSpPr>
            <a:spLocks noChangeArrowheads="1"/>
          </p:cNvSpPr>
          <p:nvPr/>
        </p:nvSpPr>
        <p:spPr bwMode="auto">
          <a:xfrm>
            <a:off x="3331200" y="3982019"/>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F</a:t>
            </a:r>
          </a:p>
        </p:txBody>
      </p:sp>
      <p:sp>
        <p:nvSpPr>
          <p:cNvPr id="30730" name="Oval 10"/>
          <p:cNvSpPr>
            <a:spLocks noChangeArrowheads="1"/>
          </p:cNvSpPr>
          <p:nvPr/>
        </p:nvSpPr>
        <p:spPr bwMode="auto">
          <a:xfrm>
            <a:off x="3815040" y="2392092"/>
            <a:ext cx="691200" cy="6912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nchor="ctr"/>
          <a:lstStyle/>
          <a:p>
            <a:pPr algn="ctr"/>
            <a:r>
              <a:rPr lang="en-US" altLang="en-US">
                <a:latin typeface="Arial" charset="0"/>
              </a:rPr>
              <a:t>G</a:t>
            </a:r>
          </a:p>
        </p:txBody>
      </p:sp>
      <p:sp>
        <p:nvSpPr>
          <p:cNvPr id="30731" name="Line 11"/>
          <p:cNvSpPr>
            <a:spLocks noChangeShapeType="1"/>
          </p:cNvSpPr>
          <p:nvPr/>
        </p:nvSpPr>
        <p:spPr bwMode="auto">
          <a:xfrm flipH="1">
            <a:off x="6441600" y="1839074"/>
            <a:ext cx="276480" cy="3456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30732" name="Text Box 12"/>
          <p:cNvSpPr txBox="1">
            <a:spLocks noChangeArrowheads="1"/>
          </p:cNvSpPr>
          <p:nvPr/>
        </p:nvSpPr>
        <p:spPr bwMode="auto">
          <a:xfrm>
            <a:off x="6718081" y="1491998"/>
            <a:ext cx="783063" cy="36075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p>
            <a:r>
              <a:rPr lang="en-US" altLang="en-US">
                <a:latin typeface="Arial" charset="0"/>
              </a:rPr>
              <a:t>Key K</a:t>
            </a:r>
          </a:p>
        </p:txBody>
      </p:sp>
      <p:sp>
        <p:nvSpPr>
          <p:cNvPr id="30737" name="Line 17"/>
          <p:cNvSpPr>
            <a:spLocks noChangeShapeType="1"/>
          </p:cNvSpPr>
          <p:nvPr/>
        </p:nvSpPr>
        <p:spPr bwMode="auto">
          <a:xfrm flipH="1">
            <a:off x="7409280" y="2047895"/>
            <a:ext cx="276480" cy="3456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30738" name="Text Box 18"/>
          <p:cNvSpPr txBox="1">
            <a:spLocks noChangeArrowheads="1"/>
          </p:cNvSpPr>
          <p:nvPr/>
        </p:nvSpPr>
        <p:spPr bwMode="auto">
          <a:xfrm>
            <a:off x="7685760" y="1700821"/>
            <a:ext cx="2347594" cy="36075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p>
            <a:r>
              <a:rPr lang="en-US" altLang="en-US">
                <a:latin typeface="Arial" charset="0"/>
              </a:rPr>
              <a:t>Coordinator for key K</a:t>
            </a:r>
          </a:p>
        </p:txBody>
      </p:sp>
      <p:cxnSp>
        <p:nvCxnSpPr>
          <p:cNvPr id="30739" name="AutoShape 19"/>
          <p:cNvCxnSpPr>
            <a:cxnSpLocks noChangeShapeType="1"/>
            <a:stCxn id="30725" idx="6"/>
            <a:endCxn id="30726" idx="7"/>
          </p:cNvCxnSpPr>
          <p:nvPr/>
        </p:nvCxnSpPr>
        <p:spPr bwMode="auto">
          <a:xfrm>
            <a:off x="7340161" y="2737729"/>
            <a:ext cx="452160" cy="1345101"/>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0" name="AutoShape 20"/>
          <p:cNvCxnSpPr>
            <a:cxnSpLocks noChangeShapeType="1"/>
            <a:stCxn id="30726" idx="5"/>
            <a:endCxn id="30727" idx="6"/>
          </p:cNvCxnSpPr>
          <p:nvPr/>
        </p:nvCxnSpPr>
        <p:spPr bwMode="auto">
          <a:xfrm rot="5400000">
            <a:off x="6790018" y="4777024"/>
            <a:ext cx="1206847" cy="797760"/>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1" name="Text Box 21"/>
          <p:cNvSpPr txBox="1">
            <a:spLocks noChangeArrowheads="1"/>
          </p:cNvSpPr>
          <p:nvPr/>
        </p:nvSpPr>
        <p:spPr bwMode="auto">
          <a:xfrm>
            <a:off x="7409281" y="5710201"/>
            <a:ext cx="3117035" cy="36075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p>
            <a:r>
              <a:rPr lang="en-US" altLang="en-US" dirty="0">
                <a:latin typeface="Arial" charset="0"/>
              </a:rPr>
              <a:t>D stores (A, B], (B, C], (C, D]</a:t>
            </a:r>
          </a:p>
        </p:txBody>
      </p:sp>
      <p:sp>
        <p:nvSpPr>
          <p:cNvPr id="30742" name="Line 22"/>
          <p:cNvSpPr>
            <a:spLocks noChangeShapeType="1"/>
          </p:cNvSpPr>
          <p:nvPr/>
        </p:nvSpPr>
        <p:spPr bwMode="auto">
          <a:xfrm flipH="1">
            <a:off x="7824000" y="3083365"/>
            <a:ext cx="414720" cy="1382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30743" name="Text Box 23"/>
          <p:cNvSpPr txBox="1">
            <a:spLocks noChangeArrowheads="1"/>
          </p:cNvSpPr>
          <p:nvPr/>
        </p:nvSpPr>
        <p:spPr bwMode="auto">
          <a:xfrm>
            <a:off x="8238721" y="2736288"/>
            <a:ext cx="2732315" cy="119175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p>
            <a:r>
              <a:rPr lang="en-US" altLang="en-US">
                <a:latin typeface="Arial" charset="0"/>
              </a:rPr>
              <a:t>B maintains a </a:t>
            </a:r>
            <a:r>
              <a:rPr lang="en-US" altLang="en-US" i="1">
                <a:latin typeface="Arial" charset="0"/>
              </a:rPr>
              <a:t>preference</a:t>
            </a:r>
            <a:br>
              <a:rPr lang="en-US" altLang="en-US" i="1">
                <a:latin typeface="Arial" charset="0"/>
              </a:rPr>
            </a:br>
            <a:r>
              <a:rPr lang="en-US" altLang="en-US" i="1">
                <a:latin typeface="Arial" charset="0"/>
              </a:rPr>
              <a:t>list </a:t>
            </a:r>
            <a:r>
              <a:rPr lang="en-US" altLang="en-US">
                <a:latin typeface="Arial" charset="0"/>
              </a:rPr>
              <a:t>for each data item</a:t>
            </a:r>
            <a:br>
              <a:rPr lang="en-US" altLang="en-US">
                <a:latin typeface="Arial" charset="0"/>
              </a:rPr>
            </a:br>
            <a:r>
              <a:rPr lang="en-US" altLang="en-US">
                <a:latin typeface="Arial" charset="0"/>
              </a:rPr>
              <a:t>specifying nodes storing</a:t>
            </a:r>
            <a:br>
              <a:rPr lang="en-US" altLang="en-US">
                <a:latin typeface="Arial" charset="0"/>
              </a:rPr>
            </a:br>
            <a:r>
              <a:rPr lang="en-US" altLang="en-US">
                <a:latin typeface="Arial" charset="0"/>
              </a:rPr>
              <a:t>that item</a:t>
            </a:r>
          </a:p>
        </p:txBody>
      </p:sp>
      <p:sp>
        <p:nvSpPr>
          <p:cNvPr id="30744" name="Line 24"/>
          <p:cNvSpPr>
            <a:spLocks noChangeShapeType="1"/>
          </p:cNvSpPr>
          <p:nvPr/>
        </p:nvSpPr>
        <p:spPr bwMode="auto">
          <a:xfrm flipH="1">
            <a:off x="7824000" y="3083365"/>
            <a:ext cx="414720" cy="1728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30745" name="Text Box 25"/>
          <p:cNvSpPr txBox="1">
            <a:spLocks noChangeArrowheads="1"/>
          </p:cNvSpPr>
          <p:nvPr/>
        </p:nvSpPr>
        <p:spPr bwMode="auto">
          <a:xfrm>
            <a:off x="8238720" y="4051147"/>
            <a:ext cx="2552778" cy="91475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45" tIns="41473" rIns="82945" bIns="41473">
            <a:spAutoFit/>
          </a:bodyPr>
          <a:lstStyle/>
          <a:p>
            <a:r>
              <a:rPr lang="en-US" altLang="en-US">
                <a:latin typeface="Arial" charset="0"/>
              </a:rPr>
              <a:t>Preference list skips</a:t>
            </a:r>
            <a:br>
              <a:rPr lang="en-US" altLang="en-US">
                <a:latin typeface="Arial" charset="0"/>
              </a:rPr>
            </a:br>
            <a:r>
              <a:rPr lang="en-US" altLang="en-US">
                <a:latin typeface="Arial" charset="0"/>
              </a:rPr>
              <a:t>virtual nodes in favor of</a:t>
            </a:r>
            <a:br>
              <a:rPr lang="en-US" altLang="en-US">
                <a:latin typeface="Arial" charset="0"/>
              </a:rPr>
            </a:br>
            <a:r>
              <a:rPr lang="en-US" altLang="en-US">
                <a:latin typeface="Arial" charset="0"/>
              </a:rPr>
              <a:t>physical nodes</a:t>
            </a:r>
          </a:p>
        </p:txBody>
      </p:sp>
    </p:spTree>
    <p:extLst>
      <p:ext uri="{BB962C8B-B14F-4D97-AF65-F5344CB8AC3E}">
        <p14:creationId xmlns:p14="http://schemas.microsoft.com/office/powerpoint/2010/main" val="770338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ltLang="en-US"/>
              <a:t>Replication</a:t>
            </a:r>
          </a:p>
        </p:txBody>
      </p:sp>
      <p:sp>
        <p:nvSpPr>
          <p:cNvPr id="524291" name="Rectangle 3"/>
          <p:cNvSpPr>
            <a:spLocks noGrp="1" noChangeArrowheads="1"/>
          </p:cNvSpPr>
          <p:nvPr>
            <p:ph type="body" sz="half" idx="1"/>
          </p:nvPr>
        </p:nvSpPr>
        <p:spPr>
          <a:xfrm>
            <a:off x="765313" y="1600201"/>
            <a:ext cx="5864087" cy="4530725"/>
          </a:xfrm>
        </p:spPr>
        <p:txBody>
          <a:bodyPr/>
          <a:lstStyle/>
          <a:p>
            <a:r>
              <a:rPr lang="en-US" altLang="en-US" sz="2400" dirty="0"/>
              <a:t>Each data item is replicated at N hosts.</a:t>
            </a:r>
          </a:p>
          <a:p>
            <a:r>
              <a:rPr lang="en-US" altLang="en-US" sz="2400" dirty="0"/>
              <a:t>“</a:t>
            </a:r>
            <a:r>
              <a:rPr lang="en-US" altLang="en-US" sz="2400" i="1" dirty="0"/>
              <a:t>preference list</a:t>
            </a:r>
            <a:r>
              <a:rPr lang="en-US" altLang="en-US" sz="2400" dirty="0"/>
              <a:t>”: The list of nodes that is responsible for storing a particular key.</a:t>
            </a:r>
          </a:p>
          <a:p>
            <a:endParaRPr lang="en-US" altLang="en-US" sz="2400" i="1" dirty="0"/>
          </a:p>
        </p:txBody>
      </p:sp>
      <p:pic>
        <p:nvPicPr>
          <p:cNvPr id="524296" name="Picture 8"/>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781800" y="1981200"/>
            <a:ext cx="3670300" cy="2774950"/>
          </a:xfrm>
          <a:noFill/>
          <a:ln/>
        </p:spPr>
      </p:pic>
    </p:spTree>
    <p:extLst>
      <p:ext uri="{BB962C8B-B14F-4D97-AF65-F5344CB8AC3E}">
        <p14:creationId xmlns:p14="http://schemas.microsoft.com/office/powerpoint/2010/main" val="391209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ltLang="en-US"/>
              <a:t>Data Versioning</a:t>
            </a:r>
          </a:p>
        </p:txBody>
      </p:sp>
      <p:sp>
        <p:nvSpPr>
          <p:cNvPr id="529411" name="Rectangle 3"/>
          <p:cNvSpPr>
            <a:spLocks noGrp="1" noChangeArrowheads="1"/>
          </p:cNvSpPr>
          <p:nvPr>
            <p:ph type="body" idx="1"/>
          </p:nvPr>
        </p:nvSpPr>
        <p:spPr/>
        <p:txBody>
          <a:bodyPr/>
          <a:lstStyle/>
          <a:p>
            <a:r>
              <a:rPr lang="en-US" altLang="en-US" dirty="0"/>
              <a:t>A </a:t>
            </a:r>
            <a:r>
              <a:rPr lang="en-US" altLang="en-US" b="1" dirty="0"/>
              <a:t>put() </a:t>
            </a:r>
            <a:r>
              <a:rPr lang="en-US" altLang="en-US" dirty="0"/>
              <a:t>call may return to its caller before the update has been applied at all the replicas</a:t>
            </a:r>
          </a:p>
          <a:p>
            <a:r>
              <a:rPr lang="en-US" altLang="en-US" dirty="0"/>
              <a:t>A </a:t>
            </a:r>
            <a:r>
              <a:rPr lang="en-US" altLang="en-US" b="1" dirty="0"/>
              <a:t>get() </a:t>
            </a:r>
            <a:r>
              <a:rPr lang="en-US" altLang="en-US" dirty="0"/>
              <a:t>call may return many versions of the same object.</a:t>
            </a:r>
          </a:p>
          <a:p>
            <a:r>
              <a:rPr lang="en-US" altLang="en-US" dirty="0"/>
              <a:t>Challenge: </a:t>
            </a:r>
            <a:r>
              <a:rPr lang="en-US" altLang="en-US" sz="2000" dirty="0"/>
              <a:t>an object having distinct version sub-histories, which the system will need to reconcile in the future.</a:t>
            </a:r>
          </a:p>
          <a:p>
            <a:r>
              <a:rPr lang="en-US" altLang="en-US" dirty="0"/>
              <a:t>Solution: </a:t>
            </a:r>
            <a:r>
              <a:rPr lang="en-US" altLang="en-US" sz="2000" dirty="0"/>
              <a:t>uses vector clocks in order to capture causality between different versions of the same object.</a:t>
            </a:r>
          </a:p>
        </p:txBody>
      </p:sp>
    </p:spTree>
    <p:extLst>
      <p:ext uri="{BB962C8B-B14F-4D97-AF65-F5344CB8AC3E}">
        <p14:creationId xmlns:p14="http://schemas.microsoft.com/office/powerpoint/2010/main" val="143878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Versioning (application)</a:t>
            </a:r>
          </a:p>
        </p:txBody>
      </p:sp>
      <p:sp>
        <p:nvSpPr>
          <p:cNvPr id="3" name="Content Placeholder 2"/>
          <p:cNvSpPr>
            <a:spLocks noGrp="1"/>
          </p:cNvSpPr>
          <p:nvPr>
            <p:ph idx="1"/>
          </p:nvPr>
        </p:nvSpPr>
        <p:spPr/>
        <p:txBody>
          <a:bodyPr>
            <a:normAutofit/>
          </a:bodyPr>
          <a:lstStyle/>
          <a:p>
            <a:r>
              <a:rPr lang="en-US" dirty="0"/>
              <a:t>Shopping cart</a:t>
            </a:r>
          </a:p>
          <a:p>
            <a:pPr lvl="1"/>
            <a:r>
              <a:rPr lang="en-US" dirty="0"/>
              <a:t>“Add to cart” and “delete item from cart” operations are translated to put() requests for Dynamo</a:t>
            </a:r>
          </a:p>
          <a:p>
            <a:pPr lvl="1"/>
            <a:r>
              <a:rPr lang="en-US" dirty="0"/>
              <a:t>“Add to Cart” operation can never be forgotten or rejected</a:t>
            </a:r>
          </a:p>
          <a:p>
            <a:pPr lvl="2"/>
            <a:r>
              <a:rPr lang="en-US" dirty="0"/>
              <a:t>When a customer adds an item to (or removes from ) a shopping cart and the latest version is not available, the item is added (or removed from) the older version and the divergent version are reconciled later.</a:t>
            </a:r>
          </a:p>
          <a:p>
            <a:pPr lvl="2"/>
            <a:r>
              <a:rPr lang="en-US" dirty="0"/>
              <a:t>Dynamo treats the results of each modification as new and immutable version of the data</a:t>
            </a:r>
          </a:p>
        </p:txBody>
      </p:sp>
    </p:spTree>
    <p:extLst>
      <p:ext uri="{BB962C8B-B14F-4D97-AF65-F5344CB8AC3E}">
        <p14:creationId xmlns:p14="http://schemas.microsoft.com/office/powerpoint/2010/main" val="99165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Cart versioning</a:t>
            </a:r>
          </a:p>
        </p:txBody>
      </p:sp>
      <p:sp>
        <p:nvSpPr>
          <p:cNvPr id="3" name="Content Placeholder 2"/>
          <p:cNvSpPr>
            <a:spLocks noGrp="1"/>
          </p:cNvSpPr>
          <p:nvPr>
            <p:ph idx="1"/>
          </p:nvPr>
        </p:nvSpPr>
        <p:spPr/>
        <p:txBody>
          <a:bodyPr/>
          <a:lstStyle/>
          <a:p>
            <a:pPr marL="0" lvl="2" indent="0">
              <a:spcBef>
                <a:spcPts val="0"/>
              </a:spcBef>
              <a:buNone/>
              <a:defRPr/>
            </a:pPr>
            <a:r>
              <a:rPr lang="en-US" dirty="0"/>
              <a:t>- Most of the times, new versions subsume the previous versions</a:t>
            </a:r>
          </a:p>
          <a:p>
            <a:pPr marL="171450" lvl="2" indent="-171450">
              <a:spcBef>
                <a:spcPts val="0"/>
              </a:spcBef>
              <a:buFontTx/>
              <a:buChar char="-"/>
              <a:defRPr/>
            </a:pPr>
            <a:r>
              <a:rPr lang="en-US" dirty="0"/>
              <a:t>Version branching may happen, in the presence of failures combined with concurrent updates, resulting in conflicting versions of an object</a:t>
            </a:r>
          </a:p>
          <a:p>
            <a:pPr marL="171450" lvl="2" indent="-171450">
              <a:spcBef>
                <a:spcPts val="0"/>
              </a:spcBef>
              <a:buFontTx/>
              <a:buChar char="-"/>
              <a:defRPr/>
            </a:pPr>
            <a:r>
              <a:rPr lang="en-US" dirty="0"/>
              <a:t>In this case the system cannot reconcile multiple versions of the same object, and the client must perform the reconciliation</a:t>
            </a:r>
          </a:p>
          <a:p>
            <a:pPr marL="628650" lvl="3" indent="-171450">
              <a:spcBef>
                <a:spcPts val="0"/>
              </a:spcBef>
              <a:buFontTx/>
              <a:buChar char="-"/>
              <a:defRPr/>
            </a:pPr>
            <a:r>
              <a:rPr lang="en-US" dirty="0"/>
              <a:t>Example: “merging” different version of a customer’s shopping cart</a:t>
            </a:r>
          </a:p>
          <a:p>
            <a:pPr marL="628650" lvl="3" indent="-171450">
              <a:spcBef>
                <a:spcPts val="0"/>
              </a:spcBef>
              <a:buFontTx/>
              <a:buChar char="-"/>
              <a:defRPr/>
            </a:pPr>
            <a:r>
              <a:rPr lang="en-US" dirty="0"/>
              <a:t>“add to cart” operation is never lost; “deleted item can resurface.</a:t>
            </a:r>
          </a:p>
          <a:p>
            <a:endParaRPr lang="en-US" dirty="0"/>
          </a:p>
        </p:txBody>
      </p:sp>
    </p:spTree>
    <p:extLst>
      <p:ext uri="{BB962C8B-B14F-4D97-AF65-F5344CB8AC3E}">
        <p14:creationId xmlns:p14="http://schemas.microsoft.com/office/powerpoint/2010/main" val="2239568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1281</Words>
  <Application>Microsoft Macintosh PowerPoint</Application>
  <PresentationFormat>Widescreen</PresentationFormat>
  <Paragraphs>138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ECE 530 Cloud Computing</vt:lpstr>
      <vt:lpstr>Partition Algorithm</vt:lpstr>
      <vt:lpstr>Advantages of using virtual nodes</vt:lpstr>
      <vt:lpstr>Variant of consistent hashing</vt:lpstr>
      <vt:lpstr>Replication</vt:lpstr>
      <vt:lpstr>Replication</vt:lpstr>
      <vt:lpstr>Data Versioning</vt:lpstr>
      <vt:lpstr>Data Versioning (application)</vt:lpstr>
      <vt:lpstr>Amazon Cart versioning</vt:lpstr>
      <vt:lpstr>Vector Clock</vt:lpstr>
      <vt:lpstr>Vector clock example</vt:lpstr>
      <vt:lpstr>Execution of get () and put () operations </vt:lpstr>
      <vt:lpstr>Sloppy Quorum</vt:lpstr>
      <vt:lpstr>Hinted handoff</vt:lpstr>
      <vt:lpstr>Other techniques</vt:lpstr>
      <vt:lpstr>Implementation</vt:lpstr>
      <vt:lpstr>Implementation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3</cp:revision>
  <dcterms:created xsi:type="dcterms:W3CDTF">2020-03-29T03:51:33Z</dcterms:created>
  <dcterms:modified xsi:type="dcterms:W3CDTF">2020-03-29T04:07:39Z</dcterms:modified>
</cp:coreProperties>
</file>