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88" r:id="rId4"/>
    <p:sldId id="300" r:id="rId5"/>
    <p:sldId id="316" r:id="rId6"/>
    <p:sldId id="317" r:id="rId7"/>
    <p:sldId id="258" r:id="rId8"/>
    <p:sldId id="279" r:id="rId9"/>
    <p:sldId id="314" r:id="rId10"/>
    <p:sldId id="310" r:id="rId11"/>
    <p:sldId id="311" r:id="rId12"/>
    <p:sldId id="312" r:id="rId13"/>
    <p:sldId id="313" r:id="rId14"/>
    <p:sldId id="315"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66" autoAdjust="0"/>
    <p:restoredTop sz="94660"/>
  </p:normalViewPr>
  <p:slideViewPr>
    <p:cSldViewPr snapToGrid="0">
      <p:cViewPr varScale="1">
        <p:scale>
          <a:sx n="128" d="100"/>
          <a:sy n="128" d="100"/>
        </p:scale>
        <p:origin x="148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8FFA1C-E0E3-440A-A0C5-B0C6A898CDFB}" type="datetimeFigureOut">
              <a:rPr lang="en-US" smtClean="0"/>
              <a:t>4/10/20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A7EE63-CB16-40B2-93B8-6422ED52B9EB}" type="slidenum">
              <a:rPr lang="en-US" smtClean="0"/>
              <a:t>‹#›</a:t>
            </a:fld>
            <a:endParaRPr lang="en-US"/>
          </a:p>
        </p:txBody>
      </p:sp>
    </p:spTree>
    <p:extLst>
      <p:ext uri="{BB962C8B-B14F-4D97-AF65-F5344CB8AC3E}">
        <p14:creationId xmlns:p14="http://schemas.microsoft.com/office/powerpoint/2010/main" val="2596719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A7EE63-CB16-40B2-93B8-6422ED52B9EB}" type="slidenum">
              <a:rPr lang="en-US" smtClean="0"/>
              <a:t>1</a:t>
            </a:fld>
            <a:endParaRPr lang="en-US"/>
          </a:p>
        </p:txBody>
      </p:sp>
    </p:spTree>
    <p:extLst>
      <p:ext uri="{BB962C8B-B14F-4D97-AF65-F5344CB8AC3E}">
        <p14:creationId xmlns:p14="http://schemas.microsoft.com/office/powerpoint/2010/main" val="3061260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D9E011D-F860-47D8-9260-A438D6B2E037}" type="slidenum">
              <a:rPr lang="en-US" smtClean="0"/>
              <a:pPr/>
              <a:t>2</a:t>
            </a:fld>
            <a:endParaRPr lang="en-US"/>
          </a:p>
        </p:txBody>
      </p:sp>
    </p:spTree>
    <p:extLst>
      <p:ext uri="{BB962C8B-B14F-4D97-AF65-F5344CB8AC3E}">
        <p14:creationId xmlns:p14="http://schemas.microsoft.com/office/powerpoint/2010/main" val="2200896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D9E011D-F860-47D8-9260-A438D6B2E037}" type="slidenum">
              <a:rPr lang="en-US" smtClean="0"/>
              <a:pPr/>
              <a:t>3</a:t>
            </a:fld>
            <a:endParaRPr lang="en-US"/>
          </a:p>
        </p:txBody>
      </p:sp>
    </p:spTree>
    <p:extLst>
      <p:ext uri="{BB962C8B-B14F-4D97-AF65-F5344CB8AC3E}">
        <p14:creationId xmlns:p14="http://schemas.microsoft.com/office/powerpoint/2010/main" val="2710895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D9E011D-F860-47D8-9260-A438D6B2E037}" type="slidenum">
              <a:rPr lang="en-US" smtClean="0"/>
              <a:pPr/>
              <a:t>7</a:t>
            </a:fld>
            <a:endParaRPr lang="en-US"/>
          </a:p>
        </p:txBody>
      </p:sp>
    </p:spTree>
    <p:extLst>
      <p:ext uri="{BB962C8B-B14F-4D97-AF65-F5344CB8AC3E}">
        <p14:creationId xmlns:p14="http://schemas.microsoft.com/office/powerpoint/2010/main" val="2438990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D9E011D-F860-47D8-9260-A438D6B2E037}" type="slidenum">
              <a:rPr lang="en-US" smtClean="0"/>
              <a:pPr/>
              <a:t>8</a:t>
            </a:fld>
            <a:endParaRPr lang="en-US"/>
          </a:p>
        </p:txBody>
      </p:sp>
    </p:spTree>
    <p:extLst>
      <p:ext uri="{BB962C8B-B14F-4D97-AF65-F5344CB8AC3E}">
        <p14:creationId xmlns:p14="http://schemas.microsoft.com/office/powerpoint/2010/main" val="3775226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that really make sense to store blog posts over here and comments over there? They’re clearly related. When are you ever going to be examining a post’s comments without wanting that post also?” </a:t>
            </a:r>
          </a:p>
        </p:txBody>
      </p:sp>
      <p:sp>
        <p:nvSpPr>
          <p:cNvPr id="4" name="Slide Number Placeholder 3"/>
          <p:cNvSpPr>
            <a:spLocks noGrp="1"/>
          </p:cNvSpPr>
          <p:nvPr>
            <p:ph type="sldNum" sz="quarter" idx="10"/>
          </p:nvPr>
        </p:nvSpPr>
        <p:spPr/>
        <p:txBody>
          <a:bodyPr/>
          <a:lstStyle/>
          <a:p>
            <a:fld id="{4D9E011D-F860-47D8-9260-A438D6B2E037}" type="slidenum">
              <a:rPr lang="en-US" smtClean="0"/>
              <a:pPr/>
              <a:t>10</a:t>
            </a:fld>
            <a:endParaRPr lang="en-US"/>
          </a:p>
        </p:txBody>
      </p:sp>
    </p:spTree>
    <p:extLst>
      <p:ext uri="{BB962C8B-B14F-4D97-AF65-F5344CB8AC3E}">
        <p14:creationId xmlns:p14="http://schemas.microsoft.com/office/powerpoint/2010/main" val="3168982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software doesn’t need to know ahead of time, you don’t need to know ahead of time. It all just kind of works, provided you know what you’re doing on the software level. </a:t>
            </a:r>
          </a:p>
        </p:txBody>
      </p:sp>
      <p:sp>
        <p:nvSpPr>
          <p:cNvPr id="4" name="Slide Number Placeholder 3"/>
          <p:cNvSpPr>
            <a:spLocks noGrp="1"/>
          </p:cNvSpPr>
          <p:nvPr>
            <p:ph type="sldNum" sz="quarter" idx="10"/>
          </p:nvPr>
        </p:nvSpPr>
        <p:spPr/>
        <p:txBody>
          <a:bodyPr/>
          <a:lstStyle/>
          <a:p>
            <a:fld id="{4D9E011D-F860-47D8-9260-A438D6B2E037}" type="slidenum">
              <a:rPr lang="en-US" smtClean="0"/>
              <a:pPr/>
              <a:t>12</a:t>
            </a:fld>
            <a:endParaRPr lang="en-US"/>
          </a:p>
        </p:txBody>
      </p:sp>
    </p:spTree>
    <p:extLst>
      <p:ext uri="{BB962C8B-B14F-4D97-AF65-F5344CB8AC3E}">
        <p14:creationId xmlns:p14="http://schemas.microsoft.com/office/powerpoint/2010/main" val="630696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modelled correctly, you’d also have a table in the middle called a “join table” that allows you to associate any number of items with any number of lists. After a while, were you truly the hacker, you could probably write some code that’d predict what you need to put on that list without even having to put it on there yourself, based strictly off of patterns that are easily discernable in a relational database.</a:t>
            </a:r>
          </a:p>
          <a:p>
            <a:endParaRPr lang="en-US" dirty="0"/>
          </a:p>
          <a:p>
            <a:r>
              <a:rPr lang="en-US" dirty="0"/>
              <a:t>http://db-engines.com/en/ranking</a:t>
            </a:r>
          </a:p>
        </p:txBody>
      </p:sp>
      <p:sp>
        <p:nvSpPr>
          <p:cNvPr id="4" name="Slide Number Placeholder 3"/>
          <p:cNvSpPr>
            <a:spLocks noGrp="1"/>
          </p:cNvSpPr>
          <p:nvPr>
            <p:ph type="sldNum" sz="quarter" idx="10"/>
          </p:nvPr>
        </p:nvSpPr>
        <p:spPr/>
        <p:txBody>
          <a:bodyPr/>
          <a:lstStyle/>
          <a:p>
            <a:fld id="{4D9E011D-F860-47D8-9260-A438D6B2E037}" type="slidenum">
              <a:rPr lang="en-US" smtClean="0"/>
              <a:pPr/>
              <a:t>13</a:t>
            </a:fld>
            <a:endParaRPr lang="en-US"/>
          </a:p>
        </p:txBody>
      </p:sp>
    </p:spTree>
    <p:extLst>
      <p:ext uri="{BB962C8B-B14F-4D97-AF65-F5344CB8AC3E}">
        <p14:creationId xmlns:p14="http://schemas.microsoft.com/office/powerpoint/2010/main" val="1095256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DD98B4-F191-4651-B001-EDDFBC28B1FF}" type="datetimeFigureOut">
              <a:rPr lang="en-US" smtClean="0"/>
              <a:t>4/10/20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2175565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DD98B4-F191-4651-B001-EDDFBC28B1FF}" type="datetimeFigureOut">
              <a:rPr lang="en-US" smtClean="0"/>
              <a:t>4/10/20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3175075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DD98B4-F191-4651-B001-EDDFBC28B1FF}" type="datetimeFigureOut">
              <a:rPr lang="en-US" smtClean="0"/>
              <a:t>4/10/20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407142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DD98B4-F191-4651-B001-EDDFBC28B1FF}" type="datetimeFigureOut">
              <a:rPr lang="en-US" smtClean="0"/>
              <a:t>4/10/20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965661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DD98B4-F191-4651-B001-EDDFBC28B1FF}" type="datetimeFigureOut">
              <a:rPr lang="en-US" smtClean="0"/>
              <a:t>4/10/20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1733410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DD98B4-F191-4651-B001-EDDFBC28B1FF}" type="datetimeFigureOut">
              <a:rPr lang="en-US" smtClean="0"/>
              <a:t>4/10/20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470710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DD98B4-F191-4651-B001-EDDFBC28B1FF}" type="datetimeFigureOut">
              <a:rPr lang="en-US" smtClean="0"/>
              <a:t>4/10/20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4076096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DD98B4-F191-4651-B001-EDDFBC28B1FF}" type="datetimeFigureOut">
              <a:rPr lang="en-US" smtClean="0"/>
              <a:t>4/10/20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767195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DD98B4-F191-4651-B001-EDDFBC28B1FF}" type="datetimeFigureOut">
              <a:rPr lang="en-US" smtClean="0"/>
              <a:t>4/10/20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2866718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DD98B4-F191-4651-B001-EDDFBC28B1FF}" type="datetimeFigureOut">
              <a:rPr lang="en-US" smtClean="0"/>
              <a:t>4/10/20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1460645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DD98B4-F191-4651-B001-EDDFBC28B1FF}" type="datetimeFigureOut">
              <a:rPr lang="en-US" smtClean="0"/>
              <a:t>4/10/20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690211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DD98B4-F191-4651-B001-EDDFBC28B1FF}" type="datetimeFigureOut">
              <a:rPr lang="en-US" smtClean="0"/>
              <a:t>4/10/20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485BAC-489F-4179-8F13-BD89F260A586}" type="slidenum">
              <a:rPr lang="en-US" smtClean="0"/>
              <a:t>‹#›</a:t>
            </a:fld>
            <a:endParaRPr lang="en-US"/>
          </a:p>
        </p:txBody>
      </p:sp>
    </p:spTree>
    <p:extLst>
      <p:ext uri="{BB962C8B-B14F-4D97-AF65-F5344CB8AC3E}">
        <p14:creationId xmlns:p14="http://schemas.microsoft.com/office/powerpoint/2010/main" val="5888191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EE411EF9-311E-4FE0-93AE-C335D6A32EBB}"/>
              </a:ext>
            </a:extLst>
          </p:cNvPr>
          <p:cNvSpPr>
            <a:spLocks noGrp="1"/>
          </p:cNvSpPr>
          <p:nvPr>
            <p:ph type="ctrTitle"/>
          </p:nvPr>
        </p:nvSpPr>
        <p:spPr>
          <a:xfrm>
            <a:off x="2284026" y="2043663"/>
            <a:ext cx="4578895" cy="2031055"/>
          </a:xfrm>
        </p:spPr>
        <p:txBody>
          <a:bodyPr>
            <a:normAutofit/>
          </a:bodyPr>
          <a:lstStyle/>
          <a:p>
            <a:r>
              <a:rPr lang="en-US" sz="5600">
                <a:solidFill>
                  <a:srgbClr val="FFFFFF"/>
                </a:solidFill>
              </a:rPr>
              <a:t>ECE 530 Cloud Computing</a:t>
            </a:r>
          </a:p>
        </p:txBody>
      </p:sp>
      <p:sp>
        <p:nvSpPr>
          <p:cNvPr id="3" name="Subtitle 2">
            <a:extLst>
              <a:ext uri="{FF2B5EF4-FFF2-40B4-BE49-F238E27FC236}">
                <a16:creationId xmlns:a16="http://schemas.microsoft.com/office/drawing/2014/main" id="{F59785EB-1023-4E53-BE5D-C0E23E2DF675}"/>
              </a:ext>
            </a:extLst>
          </p:cNvPr>
          <p:cNvSpPr>
            <a:spLocks noGrp="1"/>
          </p:cNvSpPr>
          <p:nvPr>
            <p:ph type="subTitle" idx="1"/>
          </p:nvPr>
        </p:nvSpPr>
        <p:spPr>
          <a:xfrm>
            <a:off x="2284026" y="4074718"/>
            <a:ext cx="4578895" cy="682079"/>
          </a:xfrm>
        </p:spPr>
        <p:txBody>
          <a:bodyPr>
            <a:normAutofit/>
          </a:bodyPr>
          <a:lstStyle/>
          <a:p>
            <a:r>
              <a:rPr lang="en-US" sz="1500">
                <a:solidFill>
                  <a:srgbClr val="FFFFFF"/>
                </a:solidFill>
              </a:rPr>
              <a:t>Ioannis Papapanagiotou</a:t>
            </a:r>
          </a:p>
          <a:p>
            <a:r>
              <a:rPr lang="en-US" sz="1500">
                <a:solidFill>
                  <a:srgbClr val="FFFFFF"/>
                </a:solidFill>
              </a:rPr>
              <a:t>SQL vs NoSQL</a:t>
            </a:r>
          </a:p>
        </p:txBody>
      </p:sp>
    </p:spTree>
    <p:extLst>
      <p:ext uri="{BB962C8B-B14F-4D97-AF65-F5344CB8AC3E}">
        <p14:creationId xmlns:p14="http://schemas.microsoft.com/office/powerpoint/2010/main" val="1147382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blog (SQL Example)</a:t>
            </a:r>
          </a:p>
        </p:txBody>
      </p:sp>
      <p:sp>
        <p:nvSpPr>
          <p:cNvPr id="3" name="Content Placeholder 2"/>
          <p:cNvSpPr>
            <a:spLocks noGrp="1"/>
          </p:cNvSpPr>
          <p:nvPr>
            <p:ph idx="1"/>
          </p:nvPr>
        </p:nvSpPr>
        <p:spPr>
          <a:xfrm>
            <a:off x="457200" y="1600200"/>
            <a:ext cx="8229600" cy="5257800"/>
          </a:xfrm>
        </p:spPr>
        <p:txBody>
          <a:bodyPr>
            <a:normAutofit lnSpcReduction="10000"/>
          </a:bodyPr>
          <a:lstStyle/>
          <a:p>
            <a:r>
              <a:rPr lang="en-US" dirty="0"/>
              <a:t>Relational Example: </a:t>
            </a:r>
          </a:p>
          <a:p>
            <a:pPr lvl="1"/>
            <a:r>
              <a:rPr lang="en-US" dirty="0"/>
              <a:t>Table for all your posts. </a:t>
            </a:r>
          </a:p>
          <a:p>
            <a:pPr lvl="2"/>
            <a:r>
              <a:rPr lang="en-US" dirty="0"/>
              <a:t>Each post in that table has a row</a:t>
            </a:r>
          </a:p>
          <a:p>
            <a:pPr lvl="3"/>
            <a:r>
              <a:rPr lang="en-US" dirty="0"/>
              <a:t> Row has something like a numeric ID, and the text of that post. </a:t>
            </a:r>
          </a:p>
          <a:p>
            <a:pPr lvl="1"/>
            <a:r>
              <a:rPr lang="en-US" dirty="0"/>
              <a:t>When you want to read a blog post, the URL in that address bar of your says something to the effect of “give me post #1”. </a:t>
            </a:r>
          </a:p>
          <a:p>
            <a:pPr lvl="2"/>
            <a:r>
              <a:rPr lang="en-US" dirty="0"/>
              <a:t>Query: “select everything from the posts table where the ID of the post is 1”. </a:t>
            </a:r>
          </a:p>
          <a:p>
            <a:pPr lvl="2"/>
            <a:r>
              <a:rPr lang="en-US" dirty="0"/>
              <a:t>Response: The post --- the software renders some HTML out of it and sends it back to your browser. </a:t>
            </a:r>
          </a:p>
          <a:p>
            <a:pPr lvl="1"/>
            <a:r>
              <a:rPr lang="en-US" dirty="0"/>
              <a:t>The relational model typically comes into play when you visit a blog that has comments. </a:t>
            </a:r>
          </a:p>
          <a:p>
            <a:pPr lvl="1"/>
            <a:r>
              <a:rPr lang="en-US" dirty="0"/>
              <a:t>That Comments table will most likely have the same ID column, and a column called “body” or something like that for storing the text of the comment.</a:t>
            </a:r>
          </a:p>
          <a:p>
            <a:pPr lvl="1"/>
            <a:endParaRPr lang="en-US" dirty="0"/>
          </a:p>
        </p:txBody>
      </p:sp>
    </p:spTree>
    <p:extLst>
      <p:ext uri="{BB962C8B-B14F-4D97-AF65-F5344CB8AC3E}">
        <p14:creationId xmlns:p14="http://schemas.microsoft.com/office/powerpoint/2010/main" val="3991460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blog (SQL Example -  </a:t>
            </a:r>
            <a:r>
              <a:rPr lang="en-US" dirty="0" err="1"/>
              <a:t>cnt’d</a:t>
            </a:r>
            <a:r>
              <a:rPr lang="en-US" dirty="0"/>
              <a:t>) </a:t>
            </a:r>
          </a:p>
        </p:txBody>
      </p:sp>
      <p:sp>
        <p:nvSpPr>
          <p:cNvPr id="3" name="Content Placeholder 2"/>
          <p:cNvSpPr>
            <a:spLocks noGrp="1"/>
          </p:cNvSpPr>
          <p:nvPr>
            <p:ph idx="1"/>
          </p:nvPr>
        </p:nvSpPr>
        <p:spPr/>
        <p:txBody>
          <a:bodyPr>
            <a:normAutofit fontScale="92500" lnSpcReduction="10000"/>
          </a:bodyPr>
          <a:lstStyle/>
          <a:p>
            <a:r>
              <a:rPr lang="en-US" dirty="0"/>
              <a:t>This table will also have a column called something like “</a:t>
            </a:r>
            <a:r>
              <a:rPr lang="en-US" dirty="0" err="1"/>
              <a:t>post_id</a:t>
            </a:r>
            <a:r>
              <a:rPr lang="en-US" dirty="0"/>
              <a:t>”, and what gets stuffed in that column is the ID of the blog post that this comment “relates” to.</a:t>
            </a:r>
          </a:p>
          <a:p>
            <a:r>
              <a:rPr lang="en-US" dirty="0"/>
              <a:t> So now when your reader comes by, the blog software turns around to the database and asks for two things this time – </a:t>
            </a:r>
          </a:p>
          <a:p>
            <a:pPr lvl="1"/>
            <a:r>
              <a:rPr lang="en-US" dirty="0"/>
              <a:t>Query #1: “select everything from the posts table where the ID of the post is 1”, </a:t>
            </a:r>
          </a:p>
          <a:p>
            <a:pPr lvl="1"/>
            <a:r>
              <a:rPr lang="en-US" dirty="0"/>
              <a:t>Query #2 “select everything from the comments table where the </a:t>
            </a:r>
            <a:r>
              <a:rPr lang="en-US" dirty="0" err="1"/>
              <a:t>post_id</a:t>
            </a:r>
            <a:r>
              <a:rPr lang="en-US" dirty="0"/>
              <a:t> is 1”. </a:t>
            </a:r>
          </a:p>
          <a:p>
            <a:pPr lvl="2"/>
            <a:r>
              <a:rPr lang="en-US" dirty="0"/>
              <a:t>This second “query”, if you’re lucky enough to write something that people respond to, will return a list of comments, an </a:t>
            </a:r>
            <a:r>
              <a:rPr lang="en-US" i="1" dirty="0"/>
              <a:t>array</a:t>
            </a:r>
            <a:r>
              <a:rPr lang="en-US" dirty="0"/>
              <a:t> if you will, that your blog software will then convert to HTML and append to your blog post in the form of the comments section. </a:t>
            </a:r>
          </a:p>
        </p:txBody>
      </p:sp>
    </p:spTree>
    <p:extLst>
      <p:ext uri="{BB962C8B-B14F-4D97-AF65-F5344CB8AC3E}">
        <p14:creationId xmlns:p14="http://schemas.microsoft.com/office/powerpoint/2010/main" val="4285008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blog (NoSQL example)</a:t>
            </a:r>
          </a:p>
        </p:txBody>
      </p:sp>
      <p:sp>
        <p:nvSpPr>
          <p:cNvPr id="3" name="Content Placeholder 2"/>
          <p:cNvSpPr>
            <a:spLocks noGrp="1"/>
          </p:cNvSpPr>
          <p:nvPr>
            <p:ph idx="1"/>
          </p:nvPr>
        </p:nvSpPr>
        <p:spPr/>
        <p:txBody>
          <a:bodyPr>
            <a:normAutofit lnSpcReduction="10000"/>
          </a:bodyPr>
          <a:lstStyle/>
          <a:p>
            <a:r>
              <a:rPr lang="en-US" dirty="0"/>
              <a:t>Request comes in, blogging software turns around to DB and says “Please give me back this specific post and everything related to it”, in this case a listing of comments.</a:t>
            </a:r>
          </a:p>
          <a:p>
            <a:r>
              <a:rPr lang="en-US" dirty="0"/>
              <a:t>Since we’re not forced to be too uptight about having to define how the data is structured beforehand, what if we want to tag that post with an arbitrary number of categories? </a:t>
            </a:r>
          </a:p>
          <a:p>
            <a:pPr lvl="1"/>
            <a:r>
              <a:rPr lang="en-US" dirty="0"/>
              <a:t>No problem, stick them on the same document and when blog software says “</a:t>
            </a:r>
            <a:r>
              <a:rPr lang="en-US" dirty="0" err="1"/>
              <a:t>gimme</a:t>
            </a:r>
            <a:r>
              <a:rPr lang="en-US" dirty="0"/>
              <a:t> everything on Post #1”, the tags, the comments, and any other randomly associated data come back with it. </a:t>
            </a:r>
          </a:p>
        </p:txBody>
      </p:sp>
      <p:pic>
        <p:nvPicPr>
          <p:cNvPr id="1026" name="Picture 2" descr="http://www.serverdensity.com/devopsdays/images/why-we-chose-mongodb.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96200" y="152400"/>
            <a:ext cx="1298575" cy="1298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5231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Grocery (NoSQL example)</a:t>
            </a:r>
          </a:p>
        </p:txBody>
      </p:sp>
      <p:sp>
        <p:nvSpPr>
          <p:cNvPr id="3" name="Content Placeholder 2"/>
          <p:cNvSpPr>
            <a:spLocks noGrp="1"/>
          </p:cNvSpPr>
          <p:nvPr>
            <p:ph idx="1"/>
          </p:nvPr>
        </p:nvSpPr>
        <p:spPr/>
        <p:txBody>
          <a:bodyPr>
            <a:normAutofit/>
          </a:bodyPr>
          <a:lstStyle/>
          <a:p>
            <a:r>
              <a:rPr lang="en-US" dirty="0"/>
              <a:t>You can model the grocery list in a lot the same way - a piece of paper, you write the items you want on there. </a:t>
            </a:r>
          </a:p>
          <a:p>
            <a:pPr lvl="1"/>
            <a:r>
              <a:rPr lang="en-US" dirty="0"/>
              <a:t>But let’s say, for the purposes of this example, you figure out after a couple of months that you want to keep track of how many loaves of bread you actually bought last year. </a:t>
            </a:r>
          </a:p>
          <a:p>
            <a:pPr lvl="1"/>
            <a:r>
              <a:rPr lang="en-US" dirty="0"/>
              <a:t>Well, with the non-relational model you might literally have to go through every list and count each loaf individually, whereas had you modeled this in a relational way, you could get that count back almost instantly.</a:t>
            </a:r>
          </a:p>
        </p:txBody>
      </p:sp>
    </p:spTree>
    <p:extLst>
      <p:ext uri="{BB962C8B-B14F-4D97-AF65-F5344CB8AC3E}">
        <p14:creationId xmlns:p14="http://schemas.microsoft.com/office/powerpoint/2010/main" val="1584575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5EC3D-5250-9C4B-9020-324D30CEF484}"/>
              </a:ext>
            </a:extLst>
          </p:cNvPr>
          <p:cNvSpPr>
            <a:spLocks noGrp="1"/>
          </p:cNvSpPr>
          <p:nvPr>
            <p:ph type="title"/>
          </p:nvPr>
        </p:nvSpPr>
        <p:spPr>
          <a:xfrm>
            <a:off x="1665351" y="964692"/>
            <a:ext cx="5813298" cy="1325563"/>
          </a:xfrm>
          <a:solidFill>
            <a:schemeClr val="bg1"/>
          </a:solidFill>
          <a:ln w="31750">
            <a:solidFill>
              <a:schemeClr val="tx1">
                <a:lumMod val="75000"/>
                <a:lumOff val="25000"/>
              </a:schemeClr>
            </a:solidFill>
          </a:ln>
        </p:spPr>
        <p:txBody>
          <a:bodyPr vert="horz" lIns="91440" tIns="45720" rIns="91440" bIns="45720" rtlCol="0" anchor="ctr">
            <a:normAutofit/>
          </a:bodyPr>
          <a:lstStyle/>
          <a:p>
            <a:pPr algn="ctr"/>
            <a:r>
              <a:rPr lang="en-US" sz="2800" dirty="0"/>
              <a:t>SQL vs NoSQL</a:t>
            </a:r>
            <a:endParaRPr lang="en-US" sz="2800" kern="1200" dirty="0">
              <a:solidFill>
                <a:schemeClr val="tx1"/>
              </a:solidFill>
              <a:latin typeface="+mj-lt"/>
              <a:ea typeface="+mj-ea"/>
              <a:cs typeface="+mj-cs"/>
            </a:endParaRPr>
          </a:p>
        </p:txBody>
      </p:sp>
      <p:pic>
        <p:nvPicPr>
          <p:cNvPr id="4" name="Picture 3">
            <a:extLst>
              <a:ext uri="{FF2B5EF4-FFF2-40B4-BE49-F238E27FC236}">
                <a16:creationId xmlns:a16="http://schemas.microsoft.com/office/drawing/2014/main" id="{E6E11829-D8A0-3145-B4A3-C94C1B4CB723}"/>
              </a:ext>
            </a:extLst>
          </p:cNvPr>
          <p:cNvPicPr>
            <a:picLocks noChangeAspect="1"/>
          </p:cNvPicPr>
          <p:nvPr/>
        </p:nvPicPr>
        <p:blipFill>
          <a:blip r:embed="rId2"/>
          <a:stretch>
            <a:fillRect/>
          </a:stretch>
        </p:blipFill>
        <p:spPr>
          <a:xfrm>
            <a:off x="1954290" y="2542250"/>
            <a:ext cx="5383376" cy="4050991"/>
          </a:xfrm>
          <a:prstGeom prst="rect">
            <a:avLst/>
          </a:prstGeom>
        </p:spPr>
      </p:pic>
    </p:spTree>
    <p:extLst>
      <p:ext uri="{BB962C8B-B14F-4D97-AF65-F5344CB8AC3E}">
        <p14:creationId xmlns:p14="http://schemas.microsoft.com/office/powerpoint/2010/main" val="2593759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Primary Requirement</a:t>
            </a:r>
          </a:p>
        </p:txBody>
      </p:sp>
      <p:sp>
        <p:nvSpPr>
          <p:cNvPr id="3" name="Content Placeholder 2"/>
          <p:cNvSpPr>
            <a:spLocks noGrp="1"/>
          </p:cNvSpPr>
          <p:nvPr>
            <p:ph idx="1"/>
          </p:nvPr>
        </p:nvSpPr>
        <p:spPr/>
        <p:txBody>
          <a:bodyPr>
            <a:normAutofit/>
          </a:bodyPr>
          <a:lstStyle/>
          <a:p>
            <a:pPr>
              <a:buNone/>
            </a:pPr>
            <a:r>
              <a:rPr lang="en-US" dirty="0"/>
              <a:t>One of the main things we need in any cloud computing environment is the ability to interact with some form of data storage – airline reservations, bank accounts, scheduled pizza deliveries</a:t>
            </a:r>
          </a:p>
          <a:p>
            <a:pPr>
              <a:buNone/>
            </a:pPr>
            <a:endParaRPr lang="en-US" dirty="0"/>
          </a:p>
        </p:txBody>
      </p:sp>
      <p:pic>
        <p:nvPicPr>
          <p:cNvPr id="4" name="Picture 3">
            <a:extLst>
              <a:ext uri="{FF2B5EF4-FFF2-40B4-BE49-F238E27FC236}">
                <a16:creationId xmlns:a16="http://schemas.microsoft.com/office/drawing/2014/main" id="{0173F315-C7DB-A94C-AF50-6F10B910230D}"/>
              </a:ext>
            </a:extLst>
          </p:cNvPr>
          <p:cNvPicPr>
            <a:picLocks noChangeAspect="1"/>
          </p:cNvPicPr>
          <p:nvPr/>
        </p:nvPicPr>
        <p:blipFill>
          <a:blip r:embed="rId3"/>
          <a:stretch>
            <a:fillRect/>
          </a:stretch>
        </p:blipFill>
        <p:spPr>
          <a:xfrm>
            <a:off x="3390624" y="4177377"/>
            <a:ext cx="2362752" cy="231549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Scalability: The Primary Design Goal</a:t>
            </a:r>
          </a:p>
        </p:txBody>
      </p:sp>
      <p:sp>
        <p:nvSpPr>
          <p:cNvPr id="3" name="Content Placeholder 2"/>
          <p:cNvSpPr>
            <a:spLocks noGrp="1"/>
          </p:cNvSpPr>
          <p:nvPr>
            <p:ph idx="1"/>
          </p:nvPr>
        </p:nvSpPr>
        <p:spPr/>
        <p:txBody>
          <a:bodyPr/>
          <a:lstStyle/>
          <a:p>
            <a:pPr>
              <a:buNone/>
            </a:pPr>
            <a:r>
              <a:rPr lang="en-US" dirty="0"/>
              <a:t>We moved to the cloud in order to scale. If we didn’t care about scaling, we wouldn’t have gone to the cloud. </a:t>
            </a:r>
          </a:p>
          <a:p>
            <a:pPr>
              <a:buNone/>
            </a:pPr>
            <a:endParaRPr lang="en-US" dirty="0"/>
          </a:p>
          <a:p>
            <a:pPr>
              <a:buNone/>
            </a:pPr>
            <a:r>
              <a:rPr lang="en-US" dirty="0"/>
              <a:t>Our cloud application’s data handling has to scale well.  If it doesn’t, then the cloud’s computational scalability gets bottlenecked into uselessness. </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2F4F7-0889-1042-A2FC-2785095BB5C2}"/>
              </a:ext>
            </a:extLst>
          </p:cNvPr>
          <p:cNvSpPr>
            <a:spLocks noGrp="1"/>
          </p:cNvSpPr>
          <p:nvPr>
            <p:ph type="title"/>
          </p:nvPr>
        </p:nvSpPr>
        <p:spPr/>
        <p:txBody>
          <a:bodyPr/>
          <a:lstStyle/>
          <a:p>
            <a:r>
              <a:rPr lang="en-US" dirty="0"/>
              <a:t>What is SQL?</a:t>
            </a:r>
          </a:p>
        </p:txBody>
      </p:sp>
      <p:sp>
        <p:nvSpPr>
          <p:cNvPr id="3" name="Content Placeholder 2">
            <a:extLst>
              <a:ext uri="{FF2B5EF4-FFF2-40B4-BE49-F238E27FC236}">
                <a16:creationId xmlns:a16="http://schemas.microsoft.com/office/drawing/2014/main" id="{84EC6D06-299B-3646-BA8D-82398499712B}"/>
              </a:ext>
            </a:extLst>
          </p:cNvPr>
          <p:cNvSpPr>
            <a:spLocks noGrp="1"/>
          </p:cNvSpPr>
          <p:nvPr>
            <p:ph idx="1"/>
          </p:nvPr>
        </p:nvSpPr>
        <p:spPr/>
        <p:txBody>
          <a:bodyPr>
            <a:normAutofit/>
          </a:bodyPr>
          <a:lstStyle/>
          <a:p>
            <a:r>
              <a:rPr lang="en-US" dirty="0"/>
              <a:t>Structured Query Language</a:t>
            </a:r>
          </a:p>
          <a:p>
            <a:r>
              <a:rPr lang="en-US" dirty="0"/>
              <a:t>The basic language computers and humans use to chat with relation databases</a:t>
            </a:r>
          </a:p>
          <a:p>
            <a:pPr marL="0" indent="0">
              <a:buNone/>
            </a:pPr>
            <a:endParaRPr lang="en-US" dirty="0"/>
          </a:p>
          <a:p>
            <a:r>
              <a:rPr lang="en-US" dirty="0"/>
              <a:t>It can be used to… </a:t>
            </a:r>
          </a:p>
          <a:p>
            <a:pPr marL="0" indent="0">
              <a:buNone/>
            </a:pPr>
            <a:r>
              <a:rPr lang="en-US" dirty="0"/>
              <a:t>– Retrieve data </a:t>
            </a:r>
          </a:p>
          <a:p>
            <a:pPr marL="0" indent="0">
              <a:buNone/>
            </a:pPr>
            <a:r>
              <a:rPr lang="en-US" dirty="0"/>
              <a:t>– Insert new data </a:t>
            </a:r>
          </a:p>
          <a:p>
            <a:pPr marL="0" indent="0">
              <a:buNone/>
            </a:pPr>
            <a:r>
              <a:rPr lang="en-US" dirty="0"/>
              <a:t>– Delete or update data</a:t>
            </a:r>
          </a:p>
        </p:txBody>
      </p:sp>
    </p:spTree>
    <p:extLst>
      <p:ext uri="{BB962C8B-B14F-4D97-AF65-F5344CB8AC3E}">
        <p14:creationId xmlns:p14="http://schemas.microsoft.com/office/powerpoint/2010/main" val="551455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75B08-12D7-8D44-8DD7-C8258CFEDE17}"/>
              </a:ext>
            </a:extLst>
          </p:cNvPr>
          <p:cNvSpPr>
            <a:spLocks noGrp="1"/>
          </p:cNvSpPr>
          <p:nvPr>
            <p:ph type="title"/>
          </p:nvPr>
        </p:nvSpPr>
        <p:spPr/>
        <p:txBody>
          <a:bodyPr/>
          <a:lstStyle/>
          <a:p>
            <a:r>
              <a:rPr lang="en-US" dirty="0"/>
              <a:t>Are all databases relational?</a:t>
            </a:r>
          </a:p>
        </p:txBody>
      </p:sp>
      <p:sp>
        <p:nvSpPr>
          <p:cNvPr id="3" name="Content Placeholder 2">
            <a:extLst>
              <a:ext uri="{FF2B5EF4-FFF2-40B4-BE49-F238E27FC236}">
                <a16:creationId xmlns:a16="http://schemas.microsoft.com/office/drawing/2014/main" id="{EE9A5209-B45F-574C-9D6C-1D986C6CE150}"/>
              </a:ext>
            </a:extLst>
          </p:cNvPr>
          <p:cNvSpPr>
            <a:spLocks noGrp="1"/>
          </p:cNvSpPr>
          <p:nvPr>
            <p:ph idx="1"/>
          </p:nvPr>
        </p:nvSpPr>
        <p:spPr/>
        <p:txBody>
          <a:bodyPr>
            <a:normAutofit lnSpcReduction="10000"/>
          </a:bodyPr>
          <a:lstStyle/>
          <a:p>
            <a:r>
              <a:rPr lang="en-US" dirty="0"/>
              <a:t>No, there are many alternative ones. Relational databases mainly use SQL</a:t>
            </a:r>
          </a:p>
          <a:p>
            <a:endParaRPr lang="en-US" dirty="0"/>
          </a:p>
          <a:p>
            <a:r>
              <a:rPr lang="en-US" dirty="0"/>
              <a:t>The last few years, because of the Cloud evolution, there has been a trend towards distributed databases</a:t>
            </a:r>
          </a:p>
          <a:p>
            <a:pPr lvl="1"/>
            <a:r>
              <a:rPr lang="en-US" dirty="0"/>
              <a:t>Optimized for handling items, not fields.</a:t>
            </a:r>
          </a:p>
          <a:p>
            <a:pPr lvl="1"/>
            <a:r>
              <a:rPr lang="en-US" dirty="0"/>
              <a:t>SQL can easily process individual field values for millions of items, but do badly in processing entire records</a:t>
            </a:r>
          </a:p>
          <a:p>
            <a:pPr lvl="1"/>
            <a:r>
              <a:rPr lang="en-US" dirty="0"/>
              <a:t>NoSQL is fast with millions of items, but (</a:t>
            </a:r>
            <a:r>
              <a:rPr lang="en-US" dirty="0" err="1"/>
              <a:t>relaOvely</a:t>
            </a:r>
            <a:r>
              <a:rPr lang="en-US" dirty="0"/>
              <a:t>) bad at retrieving and processing specific field values for large number of items</a:t>
            </a:r>
          </a:p>
        </p:txBody>
      </p:sp>
    </p:spTree>
    <p:extLst>
      <p:ext uri="{BB962C8B-B14F-4D97-AF65-F5344CB8AC3E}">
        <p14:creationId xmlns:p14="http://schemas.microsoft.com/office/powerpoint/2010/main" val="742147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2A3AD-F027-AC4F-BE5D-907057C0640B}"/>
              </a:ext>
            </a:extLst>
          </p:cNvPr>
          <p:cNvSpPr>
            <a:spLocks noGrp="1"/>
          </p:cNvSpPr>
          <p:nvPr>
            <p:ph type="title"/>
          </p:nvPr>
        </p:nvSpPr>
        <p:spPr/>
        <p:txBody>
          <a:bodyPr/>
          <a:lstStyle/>
          <a:p>
            <a:r>
              <a:rPr lang="en-US" dirty="0"/>
              <a:t>How does SQL look like?</a:t>
            </a:r>
          </a:p>
        </p:txBody>
      </p:sp>
      <p:sp>
        <p:nvSpPr>
          <p:cNvPr id="3" name="Content Placeholder 2">
            <a:extLst>
              <a:ext uri="{FF2B5EF4-FFF2-40B4-BE49-F238E27FC236}">
                <a16:creationId xmlns:a16="http://schemas.microsoft.com/office/drawing/2014/main" id="{A450F852-3457-3246-A2CD-5AE5B835AABD}"/>
              </a:ext>
            </a:extLst>
          </p:cNvPr>
          <p:cNvSpPr>
            <a:spLocks noGrp="1"/>
          </p:cNvSpPr>
          <p:nvPr>
            <p:ph idx="1"/>
          </p:nvPr>
        </p:nvSpPr>
        <p:spPr/>
        <p:txBody>
          <a:bodyPr>
            <a:normAutofit/>
          </a:bodyPr>
          <a:lstStyle/>
          <a:p>
            <a:r>
              <a:rPr lang="en-US" dirty="0"/>
              <a:t>Let us focus on SELECT:</a:t>
            </a:r>
          </a:p>
          <a:p>
            <a:pPr lvl="1"/>
            <a:r>
              <a:rPr lang="en-US" dirty="0"/>
              <a:t>“SELECT ID, </a:t>
            </a:r>
            <a:r>
              <a:rPr lang="en-US" dirty="0" err="1"/>
              <a:t>firstname</a:t>
            </a:r>
            <a:r>
              <a:rPr lang="en-US" dirty="0"/>
              <a:t>, </a:t>
            </a:r>
            <a:r>
              <a:rPr lang="en-US" dirty="0" err="1"/>
              <a:t>lastname</a:t>
            </a:r>
            <a:r>
              <a:rPr lang="en-US" dirty="0"/>
              <a:t>, city FROM customer”</a:t>
            </a:r>
          </a:p>
          <a:p>
            <a:pPr lvl="1"/>
            <a:r>
              <a:rPr lang="en-US" dirty="0"/>
              <a:t>“SELECT ID, </a:t>
            </a:r>
            <a:r>
              <a:rPr lang="en-US" dirty="0" err="1"/>
              <a:t>firstname</a:t>
            </a:r>
            <a:r>
              <a:rPr lang="en-US" dirty="0"/>
              <a:t>, </a:t>
            </a:r>
            <a:r>
              <a:rPr lang="en-US" dirty="0" err="1"/>
              <a:t>lastname</a:t>
            </a:r>
            <a:r>
              <a:rPr lang="en-US" dirty="0"/>
              <a:t>, city FROM customer ORDER BY city”</a:t>
            </a:r>
          </a:p>
          <a:p>
            <a:pPr lvl="1"/>
            <a:r>
              <a:rPr lang="en-US" dirty="0"/>
              <a:t>“SELECT ID, </a:t>
            </a:r>
            <a:r>
              <a:rPr lang="en-US" dirty="0" err="1"/>
              <a:t>firstname</a:t>
            </a:r>
            <a:r>
              <a:rPr lang="en-US" dirty="0"/>
              <a:t>, </a:t>
            </a:r>
            <a:r>
              <a:rPr lang="en-US" dirty="0" err="1"/>
              <a:t>lastname</a:t>
            </a:r>
            <a:r>
              <a:rPr lang="en-US" dirty="0"/>
              <a:t>, city FROM customer WHERE country = ‘USA’”</a:t>
            </a:r>
          </a:p>
          <a:p>
            <a:pPr lvl="1"/>
            <a:endParaRPr lang="en-US" dirty="0"/>
          </a:p>
          <a:p>
            <a:pPr marL="0" indent="0">
              <a:buNone/>
            </a:pPr>
            <a:endParaRPr lang="en-US" dirty="0"/>
          </a:p>
        </p:txBody>
      </p:sp>
    </p:spTree>
    <p:extLst>
      <p:ext uri="{BB962C8B-B14F-4D97-AF65-F5344CB8AC3E}">
        <p14:creationId xmlns:p14="http://schemas.microsoft.com/office/powerpoint/2010/main" val="2180403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Kingdom 1: Non-Relational</a:t>
            </a:r>
          </a:p>
        </p:txBody>
      </p:sp>
      <p:sp>
        <p:nvSpPr>
          <p:cNvPr id="3" name="Content Placeholder 2"/>
          <p:cNvSpPr>
            <a:spLocks noGrp="1"/>
          </p:cNvSpPr>
          <p:nvPr>
            <p:ph idx="1"/>
          </p:nvPr>
        </p:nvSpPr>
        <p:spPr/>
        <p:txBody>
          <a:bodyPr>
            <a:normAutofit/>
          </a:bodyPr>
          <a:lstStyle/>
          <a:p>
            <a:pPr>
              <a:buNone/>
            </a:pPr>
            <a:r>
              <a:rPr lang="en-US" dirty="0"/>
              <a:t>Common storage structures include blobs, tables, and queues</a:t>
            </a:r>
          </a:p>
          <a:p>
            <a:pPr>
              <a:buNone/>
            </a:pPr>
            <a:endParaRPr lang="en-US" dirty="0"/>
          </a:p>
          <a:p>
            <a:pPr>
              <a:buNone/>
            </a:pPr>
            <a:r>
              <a:rPr lang="en-US" dirty="0"/>
              <a:t>There is no consistent interface </a:t>
            </a:r>
          </a:p>
          <a:p>
            <a:pPr>
              <a:buNone/>
            </a:pPr>
            <a:endParaRPr lang="en-US" dirty="0"/>
          </a:p>
          <a:p>
            <a:pPr>
              <a:buNone/>
            </a:pPr>
            <a:r>
              <a:rPr lang="en-US" dirty="0"/>
              <a:t>they tend to scale very well</a:t>
            </a:r>
          </a:p>
          <a:p>
            <a:pPr>
              <a:buNone/>
            </a:pPr>
            <a:endParaRPr lang="en-US" dirty="0"/>
          </a:p>
          <a:p>
            <a:pPr>
              <a:buNone/>
            </a:pPr>
            <a:r>
              <a:rPr lang="en-US" dirty="0"/>
              <a:t>Whatever integrity the program requires is the responsibility of the program developer</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Kingdom 2: Relational</a:t>
            </a:r>
          </a:p>
        </p:txBody>
      </p:sp>
      <p:sp>
        <p:nvSpPr>
          <p:cNvPr id="3" name="Content Placeholder 2"/>
          <p:cNvSpPr>
            <a:spLocks noGrp="1"/>
          </p:cNvSpPr>
          <p:nvPr>
            <p:ph idx="1"/>
          </p:nvPr>
        </p:nvSpPr>
        <p:spPr/>
        <p:txBody>
          <a:bodyPr>
            <a:normAutofit fontScale="77500" lnSpcReduction="20000"/>
          </a:bodyPr>
          <a:lstStyle/>
          <a:p>
            <a:pPr>
              <a:buNone/>
            </a:pPr>
            <a:r>
              <a:rPr lang="en-US" dirty="0"/>
              <a:t>These are the classic table-based databases such as Oracle and Microsoft SQL Server</a:t>
            </a:r>
          </a:p>
          <a:p>
            <a:pPr>
              <a:buNone/>
            </a:pPr>
            <a:endParaRPr lang="en-US" dirty="0"/>
          </a:p>
          <a:p>
            <a:pPr>
              <a:buNone/>
            </a:pPr>
            <a:r>
              <a:rPr lang="en-US" dirty="0"/>
              <a:t>They provide data integrity services, such as not allowing a customer to be deleted from the customer table as long as an order in the order table references that customer</a:t>
            </a:r>
          </a:p>
          <a:p>
            <a:pPr>
              <a:buNone/>
            </a:pPr>
            <a:endParaRPr lang="en-US" dirty="0"/>
          </a:p>
          <a:p>
            <a:pPr>
              <a:buNone/>
            </a:pPr>
            <a:r>
              <a:rPr lang="en-US" dirty="0"/>
              <a:t>Support complex queries involving joins over multiple tables</a:t>
            </a:r>
          </a:p>
          <a:p>
            <a:pPr>
              <a:buNone/>
            </a:pPr>
            <a:endParaRPr lang="en-US" dirty="0"/>
          </a:p>
          <a:p>
            <a:pPr>
              <a:buNone/>
            </a:pPr>
            <a:r>
              <a:rPr lang="en-US" dirty="0"/>
              <a:t>Harder to scale well, particularly to multiple machines</a:t>
            </a:r>
          </a:p>
          <a:p>
            <a:pPr>
              <a:buNone/>
            </a:pPr>
            <a:endParaRPr lang="en-US" dirty="0"/>
          </a:p>
          <a:p>
            <a:pPr>
              <a:buNone/>
            </a:pPr>
            <a:r>
              <a:rPr lang="en-US" dirty="0"/>
              <a:t>Often contain legacy data from apps that need to move to cloud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4" descr="A close up of a device&#10;&#10;Description automatically generated">
            <a:extLst>
              <a:ext uri="{FF2B5EF4-FFF2-40B4-BE49-F238E27FC236}">
                <a16:creationId xmlns:a16="http://schemas.microsoft.com/office/drawing/2014/main" id="{291C72FE-2BCF-1743-9467-1892B79956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06" y="954602"/>
            <a:ext cx="9016188" cy="5139228"/>
          </a:xfrm>
          <a:prstGeom prst="rect">
            <a:avLst/>
          </a:prstGeom>
        </p:spPr>
      </p:pic>
      <p:sp>
        <p:nvSpPr>
          <p:cNvPr id="8" name="Content Placeholder 7">
            <a:extLst>
              <a:ext uri="{FF2B5EF4-FFF2-40B4-BE49-F238E27FC236}">
                <a16:creationId xmlns:a16="http://schemas.microsoft.com/office/drawing/2014/main" id="{72219E2E-2C95-5142-8AC3-A18037DD7A57}"/>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98873961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1116</Words>
  <Application>Microsoft Macintosh PowerPoint</Application>
  <PresentationFormat>On-screen Show (4:3)</PresentationFormat>
  <Paragraphs>85</Paragraphs>
  <Slides>14</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ECE 530 Cloud Computing</vt:lpstr>
      <vt:lpstr>Storage: Primary Requirement</vt:lpstr>
      <vt:lpstr>Scalability: The Primary Design Goal</vt:lpstr>
      <vt:lpstr>What is SQL?</vt:lpstr>
      <vt:lpstr>Are all databases relational?</vt:lpstr>
      <vt:lpstr>How does SQL look like?</vt:lpstr>
      <vt:lpstr>Storage Kingdom 1: Non-Relational</vt:lpstr>
      <vt:lpstr>Storage Kingdom 2: Relational</vt:lpstr>
      <vt:lpstr>PowerPoint Presentation</vt:lpstr>
      <vt:lpstr>A blog (SQL Example)</vt:lpstr>
      <vt:lpstr>A blog (SQL Example -  cnt’d) </vt:lpstr>
      <vt:lpstr>A blog (NoSQL example)</vt:lpstr>
      <vt:lpstr>Grocery (NoSQL example)</vt:lpstr>
      <vt:lpstr>SQL vs NoSQL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530 Cloud Computing</dc:title>
  <dc:creator>Ioannis Papapanagiotou</dc:creator>
  <cp:lastModifiedBy>Ioannis Papapanagiotou</cp:lastModifiedBy>
  <cp:revision>10</cp:revision>
  <dcterms:created xsi:type="dcterms:W3CDTF">2020-04-10T14:00:36Z</dcterms:created>
  <dcterms:modified xsi:type="dcterms:W3CDTF">2020-04-10T15:33:15Z</dcterms:modified>
</cp:coreProperties>
</file>