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9" r:id="rId3"/>
    <p:sldId id="300" r:id="rId4"/>
    <p:sldId id="301" r:id="rId5"/>
    <p:sldId id="302" r:id="rId6"/>
    <p:sldId id="303" r:id="rId7"/>
    <p:sldId id="298" r:id="rId8"/>
    <p:sldId id="263" r:id="rId9"/>
    <p:sldId id="264" r:id="rId10"/>
    <p:sldId id="278" r:id="rId11"/>
    <p:sldId id="296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iew_(database)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9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03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0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ANSI-standard SQL specifies five types of JOIN: INNER, LEFT OUTER, RIGHT OUTER, FULL OUTER and CROSS. As a special case, a table (base table, </a:t>
            </a:r>
            <a:r>
              <a:rPr lang="en-US" dirty="0">
                <a:hlinkClick r:id="rId3" tooltip="View (database)"/>
              </a:rPr>
              <a:t>view</a:t>
            </a:r>
            <a:r>
              <a:rPr lang="en-US" dirty="0"/>
              <a:t>, or joined table) can JOIN to itself in a </a:t>
            </a:r>
            <a:r>
              <a:rPr lang="en-US" i="1" dirty="0"/>
              <a:t>self-join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E011D-F860-47D8-9260-A438D6B2E0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EBE0-EFB2-4E34-A0BC-304EC5FA2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F3B0A-6F86-42D1-80A1-8A43A22E2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D1299-46DA-43A6-8FE5-140A34A1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4436-FCBB-4803-B939-C57255E2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F9209-B063-4474-813E-FEFF02E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3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D7DF-E6EF-4A66-AC74-913CAE68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43951-D36D-4C31-BBA5-72BBFDD4A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D1D68-606E-4307-9CFA-8FF34020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28A7E-01E2-4A4A-9908-8491A33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920E6-E762-474A-9EBF-F29A63FA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1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ED933-7CCE-4280-AC0B-530CC99FF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5A6CE-B27F-4612-898A-D3EE8E3B8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4933-57C0-4999-971C-F218DBB8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7E6C-0EE3-4A98-9AD1-82E6A848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9E29-3918-4ACC-B111-2492F409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CEED-DE65-497C-984C-BC126C66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C1E0-0332-44C8-89EB-4EE7D34A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67032-6184-4248-8F42-68AF542B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8B634-7D30-49D2-9EAF-7A4A3610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D0481-7868-4F0E-89BF-4B2BDD36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3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E492-2922-4AFC-880A-04444CD8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25562-09D9-4230-B18E-0ADDD287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A789-2EB2-4A32-9A0B-175AB0C8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E6602-BB2E-4AD8-9591-0B26BCD4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21CF-83F1-4676-9394-1569644D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9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118C-6803-4F2D-8EC3-07B27060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29E7-AE05-4432-80AD-6D3FE30A0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67CE7-5347-4B66-908E-356BE13C3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6D3D7-D930-410B-9783-98D9579D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DF8C0-8FD5-4EFB-B511-137A8EF6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DF743-39B7-4212-9151-B7D8DC45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8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CA3C-D4F5-46AF-82D9-3661FD7C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2ED1C-376F-4430-A2EA-96335D62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79D5C-DCB0-4E7A-9F6C-915EBC820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347C3-C65E-4057-B69D-4AF4FF273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084B6-27A3-43BC-994E-5BB9E0075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856A2-A09C-483F-81C3-ACF2ED6B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33040-7AE4-4811-A414-2B3A1E3A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0A549-C806-470D-AB42-5E097CA1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DCCB-78BA-4AC4-998E-E3CBA9D2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C4F3A-4C20-428E-8A4D-C6737A5E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F99C9-02E1-4103-8DB1-677B1517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6F4F-B245-4A96-BE76-8458B54C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00201-EE89-4F60-8FAA-0D858691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07509-0BF0-4785-8C45-9FB2A935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66916-5354-425C-8E1D-8DAA2488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7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2515-454D-41F7-9757-69FA628D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81BA-CE85-4A72-AD6D-1B6912034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87403-A0E8-407D-B672-36817D293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6D935-9635-453C-932D-60772B9A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88B9-C8BF-4D33-B82A-EBFC925E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AF1A2-9D74-423E-880E-7F146D81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5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74AC-369A-4EA0-8C8D-FD70E39A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EA2A1-3E71-476E-B416-A81B072A4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09560-FC42-4043-944B-9AD9D8967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6DF6A-10F3-448D-9564-0414E244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EBA25-CE4B-49F4-A072-7CFEC12B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E5374-133F-42B1-9C74-9A63A296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CD3F5-B0F1-4227-AF81-12F2A3FB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FF15-69F2-4762-BEEA-4C700F6A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3E9E5-E134-4308-8739-F6CC0132F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14B3E-FDBC-4940-B767-60EDC0E3B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EDC1-9106-4C9E-99DD-885D8D454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7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Ioannis Papapanagiotou</a:t>
            </a:r>
          </a:p>
          <a:p>
            <a:r>
              <a:rPr lang="en-US" sz="1500">
                <a:solidFill>
                  <a:srgbClr val="FFFFFF"/>
                </a:solidFill>
              </a:rPr>
              <a:t>Relational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Relational Usage Case</a:t>
            </a:r>
          </a:p>
        </p:txBody>
      </p:sp>
      <p:pic>
        <p:nvPicPr>
          <p:cNvPr id="12290" name="Picture 2" descr="http://www.readwriteweb.com/images/relational_database_feb09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905000"/>
            <a:ext cx="5810250" cy="3209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Relational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91000" cy="4525963"/>
          </a:xfrm>
        </p:spPr>
        <p:txBody>
          <a:bodyPr>
            <a:normAutofit/>
          </a:bodyPr>
          <a:lstStyle/>
          <a:p>
            <a:r>
              <a:rPr lang="en-US" dirty="0"/>
              <a:t>In relational databases, a </a:t>
            </a:r>
            <a:r>
              <a:rPr lang="en-US" b="1" dirty="0"/>
              <a:t>table</a:t>
            </a:r>
            <a:r>
              <a:rPr lang="en-US" dirty="0"/>
              <a:t> is an organized set of data elements (values) using a model of vertical columns (which are identified by their name) and horizontal rows, the cell being the unit where a row and column intersect</a:t>
            </a:r>
          </a:p>
        </p:txBody>
      </p:sp>
      <p:pic>
        <p:nvPicPr>
          <p:cNvPr id="2050" name="Picture 2" descr="http://www.databasedev.co.uk/image/activities_student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348" y="2362200"/>
            <a:ext cx="3706153" cy="301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38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Relational SQL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2895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SQL </a:t>
            </a:r>
            <a:r>
              <a:rPr lang="en-US" b="1" dirty="0"/>
              <a:t>join</a:t>
            </a:r>
            <a:r>
              <a:rPr lang="en-US" dirty="0"/>
              <a:t> clause combines records from two or more tables in a database.</a:t>
            </a:r>
          </a:p>
          <a:p>
            <a:pPr lvl="1"/>
            <a:r>
              <a:rPr lang="en-US" dirty="0"/>
              <a:t> It creates a set that can be saved as a table or used as it is.</a:t>
            </a:r>
          </a:p>
          <a:p>
            <a:pPr lvl="1"/>
            <a:r>
              <a:rPr lang="en-US" dirty="0"/>
              <a:t> A JOIN is a means for combining fields from two tables by using values common to each. </a:t>
            </a:r>
          </a:p>
        </p:txBody>
      </p:sp>
      <p:pic>
        <p:nvPicPr>
          <p:cNvPr id="1026" name="Picture 2" descr="http://www.lornajane.net/wp-content/uploads/2011/12/recipes-db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47" y="2209800"/>
            <a:ext cx="5334000" cy="281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28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4F43-AF23-F643-AA46-7A78791F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Rankings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969AD9-7696-CB47-9165-FF18DCDEF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1462"/>
            <a:ext cx="10515600" cy="3779663"/>
          </a:xfrm>
        </p:spPr>
      </p:pic>
    </p:spTree>
    <p:extLst>
      <p:ext uri="{BB962C8B-B14F-4D97-AF65-F5344CB8AC3E}">
        <p14:creationId xmlns:p14="http://schemas.microsoft.com/office/powerpoint/2010/main" val="239431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E002-F6A5-C246-9ECE-C406FEA3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86F0-2D1C-BF4B-917B-3B739A6D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Master-Slave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All writes are written to the master. All reads performed against the replicated slave databases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Critical reads may be incorrect as writes may not have been propagated down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Large data sets can pose problems as master needs to duplicate data to slaves</a:t>
            </a:r>
          </a:p>
          <a:p>
            <a:r>
              <a:rPr lang="en-US" altLang="zh-CN" sz="2900" dirty="0">
                <a:ea typeface="宋体" pitchFamily="2" charset="-122"/>
              </a:rPr>
              <a:t>Multi-Master replication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8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DB64-45A0-944B-AD07-F6B94474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RDBMS -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2922-6FC6-A346-9056-E5EF63C7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900" dirty="0">
                <a:ea typeface="宋体" pitchFamily="2" charset="-122"/>
              </a:rPr>
              <a:t>Partition or </a:t>
            </a:r>
            <a:r>
              <a:rPr lang="en-US" altLang="zh-CN" sz="2900" dirty="0" err="1">
                <a:ea typeface="宋体" pitchFamily="2" charset="-122"/>
              </a:rPr>
              <a:t>sharding</a:t>
            </a:r>
            <a:endParaRPr lang="en-US" altLang="zh-CN" sz="2900" dirty="0">
              <a:ea typeface="宋体" pitchFamily="2" charset="-122"/>
            </a:endParaRPr>
          </a:p>
          <a:p>
            <a:pPr lvl="1"/>
            <a:r>
              <a:rPr lang="en-US" altLang="zh-CN" sz="2600" dirty="0">
                <a:ea typeface="宋体" pitchFamily="2" charset="-122"/>
              </a:rPr>
              <a:t>Scales well for both reads and writes</a:t>
            </a:r>
          </a:p>
          <a:p>
            <a:pPr lvl="1"/>
            <a:r>
              <a:rPr lang="en-US" altLang="zh-CN" sz="2600" dirty="0">
                <a:ea typeface="宋体" pitchFamily="2" charset="-122"/>
              </a:rPr>
              <a:t>Not transparent, application needs to be partition-aware (in contrast to DDB)</a:t>
            </a:r>
          </a:p>
          <a:p>
            <a:pPr lvl="1"/>
            <a:r>
              <a:rPr lang="en-US" altLang="zh-CN" sz="2600" dirty="0">
                <a:ea typeface="宋体" pitchFamily="2" charset="-122"/>
              </a:rPr>
              <a:t>Can no longer have relationships/joins across partitions</a:t>
            </a:r>
          </a:p>
          <a:p>
            <a:pPr lvl="1"/>
            <a:r>
              <a:rPr lang="en-US" altLang="zh-CN" sz="2600" dirty="0">
                <a:ea typeface="宋体" pitchFamily="2" charset="-122"/>
              </a:rPr>
              <a:t>Loss of referential integrity across shards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6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AF87-87AB-9443-AE24-FDA33A78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11F6-A23C-2748-8B43-896D2762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 web-site is most likely to be unavailable when it is most needed </a:t>
            </a:r>
            <a:r>
              <a:rPr lang="en-US" altLang="zh-CN" dirty="0">
                <a:solidFill>
                  <a:srgbClr val="006600"/>
                </a:solidFill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006600"/>
                </a:solidFill>
                <a:ea typeface="宋体" pitchFamily="2" charset="-122"/>
                <a:sym typeface="Wingdings" pitchFamily="2" charset="2"/>
              </a:rPr>
              <a:t>a huge volume of revenue loss</a:t>
            </a:r>
            <a:r>
              <a:rPr lang="en-US" altLang="zh-CN" dirty="0">
                <a:solidFill>
                  <a:srgbClr val="006600"/>
                </a:solidFill>
                <a:ea typeface="宋体" pitchFamily="2" charset="-122"/>
              </a:rPr>
              <a:t>  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Goal of web services today is to be as available as long as the network is on.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When some nodes crash or some communication links fail, the service still performs as expected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One desirable fault tolerance capability is to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b="1" dirty="0">
                <a:solidFill>
                  <a:srgbClr val="663300"/>
                </a:solidFill>
                <a:ea typeface="宋体" pitchFamily="2" charset="-122"/>
              </a:rPr>
              <a:t>survive a network partitioning into multiple parts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Distributed DBMSs (covered in the course) provides no solutions yet </a:t>
            </a:r>
            <a:r>
              <a:rPr lang="en-US" altLang="zh-CN" dirty="0">
                <a:latin typeface="Verdana" pitchFamily="34" charset="0"/>
                <a:ea typeface="宋体" pitchFamily="2" charset="-122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6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894C-C50E-C041-B5F6-36E61458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traditional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CCD5-6188-A448-8E9B-5D9A366D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“…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the whole point of seeking alternatives is that you need to solve a problem that relational databases are a bad fit for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…”</a:t>
            </a:r>
            <a:r>
              <a:rPr lang="en-US" altLang="zh-CN" dirty="0">
                <a:ea typeface="宋体" pitchFamily="2" charset="-122"/>
              </a:rPr>
              <a:t>        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006600"/>
                </a:solidFill>
                <a:ea typeface="宋体" pitchFamily="2" charset="-122"/>
              </a:rPr>
              <a:t>                                                                         - Eric Evans</a:t>
            </a:r>
          </a:p>
          <a:p>
            <a:r>
              <a:rPr lang="en-US" altLang="zh-CN" dirty="0">
                <a:ea typeface="宋体" pitchFamily="2" charset="-122"/>
              </a:rPr>
              <a:t>Class of non-relational data storage systems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Usually do not require a fixed table schema nor do they use the concept of joins</a:t>
            </a:r>
          </a:p>
          <a:p>
            <a:r>
              <a:rPr lang="en-US" altLang="zh-CN" dirty="0">
                <a:ea typeface="宋体" pitchFamily="2" charset="-122"/>
              </a:rPr>
              <a:t>Relax one or more of the ACID properties</a:t>
            </a:r>
            <a:r>
              <a:rPr lang="en-US" altLang="zh-CN" sz="2900" dirty="0">
                <a:ea typeface="宋体" pitchFamily="2" charset="-122"/>
              </a:rPr>
              <a:t>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Brewer</a:t>
            </a:r>
            <a:r>
              <a:rPr lang="en-US" altLang="zh-CN" dirty="0">
                <a:latin typeface="Verdana" pitchFamily="34" charset="0"/>
                <a:ea typeface="宋体" pitchFamily="2" charset="-122"/>
              </a:rPr>
              <a:t>’</a:t>
            </a:r>
            <a:r>
              <a:rPr lang="en-US" altLang="zh-CN" dirty="0">
                <a:ea typeface="宋体" pitchFamily="2" charset="-122"/>
              </a:rPr>
              <a:t>s CAP theorem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0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F6459-79FD-CC43-8A54-D252EE71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CAP Theorem and Relational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A91A-024B-BD47-9BE8-D6243F73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700"/>
              <a:t>SQL databases emphasize </a:t>
            </a:r>
            <a:r>
              <a:rPr lang="en-US" sz="1700" b="1"/>
              <a:t>ACID (Atomicity, Consistency, Isolation, Durability) where NoSQL focuses on BASE (Basically Available, Soft-State, Eventual Consistency). </a:t>
            </a:r>
            <a:r>
              <a:rPr lang="en-US" sz="1700"/>
              <a:t>These are both based on Brewer’s CAP thereoem (visualized below). A common definition for CAP is “</a:t>
            </a:r>
            <a:r>
              <a:rPr lang="en-US" sz="1700" i="1"/>
              <a:t>In the face of network partitions, you can’t always have both perfect consistency and 100% availability. Plan accordingly.”</a:t>
            </a:r>
            <a:endParaRPr lang="en-US" sz="170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7E20B75-2A7B-E646-8175-9FDF76DF28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8" b="1898"/>
          <a:stretch/>
        </p:blipFill>
        <p:spPr>
          <a:xfrm>
            <a:off x="5297763" y="1029539"/>
            <a:ext cx="6250769" cy="46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80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Storage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This is the familiar database, such as Oracle, MS SQL Server, MySQL, Postgres. Made up of tables containing typed columns (schema) and rows (data)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Used when relationships between tables are necessary and complex. For example, an order (row in table of orders) contains a reference to a product (row in table of products) and a customer (row in a table of customers). The customer contains a reference to an address table and payment source table, etc.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Database system itself enforces data integrity, for example, you can’t delete a customer when an order refers to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Storage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Have historically been the bottleneck of large systems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Scale up well on a single node, often a large fast one, but have more trouble scaling out (e.g. cloud), because of need for consistency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Having said that, most legacy data is in this type of storage, so you won’t lose them any time soon.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Macintosh PowerPoint</Application>
  <PresentationFormat>Widescreen</PresentationFormat>
  <Paragraphs>59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Monotype Sorts</vt:lpstr>
      <vt:lpstr>Verdana</vt:lpstr>
      <vt:lpstr>Office Theme</vt:lpstr>
      <vt:lpstr>ECE 530 Cloud Computing</vt:lpstr>
      <vt:lpstr>Database Rankings</vt:lpstr>
      <vt:lpstr>Scaling RDBMS</vt:lpstr>
      <vt:lpstr>Scaling RDBMS - Partitioning</vt:lpstr>
      <vt:lpstr>Challenge - Availability</vt:lpstr>
      <vt:lpstr>Beyond traditional RDBMS</vt:lpstr>
      <vt:lpstr>CAP Theorem and Relational Systems</vt:lpstr>
      <vt:lpstr>Relational Storage 1</vt:lpstr>
      <vt:lpstr>Relational Storage 2</vt:lpstr>
      <vt:lpstr>Common Relational Usage Case</vt:lpstr>
      <vt:lpstr>Background: Relational DB</vt:lpstr>
      <vt:lpstr>Background: Relational SQL Joins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530 Cloud Computing</dc:title>
  <dc:creator>Ioannis Papapanagiotou</dc:creator>
  <cp:lastModifiedBy>Ioannis Papapanagiotou</cp:lastModifiedBy>
  <cp:revision>1</cp:revision>
  <dcterms:created xsi:type="dcterms:W3CDTF">2020-04-10T19:21:53Z</dcterms:created>
  <dcterms:modified xsi:type="dcterms:W3CDTF">2020-04-10T19:21:55Z</dcterms:modified>
</cp:coreProperties>
</file>