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18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spPr>
            <a:solidFill>
              <a:schemeClr val="accent1"/>
            </a:solidFill>
            <a:ln w="38100" cap="flat" cmpd="sng" algn="ctr">
              <a:solidFill>
                <a:schemeClr val="lt1"/>
              </a:solidFill>
              <a:prstDash val="solid"/>
            </a:ln>
            <a:effectLst>
              <a:outerShdw blurRad="57150" dist="38100" dir="5400000" algn="ctr" rotWithShape="0">
                <a:schemeClr val="accent1">
                  <a:shade val="9000"/>
                  <a:satMod val="105000"/>
                  <a:alpha val="48000"/>
                </a:schemeClr>
              </a:outerShdw>
            </a:effectLst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922C-3D4E-AC97-652A707ACFDE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38100" cap="flat" cmpd="sng" algn="ctr">
                <a:solidFill>
                  <a:schemeClr val="lt1"/>
                </a:solidFill>
                <a:prstDash val="solid"/>
              </a:ln>
              <a:effectLst>
                <a:outerShdw blurRad="57150" dist="38100" dir="5400000" algn="ctr" rotWithShape="0">
                  <a:schemeClr val="accent5">
                    <a:shade val="9000"/>
                    <a:satMod val="105000"/>
                    <a:alpha val="48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922C-3D4E-AC97-652A707ACFDE}"/>
              </c:ext>
            </c:extLst>
          </c:dPt>
          <c:dLbls>
            <c:dLbl>
              <c:idx val="0"/>
              <c:layout>
                <c:manualLayout>
                  <c:x val="-0.19874195073096035"/>
                  <c:y val="0.19784311305572616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11117959562107"/>
                      <c:h val="0.115625419344348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922C-3D4E-AC97-652A707ACFDE}"/>
                </c:ext>
              </c:extLst>
            </c:dLbl>
            <c:dLbl>
              <c:idx val="1"/>
              <c:layout>
                <c:manualLayout>
                  <c:x val="-0.1905925082758802"/>
                  <c:y val="-0.16797220241927405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22C-3D4E-AC97-652A707ACFDE}"/>
                </c:ext>
              </c:extLst>
            </c:dLbl>
            <c:dLbl>
              <c:idx val="2"/>
              <c:layout>
                <c:manualLayout>
                  <c:x val="0.19873078523733151"/>
                  <c:y val="-0.16538938610604681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22C-3D4E-AC97-652A707ACFDE}"/>
                </c:ext>
              </c:extLst>
            </c:dLbl>
            <c:dLbl>
              <c:idx val="3"/>
              <c:layout>
                <c:manualLayout>
                  <c:x val="0.16543022189940884"/>
                  <c:y val="0.16637570729156709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22C-3D4E-AC97-652A707ACF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 b="1">
                    <a:solidFill>
                      <a:schemeClr val="bg1"/>
                    </a:solidFill>
                    <a:latin typeface="+mj-lt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[Book1]Sheet2!$A$2:$A$5</c:f>
              <c:strCache>
                <c:ptCount val="4"/>
                <c:pt idx="0">
                  <c:v>Column-Store</c:v>
                </c:pt>
                <c:pt idx="1">
                  <c:v>Key Value</c:v>
                </c:pt>
                <c:pt idx="2">
                  <c:v>Document</c:v>
                </c:pt>
                <c:pt idx="3">
                  <c:v>Graph</c:v>
                </c:pt>
              </c:strCache>
            </c:strRef>
          </c:cat>
          <c:val>
            <c:numRef>
              <c:f>[Book1]Sheet2!$B$2:$B$5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22C-3D4E-AC97-652A707ACF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spPr>
            <a:solidFill>
              <a:schemeClr val="accent1"/>
            </a:solidFill>
            <a:ln w="38100" cap="flat" cmpd="sng" algn="ctr">
              <a:solidFill>
                <a:schemeClr val="lt1"/>
              </a:solidFill>
              <a:prstDash val="solid"/>
            </a:ln>
            <a:effectLst>
              <a:outerShdw blurRad="57150" dist="38100" dir="5400000" algn="ctr" rotWithShape="0">
                <a:schemeClr val="accent1">
                  <a:shade val="9000"/>
                  <a:satMod val="105000"/>
                  <a:alpha val="48000"/>
                </a:schemeClr>
              </a:outerShdw>
            </a:effectLst>
          </c:spPr>
          <c:dPt>
            <c:idx val="0"/>
            <c:bubble3D val="0"/>
            <c:spPr>
              <a:solidFill>
                <a:schemeClr val="accent5"/>
              </a:solidFill>
              <a:ln w="38100" cap="flat" cmpd="sng" algn="ctr">
                <a:solidFill>
                  <a:schemeClr val="lt1"/>
                </a:solidFill>
                <a:prstDash val="solid"/>
              </a:ln>
              <a:effectLst>
                <a:outerShdw blurRad="57150" dist="38100" dir="5400000" algn="ctr" rotWithShape="0">
                  <a:schemeClr val="accent5">
                    <a:shade val="9000"/>
                    <a:satMod val="105000"/>
                    <a:alpha val="48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8DC-7947-B6E4-9A14E20F0D8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F8DC-7947-B6E4-9A14E20F0D82}"/>
              </c:ext>
            </c:extLst>
          </c:dPt>
          <c:dLbls>
            <c:dLbl>
              <c:idx val="0"/>
              <c:layout>
                <c:manualLayout>
                  <c:x val="-0.19874195073096035"/>
                  <c:y val="0.19784311305572616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11117959562107"/>
                      <c:h val="0.115625419344348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8DC-7947-B6E4-9A14E20F0D82}"/>
                </c:ext>
              </c:extLst>
            </c:dLbl>
            <c:dLbl>
              <c:idx val="1"/>
              <c:layout>
                <c:manualLayout>
                  <c:x val="-0.1905925082758802"/>
                  <c:y val="-0.16797220241927405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8DC-7947-B6E4-9A14E20F0D82}"/>
                </c:ext>
              </c:extLst>
            </c:dLbl>
            <c:dLbl>
              <c:idx val="2"/>
              <c:layout>
                <c:manualLayout>
                  <c:x val="0.19873078523733151"/>
                  <c:y val="-0.16538938610604681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8DC-7947-B6E4-9A14E20F0D82}"/>
                </c:ext>
              </c:extLst>
            </c:dLbl>
            <c:dLbl>
              <c:idx val="3"/>
              <c:layout>
                <c:manualLayout>
                  <c:x val="0.16543022189940884"/>
                  <c:y val="0.16637570729156709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8DC-7947-B6E4-9A14E20F0D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 b="1">
                    <a:solidFill>
                      <a:schemeClr val="bg1"/>
                    </a:solidFill>
                    <a:latin typeface="+mj-lt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[Book1]Sheet2!$A$2:$A$5</c:f>
              <c:strCache>
                <c:ptCount val="4"/>
                <c:pt idx="0">
                  <c:v>Column-Store</c:v>
                </c:pt>
                <c:pt idx="1">
                  <c:v>Key Value</c:v>
                </c:pt>
                <c:pt idx="2">
                  <c:v>Document</c:v>
                </c:pt>
                <c:pt idx="3">
                  <c:v>Graph</c:v>
                </c:pt>
              </c:strCache>
            </c:strRef>
          </c:cat>
          <c:val>
            <c:numRef>
              <c:f>[Book1]Sheet2!$B$2:$B$5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DC-7947-B6E4-9A14E20F0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spPr>
            <a:solidFill>
              <a:schemeClr val="accent1"/>
            </a:solidFill>
            <a:ln w="38100" cap="flat" cmpd="sng" algn="ctr">
              <a:solidFill>
                <a:schemeClr val="lt1"/>
              </a:solidFill>
              <a:prstDash val="solid"/>
            </a:ln>
            <a:effectLst>
              <a:outerShdw blurRad="57150" dist="38100" dir="5400000" algn="ctr" rotWithShape="0">
                <a:schemeClr val="accent1">
                  <a:shade val="9000"/>
                  <a:satMod val="105000"/>
                  <a:alpha val="48000"/>
                </a:schemeClr>
              </a:outerShdw>
            </a:effectLst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BECD-0B48-AC32-221DC3E12555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BECD-0B48-AC32-221DC3E12555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38100" cap="flat" cmpd="sng" algn="ctr">
                <a:solidFill>
                  <a:schemeClr val="lt1"/>
                </a:solidFill>
                <a:prstDash val="solid"/>
              </a:ln>
              <a:effectLst>
                <a:outerShdw blurRad="57150" dist="38100" dir="5400000" algn="ctr" rotWithShape="0">
                  <a:schemeClr val="accent5">
                    <a:shade val="9000"/>
                    <a:satMod val="105000"/>
                    <a:alpha val="48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ECD-0B48-AC32-221DC3E12555}"/>
              </c:ext>
            </c:extLst>
          </c:dPt>
          <c:dLbls>
            <c:dLbl>
              <c:idx val="0"/>
              <c:layout>
                <c:manualLayout>
                  <c:x val="-0.19874195073096035"/>
                  <c:y val="0.19784311305572616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11117959562107"/>
                      <c:h val="0.115625419344348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BECD-0B48-AC32-221DC3E12555}"/>
                </c:ext>
              </c:extLst>
            </c:dLbl>
            <c:dLbl>
              <c:idx val="1"/>
              <c:layout>
                <c:manualLayout>
                  <c:x val="-0.1905925082758802"/>
                  <c:y val="-0.16797220241927405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ECD-0B48-AC32-221DC3E12555}"/>
                </c:ext>
              </c:extLst>
            </c:dLbl>
            <c:dLbl>
              <c:idx val="2"/>
              <c:layout>
                <c:manualLayout>
                  <c:x val="0.19873078523733151"/>
                  <c:y val="-0.16538938610604681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ECD-0B48-AC32-221DC3E12555}"/>
                </c:ext>
              </c:extLst>
            </c:dLbl>
            <c:dLbl>
              <c:idx val="3"/>
              <c:layout>
                <c:manualLayout>
                  <c:x val="0.16543022189940884"/>
                  <c:y val="0.16637570729156709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ECD-0B48-AC32-221DC3E125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 b="1">
                    <a:solidFill>
                      <a:schemeClr val="bg1"/>
                    </a:solidFill>
                    <a:latin typeface="+mj-lt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[Book1]Sheet2!$A$2:$A$5</c:f>
              <c:strCache>
                <c:ptCount val="4"/>
                <c:pt idx="0">
                  <c:v>Column-Store</c:v>
                </c:pt>
                <c:pt idx="1">
                  <c:v>Key Value</c:v>
                </c:pt>
                <c:pt idx="2">
                  <c:v>Document</c:v>
                </c:pt>
                <c:pt idx="3">
                  <c:v>Graph</c:v>
                </c:pt>
              </c:strCache>
            </c:strRef>
          </c:cat>
          <c:val>
            <c:numRef>
              <c:f>[Book1]Sheet2!$B$2:$B$5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ECD-0B48-AC32-221DC3E125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spPr>
            <a:solidFill>
              <a:schemeClr val="accent1"/>
            </a:solidFill>
            <a:ln w="38100" cap="flat" cmpd="sng" algn="ctr">
              <a:solidFill>
                <a:schemeClr val="lt1"/>
              </a:solidFill>
              <a:prstDash val="solid"/>
            </a:ln>
            <a:effectLst>
              <a:outerShdw blurRad="57150" dist="38100" dir="5400000" algn="ctr" rotWithShape="0">
                <a:schemeClr val="accent1">
                  <a:shade val="9000"/>
                  <a:satMod val="105000"/>
                  <a:alpha val="48000"/>
                </a:schemeClr>
              </a:outerShdw>
            </a:effectLst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EECD-6946-95CB-CABFF9358591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EECD-6946-95CB-CABFF935859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38100" cap="flat" cmpd="sng" algn="ctr">
                <a:solidFill>
                  <a:schemeClr val="lt1"/>
                </a:solidFill>
                <a:prstDash val="solid"/>
              </a:ln>
              <a:effectLst>
                <a:outerShdw blurRad="57150" dist="38100" dir="5400000" algn="ctr" rotWithShape="0">
                  <a:schemeClr val="accent5">
                    <a:shade val="9000"/>
                    <a:satMod val="105000"/>
                    <a:alpha val="48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CD-6946-95CB-CABFF9358591}"/>
              </c:ext>
            </c:extLst>
          </c:dPt>
          <c:dLbls>
            <c:dLbl>
              <c:idx val="0"/>
              <c:layout>
                <c:manualLayout>
                  <c:x val="-0.19874195073096035"/>
                  <c:y val="0.19784311305572616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11117959562107"/>
                      <c:h val="0.115625419344348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ECD-6946-95CB-CABFF9358591}"/>
                </c:ext>
              </c:extLst>
            </c:dLbl>
            <c:dLbl>
              <c:idx val="1"/>
              <c:layout>
                <c:manualLayout>
                  <c:x val="-0.1905925082758802"/>
                  <c:y val="-0.16797220241927405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CD-6946-95CB-CABFF9358591}"/>
                </c:ext>
              </c:extLst>
            </c:dLbl>
            <c:dLbl>
              <c:idx val="2"/>
              <c:layout>
                <c:manualLayout>
                  <c:x val="0.19873078523733151"/>
                  <c:y val="-0.16538938610604681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CD-6946-95CB-CABFF9358591}"/>
                </c:ext>
              </c:extLst>
            </c:dLbl>
            <c:dLbl>
              <c:idx val="3"/>
              <c:layout>
                <c:manualLayout>
                  <c:x val="0.16543022189940884"/>
                  <c:y val="0.16637570729156709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ECD-6946-95CB-CABFF93585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 b="1">
                    <a:solidFill>
                      <a:schemeClr val="bg1"/>
                    </a:solidFill>
                    <a:latin typeface="+mj-lt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[Book1]Sheet2!$A$2:$A$5</c:f>
              <c:strCache>
                <c:ptCount val="4"/>
                <c:pt idx="0">
                  <c:v>Column-Store</c:v>
                </c:pt>
                <c:pt idx="1">
                  <c:v>Key Value</c:v>
                </c:pt>
                <c:pt idx="2">
                  <c:v>Document</c:v>
                </c:pt>
                <c:pt idx="3">
                  <c:v>Graph</c:v>
                </c:pt>
              </c:strCache>
            </c:strRef>
          </c:cat>
          <c:val>
            <c:numRef>
              <c:f>[Book1]Sheet2!$B$2:$B$5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CD-6946-95CB-CABFF93585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01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4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4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17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6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7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4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7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7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1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01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4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58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2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7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1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4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6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7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0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7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7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6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iff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iff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Ioannis Papapanagiotou</a:t>
            </a:r>
          </a:p>
          <a:p>
            <a:r>
              <a:rPr lang="en-US" sz="1500" dirty="0">
                <a:solidFill>
                  <a:srgbClr val="FFFFFF"/>
                </a:solidFill>
              </a:rPr>
              <a:t>NoSQL flavors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866B-0055-C94A-B580-AF0E4F1D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548" cy="12994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NoSQL Flavors – Graph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83F11-26CA-E145-A226-53F384C7A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1968958"/>
            <a:ext cx="3716020" cy="26290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62B2-2B58-564F-86BD-1EC30964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153" y="2827419"/>
            <a:ext cx="3771900" cy="3227626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Think Mathematics graphs, edges and vertices.</a:t>
            </a:r>
          </a:p>
          <a:p>
            <a:r>
              <a:rPr lang="en-US" dirty="0">
                <a:solidFill>
                  <a:srgbClr val="000000"/>
                </a:solidFill>
              </a:rPr>
              <a:t>Composed of Nodes and Relationships</a:t>
            </a:r>
          </a:p>
          <a:p>
            <a:r>
              <a:rPr lang="en-US" dirty="0">
                <a:solidFill>
                  <a:srgbClr val="000000"/>
                </a:solidFill>
              </a:rPr>
              <a:t>Both can have key-value collections</a:t>
            </a:r>
          </a:p>
          <a:p>
            <a:r>
              <a:rPr lang="en-US" dirty="0">
                <a:solidFill>
                  <a:srgbClr val="000000"/>
                </a:solidFill>
              </a:rPr>
              <a:t>Labels (tags) can be added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2CE0D0-240C-9746-BF1A-9E9F9728B36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NoSQL Flavors – Graph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0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82CD-A50F-AC49-8C82-13F4E177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Flavors – Graph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AA1C-C235-8A49-98CA-4DCDBF9C6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for when the data you have is defined by relationships</a:t>
            </a:r>
          </a:p>
          <a:p>
            <a:pPr lvl="1"/>
            <a:r>
              <a:rPr lang="en-US" dirty="0"/>
              <a:t>Friend tracking on Facebook </a:t>
            </a:r>
          </a:p>
          <a:p>
            <a:pPr lvl="1"/>
            <a:r>
              <a:rPr lang="en-US" dirty="0"/>
              <a:t>Movie database </a:t>
            </a:r>
          </a:p>
          <a:p>
            <a:pPr lvl="1"/>
            <a:r>
              <a:rPr lang="en-US" dirty="0"/>
              <a:t>Searching for things like:</a:t>
            </a:r>
          </a:p>
          <a:p>
            <a:pPr lvl="2"/>
            <a:r>
              <a:rPr lang="en-US" dirty="0"/>
              <a:t>Friend of a friend of a friend who’s not friends with me </a:t>
            </a:r>
          </a:p>
          <a:p>
            <a:pPr lvl="2"/>
            <a:r>
              <a:rPr lang="en-US" dirty="0"/>
              <a:t>People who worked on a movie with me who haven’t worked with my friend</a:t>
            </a:r>
          </a:p>
          <a:p>
            <a:pPr lvl="2"/>
            <a:r>
              <a:rPr lang="en-US" dirty="0"/>
              <a:t>Find the shortest path between me and this person.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6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E2BC-B672-1D49-90B3-3594CFEC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Flavors – Document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3B4EA5-20F4-F840-B00F-976BA8F844D8}"/>
              </a:ext>
            </a:extLst>
          </p:cNvPr>
          <p:cNvGraphicFramePr>
            <a:graphicFrameLocks/>
          </p:cNvGraphicFramePr>
          <p:nvPr/>
        </p:nvGraphicFramePr>
        <p:xfrm>
          <a:off x="-462721" y="2075328"/>
          <a:ext cx="5206999" cy="434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 descr="https://encrypted-tbn1.gstatic.com/images?q=tbn:ANd9GcQW9cC4OUDZnGX3pInjDvSieXVLR3JeKnz1F2yAIecZyeu3KkJGvHDlFoKn">
            <a:extLst>
              <a:ext uri="{FF2B5EF4-FFF2-40B4-BE49-F238E27FC236}">
                <a16:creationId xmlns:a16="http://schemas.microsoft.com/office/drawing/2014/main" id="{80ECB642-27D6-0E45-8343-D7D4F398A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957" y="3410127"/>
            <a:ext cx="2032000" cy="67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696906-5881-3A4A-BBC7-9D1FF7ADF1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737" y="1925106"/>
            <a:ext cx="1185842" cy="1185842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31D59047-1720-8E46-AF3B-005FC45D971D}"/>
              </a:ext>
            </a:extLst>
          </p:cNvPr>
          <p:cNvSpPr txBox="1"/>
          <p:nvPr/>
        </p:nvSpPr>
        <p:spPr>
          <a:xfrm>
            <a:off x="6236317" y="2383597"/>
            <a:ext cx="2626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9D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DocumentDB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DAA1DB-DFD3-254C-9558-B0B50DF23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7100" y="4824895"/>
            <a:ext cx="1168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4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63DB-03BD-7845-8D78-BFBA731B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Flavors – Document Store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F3F0-5AB4-2043-A3D1-57E140FA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stored as “Documents” </a:t>
            </a:r>
          </a:p>
          <a:p>
            <a:pPr lvl="1"/>
            <a:r>
              <a:rPr lang="en-US" dirty="0"/>
              <a:t>JavaScript Object Notation (JSON)</a:t>
            </a:r>
          </a:p>
          <a:p>
            <a:pPr lvl="1"/>
            <a:r>
              <a:rPr lang="en-US" dirty="0"/>
              <a:t>Binary forms of JSON</a:t>
            </a:r>
          </a:p>
          <a:p>
            <a:pPr lvl="1"/>
            <a:r>
              <a:rPr lang="en-US" dirty="0"/>
              <a:t>XML</a:t>
            </a:r>
          </a:p>
          <a:p>
            <a:r>
              <a:rPr lang="en-US" dirty="0"/>
              <a:t>Documents are collections of Key-Value pairs</a:t>
            </a:r>
          </a:p>
          <a:p>
            <a:r>
              <a:rPr lang="en-US" dirty="0"/>
              <a:t>Documents are collected in “collections”</a:t>
            </a:r>
          </a:p>
          <a:p>
            <a:r>
              <a:rPr lang="en-US" dirty="0"/>
              <a:t>Values can be strings, dates, Boolean, integers, even documents and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2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6F80-FD0E-6B4E-9040-44B3F5FA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Flavors – Document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A224F-4F05-DE49-9C8F-463D6FE5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writing</a:t>
            </a:r>
          </a:p>
          <a:p>
            <a:r>
              <a:rPr lang="en-US" dirty="0"/>
              <a:t>Flexible indexing for fast value searching</a:t>
            </a:r>
          </a:p>
          <a:p>
            <a:r>
              <a:rPr lang="en-US" dirty="0"/>
              <a:t>Horizontal scaling</a:t>
            </a:r>
          </a:p>
          <a:p>
            <a:r>
              <a:rPr lang="en-US" dirty="0"/>
              <a:t>Schema-less</a:t>
            </a:r>
          </a:p>
          <a:p>
            <a:r>
              <a:rPr lang="en-US" dirty="0"/>
              <a:t>Great as an Object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3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F1933-77CD-7842-AFAB-2CD98F428DE5}"/>
              </a:ext>
            </a:extLst>
          </p:cNvPr>
          <p:cNvSpPr/>
          <p:nvPr/>
        </p:nvSpPr>
        <p:spPr>
          <a:xfrm>
            <a:off x="482601" y="2638043"/>
            <a:ext cx="252298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 </a:t>
            </a:r>
            <a:r>
              <a:rPr lang="en-US" sz="1700" b="1" dirty="0"/>
              <a:t>NoSQL</a:t>
            </a:r>
            <a:r>
              <a:rPr lang="en-US" sz="1700" dirty="0"/>
              <a:t> (originally referring to "</a:t>
            </a:r>
            <a:r>
              <a:rPr lang="en-US" sz="1700" b="1" dirty="0"/>
              <a:t>non</a:t>
            </a:r>
            <a:r>
              <a:rPr lang="en-US" sz="1700" dirty="0"/>
              <a:t> SQL" </a:t>
            </a:r>
            <a:r>
              <a:rPr lang="en-US" sz="1700" b="1" dirty="0"/>
              <a:t>or</a:t>
            </a:r>
            <a:r>
              <a:rPr lang="en-US" sz="1700" dirty="0"/>
              <a:t> "</a:t>
            </a:r>
            <a:r>
              <a:rPr lang="en-US" sz="1700" b="1" dirty="0"/>
              <a:t>non relational</a:t>
            </a:r>
            <a:r>
              <a:rPr lang="en-US" sz="1700" dirty="0"/>
              <a:t>") database provides a mechanism for storage and retrieval of data that is modeled in means other than the tabular </a:t>
            </a:r>
            <a:r>
              <a:rPr lang="en-US" sz="1700" b="1" dirty="0"/>
              <a:t>relations</a:t>
            </a:r>
            <a:r>
              <a:rPr lang="en-US" sz="1700" dirty="0"/>
              <a:t> used in </a:t>
            </a:r>
            <a:r>
              <a:rPr lang="en-US" sz="1700" b="1" dirty="0"/>
              <a:t>relational</a:t>
            </a:r>
            <a:r>
              <a:rPr lang="en-US" sz="1700" dirty="0"/>
              <a:t> databases</a:t>
            </a:r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4B5F5-37BD-A745-BA82-0034F305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22" y="1994884"/>
            <a:ext cx="4688077" cy="270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1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5154-CB8C-0545-A90C-979C32A1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Flavors: Key- Value Stores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A1EDD0C-048D-214B-9F07-9CC90CED7CEE}"/>
              </a:ext>
            </a:extLst>
          </p:cNvPr>
          <p:cNvGraphicFramePr>
            <a:graphicFrameLocks/>
          </p:cNvGraphicFramePr>
          <p:nvPr/>
        </p:nvGraphicFramePr>
        <p:xfrm>
          <a:off x="-204303" y="1987016"/>
          <a:ext cx="5206999" cy="434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http://www.hanselman.com/blog/content/binary/Windows-Live-Writer/ef572a4c3e50_13F7B/redis_logo_a83f44f3-708d-4fad-aa6e-6eb0d6f82001.png">
            <a:extLst>
              <a:ext uri="{FF2B5EF4-FFF2-40B4-BE49-F238E27FC236}">
                <a16:creationId xmlns:a16="http://schemas.microsoft.com/office/drawing/2014/main" id="{FA17B195-41E4-A346-B823-DD066FA4E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55" y="2685094"/>
            <a:ext cx="1136015" cy="95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191A6F-8E8B-D04E-BB0A-0AAAA842D8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95" y="2734524"/>
            <a:ext cx="909544" cy="909544"/>
          </a:xfrm>
          <a:prstGeom prst="rect">
            <a:avLst/>
          </a:prstGeom>
        </p:spPr>
      </p:pic>
      <p:pic>
        <p:nvPicPr>
          <p:cNvPr id="7" name="Picture 6" descr="http://1rtdn21e2k8w27koup1eiasxspe.wpengine.netdna-cdn.com/wp-content/uploads/dynamodb-10132014.gif">
            <a:extLst>
              <a:ext uri="{FF2B5EF4-FFF2-40B4-BE49-F238E27FC236}">
                <a16:creationId xmlns:a16="http://schemas.microsoft.com/office/drawing/2014/main" id="{4D344539-1A0D-5542-96EA-70BE94A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775" y="3974299"/>
            <a:ext cx="2587625" cy="70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cdn.tutsplus.com/net/uploads/legacy/1131_faster_websites/pre.png">
            <a:extLst>
              <a:ext uri="{FF2B5EF4-FFF2-40B4-BE49-F238E27FC236}">
                <a16:creationId xmlns:a16="http://schemas.microsoft.com/office/drawing/2014/main" id="{D9A7C387-9556-7445-BE26-B6DB28181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55" y="5164083"/>
            <a:ext cx="1013840" cy="77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blog.trifork.com/wp-content/uploads/2013/06/Riak_product_logo.png">
            <a:extLst>
              <a:ext uri="{FF2B5EF4-FFF2-40B4-BE49-F238E27FC236}">
                <a16:creationId xmlns:a16="http://schemas.microsoft.com/office/drawing/2014/main" id="{86EA97C2-3B1D-134F-874D-18C61729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544" y="5005419"/>
            <a:ext cx="2251711" cy="85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7321E3-7D41-0F4E-807E-9BFF6A89991B}"/>
              </a:ext>
            </a:extLst>
          </p:cNvPr>
          <p:cNvSpPr txBox="1"/>
          <p:nvPr/>
        </p:nvSpPr>
        <p:spPr>
          <a:xfrm>
            <a:off x="7163439" y="4028857"/>
            <a:ext cx="142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Azure Table Storage</a:t>
            </a:r>
          </a:p>
        </p:txBody>
      </p:sp>
    </p:spTree>
    <p:extLst>
      <p:ext uri="{BB962C8B-B14F-4D97-AF65-F5344CB8AC3E}">
        <p14:creationId xmlns:p14="http://schemas.microsoft.com/office/powerpoint/2010/main" val="267486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A5A2-6F76-2548-990E-34372604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Flavors: Key- Value Stores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A1328F-539B-F143-AAA6-4F68659C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Stores Data in buckets as a Key and </a:t>
            </a:r>
            <a:br>
              <a:rPr lang="en-US"/>
            </a:br>
            <a:r>
              <a:rPr lang="en-US"/>
              <a:t>a Value</a:t>
            </a:r>
          </a:p>
          <a:p>
            <a:r>
              <a:rPr lang="en-US"/>
              <a:t>Each Key must be unique</a:t>
            </a:r>
          </a:p>
          <a:p>
            <a:r>
              <a:rPr lang="en-US"/>
              <a:t>Values don’t have a type, can contain any value at all.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3F875C-334A-D445-AD6A-6AB47EC5FB76}"/>
              </a:ext>
            </a:extLst>
          </p:cNvPr>
          <p:cNvSpPr txBox="1"/>
          <p:nvPr/>
        </p:nvSpPr>
        <p:spPr>
          <a:xfrm>
            <a:off x="3093278" y="4538929"/>
            <a:ext cx="2817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“Car” : “Chevy”</a:t>
            </a:r>
          </a:p>
          <a:p>
            <a:r>
              <a:rPr lang="en-US" sz="2400"/>
              <a:t>“Boat”: “Catamaran”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428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CF07-70BD-C54A-BF1B-3F791FC4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Flavors: Key- Value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FF61-2A95-E44D-8B52-71AC54C1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fast write performance</a:t>
            </a:r>
          </a:p>
          <a:p>
            <a:r>
              <a:rPr lang="en-US" dirty="0"/>
              <a:t>Very fast read IF you select based on the key</a:t>
            </a:r>
          </a:p>
          <a:p>
            <a:r>
              <a:rPr lang="en-US" dirty="0"/>
              <a:t>Very slow if you need to search the values</a:t>
            </a:r>
          </a:p>
          <a:p>
            <a:r>
              <a:rPr lang="en-US" dirty="0"/>
              <a:t>Works great for:</a:t>
            </a:r>
          </a:p>
          <a:p>
            <a:pPr lvl="1"/>
            <a:r>
              <a:rPr lang="en-US" dirty="0"/>
              <a:t>Flat data</a:t>
            </a:r>
          </a:p>
          <a:p>
            <a:pPr lvl="1"/>
            <a:r>
              <a:rPr lang="en-US" dirty="0"/>
              <a:t>Schemas you can’t model with RDBMS</a:t>
            </a:r>
          </a:p>
          <a:p>
            <a:pPr lvl="1"/>
            <a:r>
              <a:rPr lang="en-US" dirty="0"/>
              <a:t>Consider </a:t>
            </a:r>
            <a:r>
              <a:rPr lang="en-US" dirty="0" err="1"/>
              <a:t>ini</a:t>
            </a:r>
            <a:r>
              <a:rPr lang="en-US" dirty="0"/>
              <a:t> files, Dictionary collections, </a:t>
            </a:r>
            <a:r>
              <a:rPr lang="en-US" dirty="0" err="1"/>
              <a:t>Hashtable</a:t>
            </a:r>
            <a:r>
              <a:rPr lang="en-US" dirty="0"/>
              <a:t> collections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5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B7F2-4FD9-074B-A259-E912DD89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Flavors: Column Stores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8F74A91-78BE-DE48-ACCE-1E1164B48CB3}"/>
              </a:ext>
            </a:extLst>
          </p:cNvPr>
          <p:cNvGraphicFramePr>
            <a:graphicFrameLocks/>
          </p:cNvGraphicFramePr>
          <p:nvPr/>
        </p:nvGraphicFramePr>
        <p:xfrm>
          <a:off x="431801" y="1872342"/>
          <a:ext cx="5206999" cy="434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https://encrypted-tbn1.gstatic.com/images?q=tbn:ANd9GcT7BVZQiRs3mX7mS7Ur-mJiZ9YGewt0JB469yueA69GDz5HQahslw3M-QoW">
            <a:extLst>
              <a:ext uri="{FF2B5EF4-FFF2-40B4-BE49-F238E27FC236}">
                <a16:creationId xmlns:a16="http://schemas.microsoft.com/office/drawing/2014/main" id="{6C87E10F-9143-8F42-9CC6-0723D2321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5" y="2727257"/>
            <a:ext cx="24288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blog.monitis.com/wp-content/uploads/2011/12/apache_cassandra_logo.jpeg">
            <a:extLst>
              <a:ext uri="{FF2B5EF4-FFF2-40B4-BE49-F238E27FC236}">
                <a16:creationId xmlns:a16="http://schemas.microsoft.com/office/drawing/2014/main" id="{8A44D494-0F5D-8844-802E-A87F2D3F9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18489"/>
            <a:ext cx="1069975" cy="70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d3a0avt069wzkc.cloudfront.net/sep_2010_vibrations/images/bigtable.jpg">
            <a:extLst>
              <a:ext uri="{FF2B5EF4-FFF2-40B4-BE49-F238E27FC236}">
                <a16:creationId xmlns:a16="http://schemas.microsoft.com/office/drawing/2014/main" id="{C3CFF343-9FAD-254F-80AD-C3382BA71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8" y="5187693"/>
            <a:ext cx="21336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sas.com/content/dam/SAS/sv_se/image/logo2/hadoop_elephant.png">
            <a:extLst>
              <a:ext uri="{FF2B5EF4-FFF2-40B4-BE49-F238E27FC236}">
                <a16:creationId xmlns:a16="http://schemas.microsoft.com/office/drawing/2014/main" id="{54C40C24-BA2F-BB4C-AF78-F4A4E19D5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098" y="4312944"/>
            <a:ext cx="2164715" cy="51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34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9C5B-D321-8E45-BB73-E3A5E5C1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Flavors – Column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406B-6275-DC45-B1DA-C521F7D5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stored as “columns”</a:t>
            </a:r>
          </a:p>
          <a:p>
            <a:r>
              <a:rPr lang="en-US" dirty="0"/>
              <a:t>Columns consist of a key-value pair and (often) a timestamp</a:t>
            </a:r>
          </a:p>
          <a:p>
            <a:r>
              <a:rPr lang="en-US" dirty="0"/>
              <a:t>Columns are grouped in “rows” or column families</a:t>
            </a:r>
          </a:p>
          <a:p>
            <a:r>
              <a:rPr lang="en-US" dirty="0"/>
              <a:t>Columns are grouped generally in tables</a:t>
            </a:r>
          </a:p>
          <a:p>
            <a:r>
              <a:rPr lang="en-US" dirty="0"/>
              <a:t>No Joins are permitted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3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C997-94FA-FE48-AD0F-9B8B1657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Flavors – Wide Columnar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C3F5-EA41-FE4E-B93A-4D1A11AF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strict schema</a:t>
            </a:r>
          </a:p>
          <a:p>
            <a:r>
              <a:rPr lang="en-US" dirty="0"/>
              <a:t>Blazing fast processing abilities</a:t>
            </a:r>
          </a:p>
          <a:p>
            <a:r>
              <a:rPr lang="en-US" dirty="0"/>
              <a:t>Benefits seen through decentralization and scalability</a:t>
            </a:r>
          </a:p>
          <a:p>
            <a:r>
              <a:rPr lang="en-US" dirty="0"/>
              <a:t>No joins between tables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15E27-4C3A-EA49-9139-683651F32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87" y="4445931"/>
            <a:ext cx="4435825" cy="186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8740-B07E-9E47-86C7-B9BC89BF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Flavors – Graph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DB97146-190E-3640-9D57-666A080240A6}"/>
              </a:ext>
            </a:extLst>
          </p:cNvPr>
          <p:cNvGraphicFramePr>
            <a:graphicFrameLocks/>
          </p:cNvGraphicFramePr>
          <p:nvPr/>
        </p:nvGraphicFramePr>
        <p:xfrm>
          <a:off x="-216357" y="1871126"/>
          <a:ext cx="5206999" cy="434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Neo4j.jpg">
            <a:extLst>
              <a:ext uri="{FF2B5EF4-FFF2-40B4-BE49-F238E27FC236}">
                <a16:creationId xmlns:a16="http://schemas.microsoft.com/office/drawing/2014/main" id="{E9C0D890-06DB-BF41-9612-212CE86B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694" y="2449268"/>
            <a:ext cx="2951905" cy="81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D1341B-4B93-EE4E-B6F3-4C6C1A0A8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746" y="4336224"/>
            <a:ext cx="2463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1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432</Words>
  <Application>Microsoft Macintosh PowerPoint</Application>
  <PresentationFormat>On-screen Show (4:3)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 Light</vt:lpstr>
      <vt:lpstr>Office Theme</vt:lpstr>
      <vt:lpstr>ECE 530 Cloud Computing</vt:lpstr>
      <vt:lpstr>PowerPoint Presentation</vt:lpstr>
      <vt:lpstr>NoSQL Flavors: Key- Value Stores</vt:lpstr>
      <vt:lpstr>NoSQL Flavors: Key- Value Stores</vt:lpstr>
      <vt:lpstr>NoSQL Flavors: Key- Value Stores</vt:lpstr>
      <vt:lpstr>NoSQL Flavors: Column Stores</vt:lpstr>
      <vt:lpstr>NoSQL Flavors – Column Store</vt:lpstr>
      <vt:lpstr>NoSQL Flavors – Wide Columnar Store</vt:lpstr>
      <vt:lpstr>NoSQL Flavors – Graph</vt:lpstr>
      <vt:lpstr>NoSQL Flavors – Graph </vt:lpstr>
      <vt:lpstr>NoSQL Flavors – Graph </vt:lpstr>
      <vt:lpstr>NoSQL Flavors – Document </vt:lpstr>
      <vt:lpstr>NoSQL Flavors – Document Store </vt:lpstr>
      <vt:lpstr>NoSQL Flavors – Document 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530 Cloud Computing</dc:title>
  <dc:creator>Ioannis Papapanagiotou</dc:creator>
  <cp:lastModifiedBy>Ioannis Papapanagiotou</cp:lastModifiedBy>
  <cp:revision>3</cp:revision>
  <dcterms:created xsi:type="dcterms:W3CDTF">2020-04-10T15:51:38Z</dcterms:created>
  <dcterms:modified xsi:type="dcterms:W3CDTF">2020-04-10T22:23:18Z</dcterms:modified>
</cp:coreProperties>
</file>